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onglivingpets.com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8ACF1-C396-424E-8CA0-86EC4A380F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Feline Nutrition and Behavior 101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85A01B-42BC-4A7B-ACBA-40E6C92E3F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With Cassandra Morgan</a:t>
            </a:r>
          </a:p>
          <a:p>
            <a:r>
              <a:rPr lang="en-US" dirty="0"/>
              <a:t>Feline Nutrition and Behavior Consultant</a:t>
            </a:r>
          </a:p>
          <a:p>
            <a:r>
              <a:rPr lang="en-US" dirty="0"/>
              <a:t>Zen Cat Feline Behavior Consulting</a:t>
            </a:r>
          </a:p>
        </p:txBody>
      </p:sp>
    </p:spTree>
    <p:extLst>
      <p:ext uri="{BB962C8B-B14F-4D97-AF65-F5344CB8AC3E}">
        <p14:creationId xmlns:p14="http://schemas.microsoft.com/office/powerpoint/2010/main" val="327267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08D44-AC1F-432A-86B7-9CF33CEB4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Pet Food is Made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7D2490B-7BA3-4BFD-A0B4-5F06841BE2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1544392"/>
            <a:ext cx="2857500" cy="21431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72A233-A1DD-4375-95B9-3D48CCAE2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2148" y="1569010"/>
            <a:ext cx="3760663" cy="21185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8BB160-5E99-4069-9C41-9D1F6A8F8503}"/>
              </a:ext>
            </a:extLst>
          </p:cNvPr>
          <p:cNvSpPr txBox="1"/>
          <p:nvPr/>
        </p:nvSpPr>
        <p:spPr>
          <a:xfrm>
            <a:off x="2592925" y="3981158"/>
            <a:ext cx="2829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Pet Kibble on Conveyor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135DF1-C65B-4C8F-9C95-45244DF376BB}"/>
              </a:ext>
            </a:extLst>
          </p:cNvPr>
          <p:cNvSpPr txBox="1"/>
          <p:nvPr/>
        </p:nvSpPr>
        <p:spPr>
          <a:xfrm>
            <a:off x="7578808" y="3998799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Cereal on Conveyor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A66F8B-2F68-405F-B16B-15E9A340510C}"/>
              </a:ext>
            </a:extLst>
          </p:cNvPr>
          <p:cNvSpPr txBox="1"/>
          <p:nvPr/>
        </p:nvSpPr>
        <p:spPr>
          <a:xfrm>
            <a:off x="1688123" y="4768335"/>
            <a:ext cx="98164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Ingredients are mixed together, dolloped onto a conveyor by a machine, and sent through a giant oven.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After cooking, the kibble is sent on to the flavoring and coloring stations.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Granted, not all kibble contains artificial color, but all of it has the flavor sprayed on the outside when complete.</a:t>
            </a:r>
          </a:p>
        </p:txBody>
      </p:sp>
    </p:spTree>
    <p:extLst>
      <p:ext uri="{BB962C8B-B14F-4D97-AF65-F5344CB8AC3E}">
        <p14:creationId xmlns:p14="http://schemas.microsoft.com/office/powerpoint/2010/main" val="2832662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5B747-E3CF-468B-83FF-61DBD489B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to Read a Pet Food Label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85553E-9C56-4CAB-B04F-55843A33E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268" y="1578218"/>
            <a:ext cx="4892919" cy="48929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995A3D-F6EF-4C6C-A60E-A806B2E4AFB2}"/>
              </a:ext>
            </a:extLst>
          </p:cNvPr>
          <p:cNvSpPr txBox="1"/>
          <p:nvPr/>
        </p:nvSpPr>
        <p:spPr>
          <a:xfrm>
            <a:off x="7048767" y="1692965"/>
            <a:ext cx="50658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Pet Food companies list ingredients by</a:t>
            </a:r>
            <a:br>
              <a:rPr lang="en-US" dirty="0"/>
            </a:br>
            <a:r>
              <a:rPr lang="en-US" dirty="0"/>
              <a:t>weight BEFORE cooking, not by quantity.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DC9FD6-2BD7-4D46-8DA3-4AD44EC18118}"/>
              </a:ext>
            </a:extLst>
          </p:cNvPr>
          <p:cNvSpPr txBox="1"/>
          <p:nvPr/>
        </p:nvSpPr>
        <p:spPr>
          <a:xfrm>
            <a:off x="7368209" y="2981739"/>
            <a:ext cx="39869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Best Results Canned: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Minimum Crude Protein 12%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Minimum Moisture Content 70%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51D405-3BAD-412B-B828-48C333FDDAE7}"/>
              </a:ext>
            </a:extLst>
          </p:cNvPr>
          <p:cNvSpPr txBox="1"/>
          <p:nvPr/>
        </p:nvSpPr>
        <p:spPr>
          <a:xfrm>
            <a:off x="7792048" y="4518705"/>
            <a:ext cx="3600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Best Results Kibble: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Minimum Crude Protein 32%</a:t>
            </a:r>
          </a:p>
        </p:txBody>
      </p:sp>
    </p:spTree>
    <p:extLst>
      <p:ext uri="{BB962C8B-B14F-4D97-AF65-F5344CB8AC3E}">
        <p14:creationId xmlns:p14="http://schemas.microsoft.com/office/powerpoint/2010/main" val="3041549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1381F-387A-4C4C-B3A6-E8FED640D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Limited Ingredient/Grain-Free Diets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319295-0EBD-4668-A2DD-256D13AC095E}"/>
              </a:ext>
            </a:extLst>
          </p:cNvPr>
          <p:cNvSpPr txBox="1"/>
          <p:nvPr/>
        </p:nvSpPr>
        <p:spPr>
          <a:xfrm>
            <a:off x="2362350" y="1550505"/>
            <a:ext cx="932606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Beware of ingredients like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Sweet Potato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Potato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Pea Starch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Many foods use these as more expensive fillers, but they often contain a minimum of 45% carbohydrate, which is several times more than what any cat could need on a daily basis.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Cats need to derive at least 70% of their water intake from their food.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Most cats that are fed kibble-only diets are living in a semi-dehydrated state, especially since many artificial colorings are diuretics.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This is why the number one medical cause of death in cats is Kidney and Renal issues, and why cats seem so prone to Urinary Tract Infections.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Diet is a leading cause to many health issues which can eventually lead to litter box aversion, and is the number one reason cats are surrendered to shelters from a once loving home.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834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49FB9-F3AB-487A-9A4B-7683FA4C2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to Consider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E34FE-7E5B-424D-9C19-FD4754A08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2323" y="1264554"/>
            <a:ext cx="8915400" cy="5480629"/>
          </a:xfrm>
        </p:spPr>
        <p:txBody>
          <a:bodyPr>
            <a:normAutofit lnSpcReduction="10000"/>
          </a:bodyPr>
          <a:lstStyle/>
          <a:p>
            <a:r>
              <a:rPr lang="en-US" i="1" dirty="0"/>
              <a:t>“Idiosyncratic nutrient requirements of cats appear to be diet-induced evolutionary adaptions” </a:t>
            </a:r>
            <a:r>
              <a:rPr lang="en-US" dirty="0"/>
              <a:t>by JG Morris of UC Davis </a:t>
            </a:r>
          </a:p>
          <a:p>
            <a:r>
              <a:rPr lang="en-US" dirty="0" err="1"/>
              <a:t>Pottenger’s</a:t>
            </a:r>
            <a:r>
              <a:rPr lang="en-US" dirty="0"/>
              <a:t> Cats – great YouTube Video: “</a:t>
            </a:r>
            <a:r>
              <a:rPr lang="en-US" b="1" dirty="0" err="1"/>
              <a:t>Pottengers</a:t>
            </a:r>
            <a:r>
              <a:rPr lang="en-US" b="1" dirty="0"/>
              <a:t> Cats-Diet Will Affect Future Generations” </a:t>
            </a:r>
          </a:p>
          <a:p>
            <a:r>
              <a:rPr lang="en-US" dirty="0">
                <a:hlinkClick r:id="rId2"/>
              </a:rPr>
              <a:t>www.LongLivingPets.com</a:t>
            </a:r>
            <a:r>
              <a:rPr lang="en-US" dirty="0"/>
              <a:t> (18 years into the 30 year study) </a:t>
            </a:r>
          </a:p>
          <a:p>
            <a:r>
              <a:rPr lang="en-US" dirty="0"/>
              <a:t>“Raw Meat-Based Diets in Dogs and Cats” </a:t>
            </a:r>
            <a:r>
              <a:rPr lang="en-US" i="1" dirty="0"/>
              <a:t>-Veterinary Sciences 2017 </a:t>
            </a:r>
          </a:p>
          <a:p>
            <a:r>
              <a:rPr lang="en-US" i="1" dirty="0"/>
              <a:t>“Raw meat based diet influences </a:t>
            </a:r>
            <a:r>
              <a:rPr lang="en-US" i="1" dirty="0" err="1"/>
              <a:t>faecal</a:t>
            </a:r>
            <a:r>
              <a:rPr lang="en-US" i="1" dirty="0"/>
              <a:t> microbiome and end products of fermentation in healthy dogs” </a:t>
            </a:r>
            <a:r>
              <a:rPr lang="en-US" dirty="0"/>
              <a:t>– BMC Veterinary Research, 13, 65</a:t>
            </a:r>
          </a:p>
          <a:p>
            <a:r>
              <a:rPr lang="en-US" dirty="0"/>
              <a:t>NZ study on animal nutrition, by </a:t>
            </a:r>
            <a:r>
              <a:rPr lang="en-US" dirty="0" err="1"/>
              <a:t>AgResearch</a:t>
            </a:r>
            <a:r>
              <a:rPr lang="en-US" dirty="0"/>
              <a:t>, Massey University (published in </a:t>
            </a:r>
            <a:r>
              <a:rPr lang="en-US" i="1" dirty="0"/>
              <a:t>Life, Bio and Health Sciences journal</a:t>
            </a:r>
            <a:r>
              <a:rPr lang="en-US" dirty="0"/>
              <a:t>)</a:t>
            </a:r>
          </a:p>
          <a:p>
            <a:r>
              <a:rPr lang="en-US" dirty="0"/>
              <a:t>“Perceptions, practices, and consequences associated with foodborne pathogens and the feeding of raw meat to dogs” </a:t>
            </a:r>
            <a:r>
              <a:rPr lang="en-US" i="1" dirty="0"/>
              <a:t>– Canadian Veterinary Journal</a:t>
            </a:r>
          </a:p>
          <a:p>
            <a:r>
              <a:rPr lang="en-US" i="1" dirty="0"/>
              <a:t>“</a:t>
            </a:r>
            <a:r>
              <a:rPr lang="en-US" dirty="0"/>
              <a:t>The Biologically Appropriate Food Concept and the Dietary Needs of Dogs and Cats” </a:t>
            </a:r>
            <a:r>
              <a:rPr lang="en-US" i="1" dirty="0"/>
              <a:t>– Champion </a:t>
            </a:r>
            <a:r>
              <a:rPr lang="en-US" i="1" dirty="0" err="1"/>
              <a:t>PetFoods</a:t>
            </a:r>
            <a:r>
              <a:rPr lang="en-US" i="1" dirty="0"/>
              <a:t> (</a:t>
            </a:r>
            <a:r>
              <a:rPr lang="en-US" i="1" dirty="0" err="1"/>
              <a:t>Orijen</a:t>
            </a:r>
            <a:r>
              <a:rPr lang="en-US" i="1" dirty="0"/>
              <a:t> White Paper) </a:t>
            </a:r>
          </a:p>
          <a:p>
            <a:r>
              <a:rPr lang="en-US" dirty="0"/>
              <a:t>“The Biologically Appropriate Food Concept and the Dietary Needs of Dogs and Cats” </a:t>
            </a:r>
            <a:r>
              <a:rPr lang="en-US" i="1" dirty="0"/>
              <a:t>– Veterinary Sciences Journal</a:t>
            </a:r>
          </a:p>
        </p:txBody>
      </p:sp>
    </p:spTree>
    <p:extLst>
      <p:ext uri="{BB962C8B-B14F-4D97-AF65-F5344CB8AC3E}">
        <p14:creationId xmlns:p14="http://schemas.microsoft.com/office/powerpoint/2010/main" val="616215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B95F1-A115-4796-AFF6-31D642E78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Questions, </a:t>
            </a:r>
            <a:r>
              <a:rPr lang="en-US" dirty="0" err="1"/>
              <a:t>Hoomans</a:t>
            </a:r>
            <a:r>
              <a:rPr lang="en-US" dirty="0"/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9E01F7-4242-4999-8AAB-D1126C868B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55"/>
          <a:stretch/>
        </p:blipFill>
        <p:spPr>
          <a:xfrm>
            <a:off x="4234375" y="1547445"/>
            <a:ext cx="5528603" cy="49869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4288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80156-E2DD-4057-AE75-1855EDAD6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dirty="0"/>
            </a:br>
            <a:r>
              <a:rPr lang="en-US" dirty="0"/>
              <a:t>Cats in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4AB36-A284-4F22-BCBA-74CBA0C78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2358886"/>
            <a:ext cx="8915400" cy="4174435"/>
          </a:xfrm>
        </p:spPr>
        <p:txBody>
          <a:bodyPr/>
          <a:lstStyle/>
          <a:p>
            <a:r>
              <a:rPr lang="en-US" dirty="0"/>
              <a:t>We first think of cats in history as being domesticated by the ancient Egyptians. </a:t>
            </a:r>
          </a:p>
          <a:p>
            <a:pPr lvl="1"/>
            <a:r>
              <a:rPr lang="en-US" dirty="0"/>
              <a:t>However, in 2004, an archaeological dig revealed a Neolithic grave with a human lovingly buried with their cat. </a:t>
            </a:r>
          </a:p>
          <a:p>
            <a:pPr lvl="1"/>
            <a:r>
              <a:rPr lang="en-US" dirty="0"/>
              <a:t>This significantly moves the previous estimated time line where cats were thought to have been domesticated in China 5,300 years ago to more than 9,500 years ago. </a:t>
            </a:r>
          </a:p>
          <a:p>
            <a:pPr lvl="1"/>
            <a:r>
              <a:rPr lang="en-US" dirty="0"/>
              <a:t>(yay science)</a:t>
            </a:r>
          </a:p>
          <a:p>
            <a:r>
              <a:rPr lang="en-US" dirty="0"/>
              <a:t>The time when cats were domesticated doesn’t really matter, however. </a:t>
            </a:r>
          </a:p>
          <a:p>
            <a:pPr lvl="1"/>
            <a:r>
              <a:rPr lang="en-US" dirty="0"/>
              <a:t>What matters is WHY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729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68A89-06C7-4A84-899D-5017E268D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dirty="0"/>
            </a:br>
            <a:r>
              <a:rPr lang="en-US" dirty="0"/>
              <a:t>The Domestication of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catus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2E4F9-C1E0-4B5D-9D30-BE45FDF64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33346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It’s very important to note that humans did not domesticate cats. </a:t>
            </a:r>
          </a:p>
          <a:p>
            <a:pPr lvl="1"/>
            <a:r>
              <a:rPr lang="en-US" dirty="0"/>
              <a:t>Cats allowed themselves to become friendly with humans, because they saw it as an end to their means. </a:t>
            </a:r>
          </a:p>
          <a:p>
            <a:r>
              <a:rPr lang="en-US" dirty="0"/>
              <a:t>Cats were first drawn to human settlements for the same reason their prey was drawn there – FOOD and SHELTER. </a:t>
            </a:r>
          </a:p>
          <a:p>
            <a:pPr lvl="1"/>
            <a:r>
              <a:rPr lang="en-US" dirty="0"/>
              <a:t>Rodents saw a </a:t>
            </a:r>
            <a:r>
              <a:rPr lang="en-US" dirty="0" err="1"/>
              <a:t>schmorgashborde</a:t>
            </a:r>
            <a:r>
              <a:rPr lang="en-US" dirty="0"/>
              <a:t> of food stored in one place. </a:t>
            </a:r>
          </a:p>
          <a:p>
            <a:pPr lvl="1"/>
            <a:r>
              <a:rPr lang="en-US" dirty="0"/>
              <a:t>Cats saw a </a:t>
            </a:r>
            <a:r>
              <a:rPr lang="en-US" dirty="0" err="1"/>
              <a:t>schmorgashborde</a:t>
            </a:r>
            <a:r>
              <a:rPr lang="en-US" dirty="0"/>
              <a:t> of rodents in one place. </a:t>
            </a:r>
          </a:p>
          <a:p>
            <a:r>
              <a:rPr lang="en-US" dirty="0"/>
              <a:t>While being one of the most efficient warm-blooded killing machines on the planet, cats find themselves as both Predator and Prey</a:t>
            </a:r>
          </a:p>
          <a:p>
            <a:pPr lvl="1"/>
            <a:r>
              <a:rPr lang="en-US" dirty="0"/>
              <a:t>While cats may kill rodents, birds, lizards, insects,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They also find themselves the victims to larger predators</a:t>
            </a:r>
          </a:p>
          <a:p>
            <a:r>
              <a:rPr lang="en-US" dirty="0"/>
              <a:t>In exchange for killing the rodents in the human settlements, cats were given a safe place to live.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129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D1E98-6F3A-4BF5-9588-33D8684BD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Evolution of Domestication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0F38587A-7650-4FDA-869B-C274FEA491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61"/>
          <a:stretch/>
        </p:blipFill>
        <p:spPr>
          <a:xfrm>
            <a:off x="413168" y="1621735"/>
            <a:ext cx="2077316" cy="1752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32141B-268F-4B15-9FA2-392436BF0C62}"/>
              </a:ext>
            </a:extLst>
          </p:cNvPr>
          <p:cNvSpPr txBox="1"/>
          <p:nvPr/>
        </p:nvSpPr>
        <p:spPr>
          <a:xfrm>
            <a:off x="2592925" y="1861643"/>
            <a:ext cx="2213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Ancient Egyptians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B51801-4457-4445-95C0-76F4A33142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46126" y="2781301"/>
            <a:ext cx="2015918" cy="15200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66595C1-8350-4AE4-91B9-475D6ACDBAB5}"/>
              </a:ext>
            </a:extLst>
          </p:cNvPr>
          <p:cNvSpPr txBox="1"/>
          <p:nvPr/>
        </p:nvSpPr>
        <p:spPr>
          <a:xfrm>
            <a:off x="5050873" y="2781301"/>
            <a:ext cx="2213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Buddhist Monks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F8B4AC-E3BE-49BE-B2D9-4D6DD119FEA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092" b="16913"/>
          <a:stretch/>
        </p:blipFill>
        <p:spPr>
          <a:xfrm>
            <a:off x="5417686" y="3317107"/>
            <a:ext cx="2570922" cy="16358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0FE7BF6-66BD-4303-ADFC-3471A1AB13E9}"/>
              </a:ext>
            </a:extLst>
          </p:cNvPr>
          <p:cNvSpPr txBox="1"/>
          <p:nvPr/>
        </p:nvSpPr>
        <p:spPr>
          <a:xfrm>
            <a:off x="8139317" y="3364054"/>
            <a:ext cx="2213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Medieval Farmers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B9A281C-0727-4CF8-825B-1D7709178C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4250" y="4135054"/>
            <a:ext cx="2401957" cy="172692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8E37180-6C80-4851-BFD9-98EC45D6E2F4}"/>
              </a:ext>
            </a:extLst>
          </p:cNvPr>
          <p:cNvSpPr txBox="1"/>
          <p:nvPr/>
        </p:nvSpPr>
        <p:spPr>
          <a:xfrm>
            <a:off x="10881411" y="4583669"/>
            <a:ext cx="1246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Sailors</a:t>
            </a:r>
          </a:p>
        </p:txBody>
      </p:sp>
    </p:spTree>
    <p:extLst>
      <p:ext uri="{BB962C8B-B14F-4D97-AF65-F5344CB8AC3E}">
        <p14:creationId xmlns:p14="http://schemas.microsoft.com/office/powerpoint/2010/main" val="2957339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7C7A55-50AB-4D65-BDC0-06EBB2331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935" y="1533378"/>
            <a:ext cx="10722828" cy="51628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EEC8A3-6CCE-4473-A8B0-C5DA967F5EC7}"/>
              </a:ext>
            </a:extLst>
          </p:cNvPr>
          <p:cNvSpPr txBox="1"/>
          <p:nvPr/>
        </p:nvSpPr>
        <p:spPr>
          <a:xfrm>
            <a:off x="2319130" y="636104"/>
            <a:ext cx="9037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Predator and Prey</a:t>
            </a:r>
          </a:p>
        </p:txBody>
      </p:sp>
    </p:spTree>
    <p:extLst>
      <p:ext uri="{BB962C8B-B14F-4D97-AF65-F5344CB8AC3E}">
        <p14:creationId xmlns:p14="http://schemas.microsoft.com/office/powerpoint/2010/main" val="2778030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4EB4E-A500-492F-ABA6-CD754E444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What’s in it for Me?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11A8F-6F9D-48B5-87A4-E2EDAB046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decision a cat makes is based on 1 thought:</a:t>
            </a:r>
          </a:p>
          <a:p>
            <a:pPr lvl="1"/>
            <a:r>
              <a:rPr lang="en-US" dirty="0"/>
              <a:t>HOW WILL I SURVIVE TODAY? </a:t>
            </a:r>
          </a:p>
          <a:p>
            <a:r>
              <a:rPr lang="en-US" dirty="0"/>
              <a:t>As a PREDATOR:</a:t>
            </a:r>
          </a:p>
          <a:p>
            <a:pPr lvl="1"/>
            <a:r>
              <a:rPr lang="en-US" dirty="0"/>
              <a:t>Survival means finding food efficiently</a:t>
            </a:r>
          </a:p>
          <a:p>
            <a:r>
              <a:rPr lang="en-US" dirty="0"/>
              <a:t>As PREY:</a:t>
            </a:r>
          </a:p>
          <a:p>
            <a:pPr lvl="1"/>
            <a:r>
              <a:rPr lang="en-US" dirty="0"/>
              <a:t>Survival means avoiding other predators</a:t>
            </a:r>
          </a:p>
          <a:p>
            <a:r>
              <a:rPr lang="en-US" dirty="0"/>
              <a:t>Dogs live to please, Cats live to survive</a:t>
            </a:r>
          </a:p>
          <a:p>
            <a:pPr lvl="1"/>
            <a:r>
              <a:rPr lang="en-US" dirty="0"/>
              <a:t>When you want a cat to do something, there must be something in it for them</a:t>
            </a:r>
          </a:p>
        </p:txBody>
      </p:sp>
    </p:spTree>
    <p:extLst>
      <p:ext uri="{BB962C8B-B14F-4D97-AF65-F5344CB8AC3E}">
        <p14:creationId xmlns:p14="http://schemas.microsoft.com/office/powerpoint/2010/main" val="1047638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0521A-4A42-4447-9A25-42AA15F53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 Too Am A Carnivore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A5350E-F9BB-4272-976B-EDB6E54933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676" b="10483"/>
          <a:stretch/>
        </p:blipFill>
        <p:spPr>
          <a:xfrm>
            <a:off x="3081531" y="1505597"/>
            <a:ext cx="8911686" cy="526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785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ED887-3116-4FEA-9D8C-F72F62528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My </a:t>
            </a:r>
            <a:r>
              <a:rPr lang="en-US" sz="4000" dirty="0" err="1"/>
              <a:t>Ancestory.Cat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F61A42-2E66-47CE-8F1F-0B2047C83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925" y="1601885"/>
            <a:ext cx="2066925" cy="22193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D8182F-560D-4291-8D6E-31ABF63357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0061" y="1601885"/>
            <a:ext cx="2114550" cy="2162175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CF4182B-3D74-4B46-B522-13CDB4D35F2F}"/>
              </a:ext>
            </a:extLst>
          </p:cNvPr>
          <p:cNvCxnSpPr/>
          <p:nvPr/>
        </p:nvCxnSpPr>
        <p:spPr>
          <a:xfrm>
            <a:off x="5367130" y="2711547"/>
            <a:ext cx="380337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AAD7666-3992-4EBC-AF38-65CC3EB160EF}"/>
              </a:ext>
            </a:extLst>
          </p:cNvPr>
          <p:cNvSpPr txBox="1"/>
          <p:nvPr/>
        </p:nvSpPr>
        <p:spPr>
          <a:xfrm>
            <a:off x="5804452" y="2252870"/>
            <a:ext cx="2875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More Closely Related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320B15-7E3D-4239-96F0-3D41DB163F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2924" y="4851739"/>
            <a:ext cx="2486025" cy="18383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6B4BA6-D6C1-4C22-BB4B-EB03E6D0FC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9488" y="4692561"/>
            <a:ext cx="2305050" cy="198120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7A7C3F5-F5B3-4726-8470-949B47FE9908}"/>
              </a:ext>
            </a:extLst>
          </p:cNvPr>
          <p:cNvCxnSpPr/>
          <p:nvPr/>
        </p:nvCxnSpPr>
        <p:spPr>
          <a:xfrm>
            <a:off x="5078949" y="5958839"/>
            <a:ext cx="380337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E14133A-88FB-4082-AE7B-AE2E2D3C7BFE}"/>
              </a:ext>
            </a:extLst>
          </p:cNvPr>
          <p:cNvSpPr txBox="1"/>
          <p:nvPr/>
        </p:nvSpPr>
        <p:spPr>
          <a:xfrm>
            <a:off x="6685109" y="3975120"/>
            <a:ext cx="1114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THAN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551337-4BB7-47E1-889E-BD95A873AC16}"/>
              </a:ext>
            </a:extLst>
          </p:cNvPr>
          <p:cNvSpPr txBox="1"/>
          <p:nvPr/>
        </p:nvSpPr>
        <p:spPr>
          <a:xfrm>
            <a:off x="6044325" y="5498495"/>
            <a:ext cx="2008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Boxer is to Pitbull</a:t>
            </a:r>
          </a:p>
        </p:txBody>
      </p:sp>
    </p:spTree>
    <p:extLst>
      <p:ext uri="{BB962C8B-B14F-4D97-AF65-F5344CB8AC3E}">
        <p14:creationId xmlns:p14="http://schemas.microsoft.com/office/powerpoint/2010/main" val="3852723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EE5CE-EDB9-46A0-B7B8-6A294F1BB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Obligate Carnivore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8FACE-A3D3-4764-A6F5-4B6E8FD24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Cats are Obligate Carnivores</a:t>
            </a:r>
          </a:p>
          <a:p>
            <a:r>
              <a:rPr lang="en-US" dirty="0"/>
              <a:t>They are unable to derive proper nutrients from plant matter</a:t>
            </a:r>
          </a:p>
          <a:p>
            <a:r>
              <a:rPr lang="en-US" dirty="0"/>
              <a:t>The only non-animal based food they eat is what’s in the stomachs of their prey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2A0642-28F0-4C8E-8E60-09E560B33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0871" y="3895802"/>
            <a:ext cx="5707377" cy="268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900742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139</TotalTime>
  <Words>808</Words>
  <Application>Microsoft Office PowerPoint</Application>
  <PresentationFormat>Widescreen</PresentationFormat>
  <Paragraphs>80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Wisp</vt:lpstr>
      <vt:lpstr>Feline Nutrition and Behavior 101</vt:lpstr>
      <vt:lpstr> Cats in History</vt:lpstr>
      <vt:lpstr> The Domestication of Felis catus</vt:lpstr>
      <vt:lpstr>The Evolution of Domestication</vt:lpstr>
      <vt:lpstr>PowerPoint Presentation</vt:lpstr>
      <vt:lpstr>What’s in it for Me? </vt:lpstr>
      <vt:lpstr>I Too Am A Carnivore</vt:lpstr>
      <vt:lpstr>My Ancestory.Cat</vt:lpstr>
      <vt:lpstr>Obligate Carnivore</vt:lpstr>
      <vt:lpstr>How Pet Food is Made</vt:lpstr>
      <vt:lpstr>How to Read a Pet Food Label</vt:lpstr>
      <vt:lpstr>Limited Ingredient/Grain-Free Diets</vt:lpstr>
      <vt:lpstr>Sources to Consider </vt:lpstr>
      <vt:lpstr>Questions, Hoomans?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Feline Nutrition and Behavior 101</dc:title>
  <dc:creator>Wayne Pedersen</dc:creator>
  <cp:lastModifiedBy>Heather Pedersen</cp:lastModifiedBy>
  <cp:revision>14</cp:revision>
  <dcterms:created xsi:type="dcterms:W3CDTF">2018-05-04T01:44:13Z</dcterms:created>
  <dcterms:modified xsi:type="dcterms:W3CDTF">2019-04-15T17:55:33Z</dcterms:modified>
</cp:coreProperties>
</file>