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Lst>
  <p:sldSz cy="5143500" cx="9144000"/>
  <p:notesSz cx="6858000" cy="9144000"/>
  <p:embeddedFontLst>
    <p:embeddedFont>
      <p:font typeface="PT Sans Narrow"/>
      <p:regular r:id="rId59"/>
      <p:bold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5.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PTSansNarrow-bold.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font" Target="fonts/PTSansNarrow-regular.fntdata"/><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Shape 6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64" name="Shape 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To use electricity, connect an electrical component (like an LED) between the positive and negative of the power supply. </a:t>
            </a:r>
            <a:endParaRPr/>
          </a:p>
          <a:p>
            <a:pPr indent="0" lvl="0" marL="0">
              <a:spcBef>
                <a:spcPts val="0"/>
              </a:spcBef>
              <a:spcAft>
                <a:spcPts val="0"/>
              </a:spcAft>
              <a:buNone/>
            </a:pPr>
            <a:r>
              <a:rPr lang="en"/>
              <a:t>Electricity wants to flow between them, so it will flow through the object, turning it on. </a:t>
            </a:r>
            <a:endParaRPr/>
          </a:p>
          <a:p>
            <a:pPr indent="0" lvl="0" marL="0">
              <a:spcBef>
                <a:spcPts val="0"/>
              </a:spcBef>
              <a:spcAft>
                <a:spcPts val="0"/>
              </a:spcAft>
              <a:buNone/>
            </a:pPr>
            <a:r>
              <a:rPr lang="en"/>
              <a:t>Battery or plug referred to as “Power Supply”</a:t>
            </a:r>
            <a:endParaRPr/>
          </a:p>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 name="Shape 133"/>
        <p:cNvGrpSpPr/>
        <p:nvPr/>
      </p:nvGrpSpPr>
      <p:grpSpPr>
        <a:xfrm>
          <a:off x="0" y="0"/>
          <a:ext cx="0" cy="0"/>
          <a:chOff x="0" y="0"/>
          <a:chExt cx="0" cy="0"/>
        </a:xfrm>
      </p:grpSpPr>
      <p:sp>
        <p:nvSpPr>
          <p:cNvPr id="134" name="Shape 1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5" name="Shape 1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You never want to connect the positive of your power supply, to the negative. </a:t>
            </a:r>
            <a:endParaRPr/>
          </a:p>
          <a:p>
            <a:pPr indent="0" lvl="0" marL="0">
              <a:spcBef>
                <a:spcPts val="0"/>
              </a:spcBef>
              <a:spcAft>
                <a:spcPts val="0"/>
              </a:spcAft>
              <a:buNone/>
            </a:pPr>
            <a:r>
              <a:rPr lang="en"/>
              <a:t>A circuit can be shorted by giving the power a “shortcut”. This can connect the postive directly to the negative, or bypass component that limits the amount of power supplied to other components. This can cause a component to blow or break and not work anymore.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Shape 1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 name="Shape 1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 worst cases, this can cause your battery to blow up. Very dangerous.</a:t>
            </a:r>
            <a:endParaRPr/>
          </a:p>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8" name="Shape 148"/>
        <p:cNvGrpSpPr/>
        <p:nvPr/>
      </p:nvGrpSpPr>
      <p:grpSpPr>
        <a:xfrm>
          <a:off x="0" y="0"/>
          <a:ext cx="0" cy="0"/>
          <a:chOff x="0" y="0"/>
          <a:chExt cx="0" cy="0"/>
        </a:xfrm>
      </p:grpSpPr>
      <p:sp>
        <p:nvSpPr>
          <p:cNvPr id="149" name="Shape 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0" name="Shape 15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Wire often has a rating written on the sleeve telling you the max voltage and current it can handle.</a:t>
            </a:r>
            <a:endParaRPr/>
          </a:p>
          <a:p>
            <a:pPr indent="0" lvl="0" marL="0">
              <a:spcBef>
                <a:spcPts val="0"/>
              </a:spcBef>
              <a:spcAft>
                <a:spcPts val="0"/>
              </a:spcAft>
              <a:buNone/>
            </a:pPr>
            <a:r>
              <a:rPr lang="en"/>
              <a:t>Wire that has too much electricity being pushed through it becomes HOT and can BURN UP.</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For those of you that hate math, I’m sorry. This requires some math. But I’ll try to make it less painful.</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 name="Shape 167"/>
        <p:cNvGrpSpPr/>
        <p:nvPr/>
      </p:nvGrpSpPr>
      <p:grpSpPr>
        <a:xfrm>
          <a:off x="0" y="0"/>
          <a:ext cx="0" cy="0"/>
          <a:chOff x="0" y="0"/>
          <a:chExt cx="0" cy="0"/>
        </a:xfrm>
      </p:grpSpPr>
      <p:sp>
        <p:nvSpPr>
          <p:cNvPr id="168" name="Shape 1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9" name="Shape 16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There’s more to making circuits than just connecting things together.</a:t>
            </a:r>
            <a:endParaRPr/>
          </a:p>
          <a:p>
            <a:pPr indent="0" lvl="0" marL="0">
              <a:spcBef>
                <a:spcPts val="0"/>
              </a:spcBef>
              <a:spcAft>
                <a:spcPts val="0"/>
              </a:spcAft>
              <a:buNone/>
            </a:pPr>
            <a:r>
              <a:rPr lang="en"/>
              <a:t>Every circuit has a balance of Voltage, Current, and Resistance. </a:t>
            </a:r>
            <a:endParaRPr/>
          </a:p>
          <a:p>
            <a:pPr indent="0" lvl="0" marL="0">
              <a:spcBef>
                <a:spcPts val="0"/>
              </a:spcBef>
              <a:spcAft>
                <a:spcPts val="0"/>
              </a:spcAft>
              <a:buNone/>
            </a:pPr>
            <a:r>
              <a:rPr lang="en"/>
              <a:t>Components each have their own rating limit. Other components have to be added to make sure those limits are not exceeded.</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Shape 1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5" name="Shape 17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Think of it like a water wheel in a river. If the water level is too low, the wheel won’t turn. Voltage</a:t>
            </a:r>
            <a:endParaRPr/>
          </a:p>
          <a:p>
            <a:pPr indent="0" lvl="0" marL="0">
              <a:spcBef>
                <a:spcPts val="0"/>
              </a:spcBef>
              <a:spcAft>
                <a:spcPts val="0"/>
              </a:spcAft>
              <a:buNone/>
            </a:pPr>
            <a:r>
              <a:rPr lang="en"/>
              <a:t>If the water isn’t flowing fast enough, the wheel won’t turn. Current</a:t>
            </a:r>
            <a:endParaRPr/>
          </a:p>
          <a:p>
            <a:pPr indent="0" lvl="0" marL="0">
              <a:spcBef>
                <a:spcPts val="0"/>
              </a:spcBef>
              <a:spcAft>
                <a:spcPts val="0"/>
              </a:spcAft>
              <a:buNone/>
            </a:pPr>
            <a:r>
              <a:rPr lang="en"/>
              <a:t>Let’s say there is a screw holding the middle of the wheel. If we tighten it, the wheel don’t doesn’t turn as easily and the water has to work harder to make it turn. Resistance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Frequently you’ll have two known values in your circuit that you can use to find the third.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Shape 1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2" name="Shape 19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Let’s start with an LED. Depending on the color and size, LEDs have a voltage rating of around 2-3volts and a current rating of 20-30mA.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Shape 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 name="Shape 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Break it down to an atomic level</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 name="Shape 197"/>
        <p:cNvGrpSpPr/>
        <p:nvPr/>
      </p:nvGrpSpPr>
      <p:grpSpPr>
        <a:xfrm>
          <a:off x="0" y="0"/>
          <a:ext cx="0" cy="0"/>
          <a:chOff x="0" y="0"/>
          <a:chExt cx="0" cy="0"/>
        </a:xfrm>
      </p:grpSpPr>
      <p:sp>
        <p:nvSpPr>
          <p:cNvPr id="198" name="Shape 1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9" name="Shape 19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You need at least as much voltage as the part needs for it to turn on.</a:t>
            </a:r>
            <a:endParaRPr/>
          </a:p>
          <a:p>
            <a:pPr indent="0" lvl="0" marL="0">
              <a:spcBef>
                <a:spcPts val="0"/>
              </a:spcBef>
              <a:spcAft>
                <a:spcPts val="0"/>
              </a:spcAft>
              <a:buNone/>
            </a:pPr>
            <a:r>
              <a:rPr lang="en"/>
              <a:t>Sometimes they’ll turn on with a little less.</a:t>
            </a:r>
            <a:endParaRPr/>
          </a:p>
          <a:p>
            <a:pPr indent="0" lvl="0" marL="0">
              <a:spcBef>
                <a:spcPts val="0"/>
              </a:spcBef>
              <a:spcAft>
                <a:spcPts val="0"/>
              </a:spcAft>
              <a:buNone/>
            </a:pPr>
            <a:r>
              <a:rPr lang="en"/>
              <a:t>Too much voltage and the part burns up or breaks.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Shape 2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6" name="Shape 2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Let’s see how we figure out how much.</a:t>
            </a:r>
            <a:endParaRPr/>
          </a:p>
          <a:p>
            <a:pPr indent="0" lvl="0" marL="0" rtl="0">
              <a:spcBef>
                <a:spcPts val="0"/>
              </a:spcBef>
              <a:spcAft>
                <a:spcPts val="0"/>
              </a:spcAft>
              <a:buNone/>
            </a:pPr>
            <a:r>
              <a:rPr lang="en"/>
              <a:t>Using (2)AA batteries supplying 3V.</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Let’s see how we figure out how much.</a:t>
            </a:r>
            <a:endParaRPr/>
          </a:p>
          <a:p>
            <a:pPr indent="0" lvl="0" marL="0" rtl="0">
              <a:spcBef>
                <a:spcPts val="0"/>
              </a:spcBef>
              <a:spcAft>
                <a:spcPts val="0"/>
              </a:spcAft>
              <a:buNone/>
            </a:pPr>
            <a:r>
              <a:rPr lang="en"/>
              <a:t>Using (2)AA batteries supplying 3V.</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Shape 2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2" name="Shape 22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Colored stripes - tell you the value. Check out a resistor color chart.</a:t>
            </a:r>
            <a:endParaRPr/>
          </a:p>
          <a:p>
            <a:pPr indent="0" lvl="0" marL="0">
              <a:spcBef>
                <a:spcPts val="0"/>
              </a:spcBef>
              <a:spcAft>
                <a:spcPts val="0"/>
              </a:spcAft>
              <a:buNone/>
            </a:pPr>
            <a:r>
              <a:rPr lang="en"/>
              <a:t>Resistors have a tolerance. Not always exact,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Resistors come in a variety of values, but not EVERY value. Left image = available values.</a:t>
            </a:r>
            <a:endParaRPr/>
          </a:p>
          <a:p>
            <a:pPr indent="0" lvl="0" marL="0">
              <a:spcBef>
                <a:spcPts val="0"/>
              </a:spcBef>
              <a:spcAft>
                <a:spcPts val="0"/>
              </a:spcAft>
              <a:buNone/>
            </a:pPr>
            <a:r>
              <a:rPr lang="en"/>
              <a:t>Right = what common resistors look like.</a:t>
            </a:r>
            <a:endParaRPr/>
          </a:p>
          <a:p>
            <a:pPr indent="0" lvl="0" marL="0">
              <a:spcBef>
                <a:spcPts val="0"/>
              </a:spcBef>
              <a:spcAft>
                <a:spcPts val="0"/>
              </a:spcAft>
              <a:buNone/>
            </a:pPr>
            <a:r>
              <a:rPr lang="en"/>
              <a:t>In 3V circuit needed 50Ω. Closest is 47Ω. That’s ok. </a:t>
            </a:r>
            <a:endParaRPr/>
          </a:p>
          <a:p>
            <a:pPr indent="0" lvl="0" marL="0">
              <a:spcBef>
                <a:spcPts val="0"/>
              </a:spcBef>
              <a:spcAft>
                <a:spcPts val="0"/>
              </a:spcAft>
              <a:buNone/>
            </a:pPr>
            <a:r>
              <a:t/>
            </a:r>
            <a:endParaRPr/>
          </a:p>
          <a:p>
            <a:pPr indent="0" lvl="0" mar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Can make new values by adding two together.</a:t>
            </a:r>
            <a:endParaRPr/>
          </a:p>
          <a:p>
            <a:pPr indent="0" lvl="0" marL="0">
              <a:spcBef>
                <a:spcPts val="0"/>
              </a:spcBef>
              <a:spcAft>
                <a:spcPts val="0"/>
              </a:spcAft>
              <a:buNone/>
            </a:pPr>
            <a:r>
              <a:rPr lang="en"/>
              <a:t>You can use (2) 100Ω resistors to make both 50Ω and 200Ω, which is what you need for the circuits we talked about earlier with one LED and 3V or 6V.</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Shape 2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48" name="Shape 2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Series circuit: voltage is split between the two. Not always evenly.</a:t>
            </a:r>
            <a:endParaRPr/>
          </a:p>
          <a:p>
            <a:pPr indent="0" lvl="0" marL="0">
              <a:spcBef>
                <a:spcPts val="0"/>
              </a:spcBef>
              <a:spcAft>
                <a:spcPts val="0"/>
              </a:spcAft>
              <a:buNone/>
            </a:pPr>
            <a:r>
              <a:rPr lang="en"/>
              <a:t>Parallel Circuit: Both lights get the same voltage.</a:t>
            </a:r>
            <a:endParaRPr/>
          </a:p>
          <a:p>
            <a:pPr indent="0" lvl="0" marL="0">
              <a:spcBef>
                <a:spcPts val="0"/>
              </a:spcBef>
              <a:spcAft>
                <a:spcPts val="0"/>
              </a:spcAft>
              <a:buNone/>
            </a:pPr>
            <a:r>
              <a:rPr lang="en"/>
              <a:t>Demonstrate.</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7" name="Shape 257"/>
        <p:cNvGrpSpPr/>
        <p:nvPr/>
      </p:nvGrpSpPr>
      <p:grpSpPr>
        <a:xfrm>
          <a:off x="0" y="0"/>
          <a:ext cx="0" cy="0"/>
          <a:chOff x="0" y="0"/>
          <a:chExt cx="0" cy="0"/>
        </a:xfrm>
      </p:grpSpPr>
      <p:sp>
        <p:nvSpPr>
          <p:cNvPr id="258" name="Shape 2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9" name="Shape 25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Ready to make circuits! Here’s what you need.</a:t>
            </a:r>
            <a:endParaRPr/>
          </a:p>
          <a:p>
            <a:pPr indent="0" lvl="0" marL="0">
              <a:spcBef>
                <a:spcPts val="0"/>
              </a:spcBef>
              <a:spcAft>
                <a:spcPts val="0"/>
              </a:spcAft>
              <a:buNone/>
            </a:pPr>
            <a:r>
              <a:rPr lang="en"/>
              <a:t>You can also use found materials to make prototypes. Cardboard.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Shape 2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8" name="Shape 26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 name="Shape 74"/>
        <p:cNvGrpSpPr/>
        <p:nvPr/>
      </p:nvGrpSpPr>
      <p:grpSpPr>
        <a:xfrm>
          <a:off x="0" y="0"/>
          <a:ext cx="0" cy="0"/>
          <a:chOff x="0" y="0"/>
          <a:chExt cx="0" cy="0"/>
        </a:xfrm>
      </p:grpSpPr>
      <p:sp>
        <p:nvSpPr>
          <p:cNvPr id="75" name="Shape 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 name="Shape 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4" name="Shape 274"/>
        <p:cNvGrpSpPr/>
        <p:nvPr/>
      </p:nvGrpSpPr>
      <p:grpSpPr>
        <a:xfrm>
          <a:off x="0" y="0"/>
          <a:ext cx="0" cy="0"/>
          <a:chOff x="0" y="0"/>
          <a:chExt cx="0" cy="0"/>
        </a:xfrm>
      </p:grpSpPr>
      <p:sp>
        <p:nvSpPr>
          <p:cNvPr id="275" name="Shape 2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76" name="Shape 2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Make sure you get parts that can be used with a breadboard.</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Shape 2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7" name="Shape 28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rPr lang="en"/>
              <a:t>To connect your components, you’ll need wire.</a:t>
            </a:r>
            <a:endParaRPr/>
          </a:p>
          <a:p>
            <a:pPr indent="0" lvl="0" marL="0" rtl="0">
              <a:lnSpc>
                <a:spcPct val="115000"/>
              </a:lnSpc>
              <a:spcBef>
                <a:spcPts val="0"/>
              </a:spcBef>
              <a:spcAft>
                <a:spcPts val="1600"/>
              </a:spcAft>
              <a:buNone/>
            </a:pPr>
            <a:r>
              <a:rPr lang="en"/>
              <a:t>Buy a spool of wire. 20 gauge is good. Too thin will flex when inserting. Too thick won’t fit.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Shape 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0" name="Shape 3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1600"/>
              </a:spcAft>
              <a:buNone/>
            </a:pPr>
            <a:r>
              <a:rPr lang="en"/>
              <a:t>Wire Strippers: Some better than others. Some cut. Some can strip in the middle of the wire.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Shape 3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0" name="Shape 3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nSpc>
                <a:spcPct val="115000"/>
              </a:lnSpc>
              <a:spcBef>
                <a:spcPts val="0"/>
              </a:spcBef>
              <a:spcAft>
                <a:spcPts val="0"/>
              </a:spcAft>
              <a:buNone/>
            </a:pPr>
            <a:r>
              <a:t/>
            </a:r>
            <a:endParaRPr/>
          </a:p>
          <a:p>
            <a:pPr indent="0" lvl="0" marL="0" rtl="0">
              <a:lnSpc>
                <a:spcPct val="115000"/>
              </a:lnSpc>
              <a:spcBef>
                <a:spcPts val="0"/>
              </a:spcBef>
              <a:spcAft>
                <a:spcPts val="160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Shape 3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0" name="Shape 32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4" name="Shape 324"/>
        <p:cNvGrpSpPr/>
        <p:nvPr/>
      </p:nvGrpSpPr>
      <p:grpSpPr>
        <a:xfrm>
          <a:off x="0" y="0"/>
          <a:ext cx="0" cy="0"/>
          <a:chOff x="0" y="0"/>
          <a:chExt cx="0" cy="0"/>
        </a:xfrm>
      </p:grpSpPr>
      <p:sp>
        <p:nvSpPr>
          <p:cNvPr id="325" name="Shape 3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6" name="Shape 32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All the little pieces put into circuits are called Components.</a:t>
            </a:r>
            <a:endParaRPr/>
          </a:p>
          <a:p>
            <a:pPr indent="0" lvl="0" mar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Shape 33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1" name="Shape 33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For your circuit to work, you need a power source.</a:t>
            </a:r>
            <a:endParaRPr/>
          </a:p>
          <a:p>
            <a:pPr indent="0" lvl="0" marL="0">
              <a:spcBef>
                <a:spcPts val="0"/>
              </a:spcBef>
              <a:spcAft>
                <a:spcPts val="0"/>
              </a:spcAft>
              <a:buNone/>
            </a:pPr>
            <a:r>
              <a:rPr lang="en"/>
              <a:t>Most commonly we use batteries.</a:t>
            </a:r>
            <a:endParaRPr/>
          </a:p>
          <a:p>
            <a:pPr indent="0" lvl="0" marL="0">
              <a:spcBef>
                <a:spcPts val="0"/>
              </a:spcBef>
              <a:spcAft>
                <a:spcPts val="0"/>
              </a:spcAft>
              <a:buNone/>
            </a:pPr>
            <a:r>
              <a:rPr lang="en"/>
              <a:t>Once you have a source to supply the electricity you need, you’ll want to be able to control it by turning it on and off.</a:t>
            </a:r>
            <a:endParaRPr/>
          </a:p>
          <a:p>
            <a:pPr indent="0" lvl="0" marL="0">
              <a:spcBef>
                <a:spcPts val="0"/>
              </a:spcBef>
              <a:spcAft>
                <a:spcPts val="0"/>
              </a:spcAft>
              <a:buNone/>
            </a:pPr>
            <a:r>
              <a:rPr lang="en"/>
              <a:t>Batteries are Polarized (+-). </a:t>
            </a:r>
            <a:endParaRPr/>
          </a:p>
          <a:p>
            <a:pPr indent="0" lvl="0" marL="0">
              <a:spcBef>
                <a:spcPts val="0"/>
              </a:spcBef>
              <a:spcAft>
                <a:spcPts val="0"/>
              </a:spcAft>
              <a:buNone/>
            </a:pPr>
            <a:r>
              <a:rPr lang="en"/>
              <a:t>Need to be hooked up in the correct direction to work. Lots of components are polarized, but not all.</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Often a physical connection is made</a:t>
            </a:r>
            <a:endParaRPr/>
          </a:p>
          <a:p>
            <a:pPr indent="0" lvl="0" marL="0">
              <a:spcBef>
                <a:spcPts val="0"/>
              </a:spcBef>
              <a:spcAft>
                <a:spcPts val="0"/>
              </a:spcAft>
              <a:buNone/>
            </a:pPr>
            <a:r>
              <a:rPr lang="en"/>
              <a:t>Switches can have more than one component connected to them.</a:t>
            </a:r>
            <a:endParaRPr/>
          </a:p>
          <a:p>
            <a:pPr indent="0" lvl="0" marL="0" rtl="0">
              <a:spcBef>
                <a:spcPts val="0"/>
              </a:spcBef>
              <a:spcAft>
                <a:spcPts val="0"/>
              </a:spcAft>
              <a:buNone/>
            </a:pPr>
            <a:r>
              <a:rPr lang="en"/>
              <a:t>More positions than just On/Off</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Shape 34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9" name="Shape 3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Transistors: Switch on/off with signal.</a:t>
            </a:r>
            <a:endParaRPr/>
          </a:p>
          <a:p>
            <a:pPr indent="0" lvl="0" marL="0">
              <a:spcBef>
                <a:spcPts val="0"/>
              </a:spcBef>
              <a:spcAft>
                <a:spcPts val="0"/>
              </a:spcAft>
              <a:buNone/>
            </a:pPr>
            <a:r>
              <a:rPr lang="en"/>
              <a:t>Potentiometer: like a volume control for electricity. Often a resistor that goes from 0 ohms to a max rating. 1k ohm and 10k ohm are common.</a:t>
            </a:r>
            <a:endParaRPr/>
          </a:p>
          <a:p>
            <a:pPr indent="0" lvl="0" marL="0" rtl="0">
              <a:spcBef>
                <a:spcPts val="0"/>
              </a:spcBef>
              <a:spcAft>
                <a:spcPts val="0"/>
              </a:spcAft>
              <a:buNone/>
            </a:pPr>
            <a:r>
              <a:rPr lang="en"/>
              <a:t>Photoresistors: Resistor depends on the amount of light. Closed to Open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8" name="Shape 3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Some capacitors are polarized some not.</a:t>
            </a:r>
            <a:endParaRPr/>
          </a:p>
          <a:p>
            <a:pPr indent="0" lvl="0" marL="0">
              <a:spcBef>
                <a:spcPts val="0"/>
              </a:spcBef>
              <a:spcAft>
                <a:spcPts val="0"/>
              </a:spcAft>
              <a:buNone/>
            </a:pPr>
            <a:r>
              <a:rPr lang="en"/>
              <a:t>Diodes are polarized</a:t>
            </a:r>
            <a:endParaRPr/>
          </a:p>
          <a:p>
            <a:pPr indent="0" lvl="0" marL="0">
              <a:spcBef>
                <a:spcPts val="0"/>
              </a:spcBef>
              <a:spcAft>
                <a:spcPts val="0"/>
              </a:spcAft>
              <a:buNone/>
            </a:pPr>
            <a:r>
              <a:t/>
            </a:r>
            <a:endParaRPr/>
          </a:p>
          <a:p>
            <a:pPr indent="0" lvl="0" marL="0" rtl="0">
              <a:spcBef>
                <a:spcPts val="0"/>
              </a:spcBef>
              <a:spcAft>
                <a:spcPts val="0"/>
              </a:spcAft>
              <a:buNone/>
            </a:pPr>
            <a:r>
              <a:rPr lang="en"/>
              <a:t>Explain how to tell and what that means. Power won’t flow if hooked up backwards.</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 name="Shape 80"/>
        <p:cNvGrpSpPr/>
        <p:nvPr/>
      </p:nvGrpSpPr>
      <p:grpSpPr>
        <a:xfrm>
          <a:off x="0" y="0"/>
          <a:ext cx="0" cy="0"/>
          <a:chOff x="0" y="0"/>
          <a:chExt cx="0" cy="0"/>
        </a:xfrm>
      </p:grpSpPr>
      <p:sp>
        <p:nvSpPr>
          <p:cNvPr id="81" name="Shape 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 name="Shape 8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Often a physical connection is made</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Shape 3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6" name="Shape 37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Often a physical connection is made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Shape 3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86" name="Shape 3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Often a physical connection is made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1" name="Shape 391"/>
        <p:cNvGrpSpPr/>
        <p:nvPr/>
      </p:nvGrpSpPr>
      <p:grpSpPr>
        <a:xfrm>
          <a:off x="0" y="0"/>
          <a:ext cx="0" cy="0"/>
          <a:chOff x="0" y="0"/>
          <a:chExt cx="0" cy="0"/>
        </a:xfrm>
      </p:grpSpPr>
      <p:sp>
        <p:nvSpPr>
          <p:cNvPr id="392" name="Shape 3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3" name="Shape 3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6" name="Shape 396"/>
        <p:cNvGrpSpPr/>
        <p:nvPr/>
      </p:nvGrpSpPr>
      <p:grpSpPr>
        <a:xfrm>
          <a:off x="0" y="0"/>
          <a:ext cx="0" cy="0"/>
          <a:chOff x="0" y="0"/>
          <a:chExt cx="0" cy="0"/>
        </a:xfrm>
      </p:grpSpPr>
      <p:sp>
        <p:nvSpPr>
          <p:cNvPr id="397" name="Shape 39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8" name="Shape 3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1" name="Shape 401"/>
        <p:cNvGrpSpPr/>
        <p:nvPr/>
      </p:nvGrpSpPr>
      <p:grpSpPr>
        <a:xfrm>
          <a:off x="0" y="0"/>
          <a:ext cx="0" cy="0"/>
          <a:chOff x="0" y="0"/>
          <a:chExt cx="0" cy="0"/>
        </a:xfrm>
      </p:grpSpPr>
      <p:sp>
        <p:nvSpPr>
          <p:cNvPr id="402" name="Shape 4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3" name="Shape 4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Transistors</a:t>
            </a:r>
            <a:endParaRPr/>
          </a:p>
          <a:p>
            <a:pPr indent="0" lvl="0" marL="0">
              <a:spcBef>
                <a:spcPts val="0"/>
              </a:spcBef>
              <a:spcAft>
                <a:spcPts val="0"/>
              </a:spcAft>
              <a:buNone/>
            </a:pPr>
            <a:r>
              <a:rPr lang="en"/>
              <a:t>Resistors - zigzag or rectangle. Sometimes show value.</a:t>
            </a:r>
            <a:endParaRPr/>
          </a:p>
          <a:p>
            <a:pPr indent="0" lvl="0" marL="0">
              <a:spcBef>
                <a:spcPts val="0"/>
              </a:spcBef>
              <a:spcAft>
                <a:spcPts val="0"/>
              </a:spcAft>
              <a:buNone/>
            </a:pPr>
            <a:r>
              <a:rPr lang="en"/>
              <a:t>Solar cell or batteries (2).</a:t>
            </a:r>
            <a:endParaRPr/>
          </a:p>
          <a:p>
            <a:pPr indent="0" lvl="0" marL="0">
              <a:spcBef>
                <a:spcPts val="0"/>
              </a:spcBef>
              <a:spcAft>
                <a:spcPts val="0"/>
              </a:spcAft>
              <a:buNone/>
            </a:pPr>
            <a:r>
              <a:rPr lang="en"/>
              <a:t>Switch, diode</a:t>
            </a:r>
            <a:endParaRPr/>
          </a:p>
          <a:p>
            <a:pPr indent="0" lvl="0" marL="0">
              <a:spcBef>
                <a:spcPts val="0"/>
              </a:spcBef>
              <a:spcAft>
                <a:spcPts val="0"/>
              </a:spcAft>
              <a:buNone/>
            </a:pPr>
            <a:r>
              <a:rPr lang="en"/>
              <a:t>Capacitors</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Shape 4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9" name="Shape 40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4" name="Shape 414"/>
        <p:cNvGrpSpPr/>
        <p:nvPr/>
      </p:nvGrpSpPr>
      <p:grpSpPr>
        <a:xfrm>
          <a:off x="0" y="0"/>
          <a:ext cx="0" cy="0"/>
          <a:chOff x="0" y="0"/>
          <a:chExt cx="0" cy="0"/>
        </a:xfrm>
      </p:grpSpPr>
      <p:sp>
        <p:nvSpPr>
          <p:cNvPr id="415" name="Shape 4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6" name="Shape 4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9" name="Shape 419"/>
        <p:cNvGrpSpPr/>
        <p:nvPr/>
      </p:nvGrpSpPr>
      <p:grpSpPr>
        <a:xfrm>
          <a:off x="0" y="0"/>
          <a:ext cx="0" cy="0"/>
          <a:chOff x="0" y="0"/>
          <a:chExt cx="0" cy="0"/>
        </a:xfrm>
      </p:grpSpPr>
      <p:sp>
        <p:nvSpPr>
          <p:cNvPr id="420" name="Shape 4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1" name="Shape 4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Often a physical connection is made</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Shape 42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0" name="Shape 43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Often a physical connection is made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Shape 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 name="Shape 8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Shape 43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6" name="Shape 43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Shape 44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1" name="Shape 44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Shape 4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7" name="Shape 44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6" name="Shape 456"/>
        <p:cNvGrpSpPr/>
        <p:nvPr/>
      </p:nvGrpSpPr>
      <p:grpSpPr>
        <a:xfrm>
          <a:off x="0" y="0"/>
          <a:ext cx="0" cy="0"/>
          <a:chOff x="0" y="0"/>
          <a:chExt cx="0" cy="0"/>
        </a:xfrm>
      </p:grpSpPr>
      <p:sp>
        <p:nvSpPr>
          <p:cNvPr id="457" name="Shape 45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8" name="Shape 45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 name="Shape 95"/>
        <p:cNvGrpSpPr/>
        <p:nvPr/>
      </p:nvGrpSpPr>
      <p:grpSpPr>
        <a:xfrm>
          <a:off x="0" y="0"/>
          <a:ext cx="0" cy="0"/>
          <a:chOff x="0" y="0"/>
          <a:chExt cx="0" cy="0"/>
        </a:xfrm>
      </p:grpSpPr>
      <p:sp>
        <p:nvSpPr>
          <p:cNvPr id="96" name="Shape 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 name="Shape 9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Electricity needs positive and negative to attract in order to flow.</a:t>
            </a:r>
            <a:endParaRPr/>
          </a:p>
          <a:p>
            <a:pPr indent="0" lvl="0" marL="0">
              <a:spcBef>
                <a:spcPts val="0"/>
              </a:spcBef>
              <a:spcAft>
                <a:spcPts val="0"/>
              </a:spcAft>
              <a:buNone/>
            </a:pPr>
            <a:r>
              <a:rPr lang="en"/>
              <a:t>Explain circuits. O vs | on switches.</a:t>
            </a:r>
            <a:endParaRPr/>
          </a:p>
          <a:p>
            <a:pPr indent="0" lvl="0" marL="0">
              <a:spcBef>
                <a:spcPts val="0"/>
              </a:spcBef>
              <a:spcAft>
                <a:spcPts val="0"/>
              </a:spcAft>
              <a:buNone/>
            </a:pPr>
            <a:r>
              <a:rPr lang="en"/>
              <a:t>Electricity flows in a circle or circuit.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Shape 1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 name="Shape 10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 name="Shape 106"/>
        <p:cNvGrpSpPr/>
        <p:nvPr/>
      </p:nvGrpSpPr>
      <p:grpSpPr>
        <a:xfrm>
          <a:off x="0" y="0"/>
          <a:ext cx="0" cy="0"/>
          <a:chOff x="0" y="0"/>
          <a:chExt cx="0" cy="0"/>
        </a:xfrm>
      </p:grpSpPr>
      <p:sp>
        <p:nvSpPr>
          <p:cNvPr id="107" name="Shape 1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 name="Shape 10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AC = Alternating Current. Electricity flows in both directions. In waves. 120V</a:t>
            </a:r>
            <a:endParaRPr/>
          </a:p>
          <a:p>
            <a:pPr indent="0" lvl="0" marL="0">
              <a:spcBef>
                <a:spcPts val="0"/>
              </a:spcBef>
              <a:spcAft>
                <a:spcPts val="0"/>
              </a:spcAft>
              <a:buNone/>
            </a:pPr>
            <a:r>
              <a:rPr lang="en"/>
              <a:t>DC = flows in one direction. Is constant. Volts Unknown.</a:t>
            </a:r>
            <a:endParaRPr/>
          </a:p>
          <a:p>
            <a:pPr indent="0" lvl="0" marL="0">
              <a:spcBef>
                <a:spcPts val="0"/>
              </a:spcBef>
              <a:spcAft>
                <a:spcPts val="0"/>
              </a:spcAft>
              <a:buNone/>
            </a:pPr>
            <a:r>
              <a:rPr lang="en"/>
              <a:t>Most hobby electronics projects use DC current. If plugging into the wall, AC is converted to DC.</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“The path of least resistance” Exactly how electricity works. Will always flow through whatever material has the least resistance. Won’t flow through anything with too much resistance.</a:t>
            </a:r>
            <a:endParaRPr/>
          </a:p>
          <a:p>
            <a:pPr indent="0" lvl="0" marL="0">
              <a:spcBef>
                <a:spcPts val="0"/>
              </a:spcBef>
              <a:spcAft>
                <a:spcPts val="0"/>
              </a:spcAft>
              <a:buNone/>
            </a:pPr>
            <a:r>
              <a:rPr lang="en"/>
              <a:t>Make circuits using conductive materials, using insulative materials to make them safe.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cxnSp>
        <p:nvCxnSpPr>
          <p:cNvPr id="10" name="Shape 10"/>
          <p:cNvCxnSpPr/>
          <p:nvPr/>
        </p:nvCxnSpPr>
        <p:spPr>
          <a:xfrm>
            <a:off x="7007735" y="3176888"/>
            <a:ext cx="562200" cy="0"/>
          </a:xfrm>
          <a:prstGeom prst="straightConnector1">
            <a:avLst/>
          </a:prstGeom>
          <a:noFill/>
          <a:ln cap="flat" cmpd="sng" w="76200">
            <a:solidFill>
              <a:schemeClr val="lt2"/>
            </a:solidFill>
            <a:prstDash val="solid"/>
            <a:round/>
            <a:headEnd len="sm" w="sm" type="none"/>
            <a:tailEnd len="sm" w="sm" type="none"/>
          </a:ln>
        </p:spPr>
      </p:cxnSp>
      <p:cxnSp>
        <p:nvCxnSpPr>
          <p:cNvPr id="11" name="Shape 11"/>
          <p:cNvCxnSpPr/>
          <p:nvPr/>
        </p:nvCxnSpPr>
        <p:spPr>
          <a:xfrm>
            <a:off x="1575035" y="3158252"/>
            <a:ext cx="562200" cy="0"/>
          </a:xfrm>
          <a:prstGeom prst="straightConnector1">
            <a:avLst/>
          </a:prstGeom>
          <a:noFill/>
          <a:ln cap="flat" cmpd="sng" w="76200">
            <a:solidFill>
              <a:schemeClr val="lt2"/>
            </a:solidFill>
            <a:prstDash val="solid"/>
            <a:round/>
            <a:headEnd len="sm" w="sm" type="none"/>
            <a:tailEnd len="sm" w="sm" type="none"/>
          </a:ln>
        </p:spPr>
      </p:cxnSp>
      <p:grpSp>
        <p:nvGrpSpPr>
          <p:cNvPr id="12" name="Shape 12"/>
          <p:cNvGrpSpPr/>
          <p:nvPr/>
        </p:nvGrpSpPr>
        <p:grpSpPr>
          <a:xfrm>
            <a:off x="1004144" y="1022025"/>
            <a:ext cx="7136668" cy="152400"/>
            <a:chOff x="1346429" y="1011300"/>
            <a:chExt cx="6452100" cy="152400"/>
          </a:xfrm>
        </p:grpSpPr>
        <p:cxnSp>
          <p:nvCxnSpPr>
            <p:cNvPr id="13" name="Shape 13"/>
            <p:cNvCxnSpPr/>
            <p:nvPr/>
          </p:nvCxnSpPr>
          <p:spPr>
            <a:xfrm rot="10800000">
              <a:off x="1346429" y="1011300"/>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4" name="Shape 14"/>
            <p:cNvCxnSpPr/>
            <p:nvPr/>
          </p:nvCxnSpPr>
          <p:spPr>
            <a:xfrm rot="10800000">
              <a:off x="1346429" y="1163700"/>
              <a:ext cx="6452100" cy="0"/>
            </a:xfrm>
            <a:prstGeom prst="straightConnector1">
              <a:avLst/>
            </a:prstGeom>
            <a:noFill/>
            <a:ln cap="flat" cmpd="sng" w="9525">
              <a:solidFill>
                <a:schemeClr val="accent3"/>
              </a:solidFill>
              <a:prstDash val="solid"/>
              <a:round/>
              <a:headEnd len="sm" w="sm" type="none"/>
              <a:tailEnd len="sm" w="sm" type="none"/>
            </a:ln>
          </p:spPr>
        </p:cxnSp>
      </p:grpSp>
      <p:grpSp>
        <p:nvGrpSpPr>
          <p:cNvPr id="15" name="Shape 15"/>
          <p:cNvGrpSpPr/>
          <p:nvPr/>
        </p:nvGrpSpPr>
        <p:grpSpPr>
          <a:xfrm>
            <a:off x="1004151" y="3969100"/>
            <a:ext cx="7136668" cy="152400"/>
            <a:chOff x="1346435" y="3969088"/>
            <a:chExt cx="6452100" cy="152400"/>
          </a:xfrm>
        </p:grpSpPr>
        <p:cxnSp>
          <p:nvCxnSpPr>
            <p:cNvPr id="16" name="Shape 16"/>
            <p:cNvCxnSpPr/>
            <p:nvPr/>
          </p:nvCxnSpPr>
          <p:spPr>
            <a:xfrm>
              <a:off x="1346435" y="4121488"/>
              <a:ext cx="6452100" cy="0"/>
            </a:xfrm>
            <a:prstGeom prst="straightConnector1">
              <a:avLst/>
            </a:prstGeom>
            <a:noFill/>
            <a:ln cap="flat" cmpd="sng" w="76200">
              <a:solidFill>
                <a:schemeClr val="accent3"/>
              </a:solidFill>
              <a:prstDash val="solid"/>
              <a:round/>
              <a:headEnd len="sm" w="sm" type="none"/>
              <a:tailEnd len="sm" w="sm" type="none"/>
            </a:ln>
          </p:spPr>
        </p:cxnSp>
        <p:cxnSp>
          <p:nvCxnSpPr>
            <p:cNvPr id="17" name="Shape 17"/>
            <p:cNvCxnSpPr/>
            <p:nvPr/>
          </p:nvCxnSpPr>
          <p:spPr>
            <a:xfrm>
              <a:off x="1346435" y="3969088"/>
              <a:ext cx="6452100" cy="0"/>
            </a:xfrm>
            <a:prstGeom prst="straightConnector1">
              <a:avLst/>
            </a:prstGeom>
            <a:noFill/>
            <a:ln cap="flat" cmpd="sng" w="9525">
              <a:solidFill>
                <a:schemeClr val="accent3"/>
              </a:solidFill>
              <a:prstDash val="solid"/>
              <a:round/>
              <a:headEnd len="sm" w="sm" type="none"/>
              <a:tailEnd len="sm" w="sm" type="none"/>
            </a:ln>
          </p:spPr>
        </p:cxnSp>
      </p:grpSp>
      <p:sp>
        <p:nvSpPr>
          <p:cNvPr id="18" name="Shape 18"/>
          <p:cNvSpPr txBox="1"/>
          <p:nvPr>
            <p:ph type="ctrTitle"/>
          </p:nvPr>
        </p:nvSpPr>
        <p:spPr>
          <a:xfrm>
            <a:off x="1004150" y="1751764"/>
            <a:ext cx="7136700" cy="1022400"/>
          </a:xfrm>
          <a:prstGeom prst="rect">
            <a:avLst/>
          </a:prstGeom>
        </p:spPr>
        <p:txBody>
          <a:bodyPr anchorCtr="0" anchor="b" bIns="91425" lIns="91425" spcFirstLastPara="1" rIns="91425" wrap="square" tIns="91425"/>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p:txBody>
      </p:sp>
      <p:sp>
        <p:nvSpPr>
          <p:cNvPr id="19" name="Shape 19"/>
          <p:cNvSpPr txBox="1"/>
          <p:nvPr>
            <p:ph idx="1" type="subTitle"/>
          </p:nvPr>
        </p:nvSpPr>
        <p:spPr>
          <a:xfrm>
            <a:off x="2137225" y="2850039"/>
            <a:ext cx="48705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20" name="Shape 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5" name="Shape 55"/>
        <p:cNvGrpSpPr/>
        <p:nvPr/>
      </p:nvGrpSpPr>
      <p:grpSpPr>
        <a:xfrm>
          <a:off x="0" y="0"/>
          <a:ext cx="0" cy="0"/>
          <a:chOff x="0" y="0"/>
          <a:chExt cx="0" cy="0"/>
        </a:xfrm>
      </p:grpSpPr>
      <p:sp>
        <p:nvSpPr>
          <p:cNvPr id="56" name="Shape 56"/>
          <p:cNvSpPr/>
          <p:nvPr/>
        </p:nvSpPr>
        <p:spPr>
          <a:xfrm>
            <a:off x="-75"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57" name="Shape 57"/>
          <p:cNvSpPr txBox="1"/>
          <p:nvPr>
            <p:ph hasCustomPrompt="1" type="title"/>
          </p:nvPr>
        </p:nvSpPr>
        <p:spPr>
          <a:xfrm>
            <a:off x="311700" y="1304850"/>
            <a:ext cx="8520600" cy="1538400"/>
          </a:xfrm>
          <a:prstGeom prst="rect">
            <a:avLst/>
          </a:prstGeom>
        </p:spPr>
        <p:txBody>
          <a:bodyPr anchorCtr="0" anchor="ctr" bIns="91425" lIns="91425" spcFirstLastPara="1" rIns="91425" wrap="square" tIns="91425"/>
          <a:lstStyle>
            <a:lvl1pPr lvl="0" algn="ctr">
              <a:spcBef>
                <a:spcPts val="0"/>
              </a:spcBef>
              <a:spcAft>
                <a:spcPts val="0"/>
              </a:spcAft>
              <a:buClr>
                <a:schemeClr val="accent3"/>
              </a:buClr>
              <a:buSzPts val="13000"/>
              <a:buNone/>
              <a:defRPr sz="13000">
                <a:solidFill>
                  <a:schemeClr val="accent3"/>
                </a:solidFill>
              </a:defRPr>
            </a:lvl1pPr>
            <a:lvl2pPr lvl="1" algn="ctr">
              <a:spcBef>
                <a:spcPts val="0"/>
              </a:spcBef>
              <a:spcAft>
                <a:spcPts val="0"/>
              </a:spcAft>
              <a:buClr>
                <a:schemeClr val="accent3"/>
              </a:buClr>
              <a:buSzPts val="13000"/>
              <a:buNone/>
              <a:defRPr sz="13000">
                <a:solidFill>
                  <a:schemeClr val="accent3"/>
                </a:solidFill>
              </a:defRPr>
            </a:lvl2pPr>
            <a:lvl3pPr lvl="2" algn="ctr">
              <a:spcBef>
                <a:spcPts val="0"/>
              </a:spcBef>
              <a:spcAft>
                <a:spcPts val="0"/>
              </a:spcAft>
              <a:buClr>
                <a:schemeClr val="accent3"/>
              </a:buClr>
              <a:buSzPts val="13000"/>
              <a:buNone/>
              <a:defRPr sz="13000">
                <a:solidFill>
                  <a:schemeClr val="accent3"/>
                </a:solidFill>
              </a:defRPr>
            </a:lvl3pPr>
            <a:lvl4pPr lvl="3" algn="ctr">
              <a:spcBef>
                <a:spcPts val="0"/>
              </a:spcBef>
              <a:spcAft>
                <a:spcPts val="0"/>
              </a:spcAft>
              <a:buClr>
                <a:schemeClr val="accent3"/>
              </a:buClr>
              <a:buSzPts val="13000"/>
              <a:buNone/>
              <a:defRPr sz="13000">
                <a:solidFill>
                  <a:schemeClr val="accent3"/>
                </a:solidFill>
              </a:defRPr>
            </a:lvl4pPr>
            <a:lvl5pPr lvl="4" algn="ctr">
              <a:spcBef>
                <a:spcPts val="0"/>
              </a:spcBef>
              <a:spcAft>
                <a:spcPts val="0"/>
              </a:spcAft>
              <a:buClr>
                <a:schemeClr val="accent3"/>
              </a:buClr>
              <a:buSzPts val="13000"/>
              <a:buNone/>
              <a:defRPr sz="13000">
                <a:solidFill>
                  <a:schemeClr val="accent3"/>
                </a:solidFill>
              </a:defRPr>
            </a:lvl5pPr>
            <a:lvl6pPr lvl="5" algn="ctr">
              <a:spcBef>
                <a:spcPts val="0"/>
              </a:spcBef>
              <a:spcAft>
                <a:spcPts val="0"/>
              </a:spcAft>
              <a:buClr>
                <a:schemeClr val="accent3"/>
              </a:buClr>
              <a:buSzPts val="13000"/>
              <a:buNone/>
              <a:defRPr sz="13000">
                <a:solidFill>
                  <a:schemeClr val="accent3"/>
                </a:solidFill>
              </a:defRPr>
            </a:lvl6pPr>
            <a:lvl7pPr lvl="6" algn="ctr">
              <a:spcBef>
                <a:spcPts val="0"/>
              </a:spcBef>
              <a:spcAft>
                <a:spcPts val="0"/>
              </a:spcAft>
              <a:buClr>
                <a:schemeClr val="accent3"/>
              </a:buClr>
              <a:buSzPts val="13000"/>
              <a:buNone/>
              <a:defRPr sz="13000">
                <a:solidFill>
                  <a:schemeClr val="accent3"/>
                </a:solidFill>
              </a:defRPr>
            </a:lvl7pPr>
            <a:lvl8pPr lvl="7" algn="ctr">
              <a:spcBef>
                <a:spcPts val="0"/>
              </a:spcBef>
              <a:spcAft>
                <a:spcPts val="0"/>
              </a:spcAft>
              <a:buClr>
                <a:schemeClr val="accent3"/>
              </a:buClr>
              <a:buSzPts val="13000"/>
              <a:buNone/>
              <a:defRPr sz="13000">
                <a:solidFill>
                  <a:schemeClr val="accent3"/>
                </a:solidFill>
              </a:defRPr>
            </a:lvl8pPr>
            <a:lvl9pPr lvl="8" algn="ctr">
              <a:spcBef>
                <a:spcPts val="0"/>
              </a:spcBef>
              <a:spcAft>
                <a:spcPts val="0"/>
              </a:spcAft>
              <a:buClr>
                <a:schemeClr val="accent3"/>
              </a:buClr>
              <a:buSzPts val="13000"/>
              <a:buNone/>
              <a:defRPr sz="13000">
                <a:solidFill>
                  <a:schemeClr val="accent3"/>
                </a:solidFill>
              </a:defRPr>
            </a:lvl9pPr>
          </a:lstStyle>
          <a:p>
            <a:r>
              <a:t>xx%</a:t>
            </a:r>
          </a:p>
        </p:txBody>
      </p:sp>
      <p:sp>
        <p:nvSpPr>
          <p:cNvPr id="58" name="Shape 58"/>
          <p:cNvSpPr txBox="1"/>
          <p:nvPr>
            <p:ph idx="1" type="body"/>
          </p:nvPr>
        </p:nvSpPr>
        <p:spPr>
          <a:xfrm>
            <a:off x="311700" y="2995650"/>
            <a:ext cx="8520600" cy="10716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9" name="Shape 5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0" name="Shape 60"/>
        <p:cNvGrpSpPr/>
        <p:nvPr/>
      </p:nvGrpSpPr>
      <p:grpSpPr>
        <a:xfrm>
          <a:off x="0" y="0"/>
          <a:ext cx="0" cy="0"/>
          <a:chOff x="0" y="0"/>
          <a:chExt cx="0" cy="0"/>
        </a:xfrm>
      </p:grpSpPr>
      <p:sp>
        <p:nvSpPr>
          <p:cNvPr id="61" name="Shape 6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1" name="Shape 21"/>
        <p:cNvGrpSpPr/>
        <p:nvPr/>
      </p:nvGrpSpPr>
      <p:grpSpPr>
        <a:xfrm>
          <a:off x="0" y="0"/>
          <a:ext cx="0" cy="0"/>
          <a:chOff x="0" y="0"/>
          <a:chExt cx="0" cy="0"/>
        </a:xfrm>
      </p:grpSpPr>
      <p:sp>
        <p:nvSpPr>
          <p:cNvPr id="22" name="Shape 22"/>
          <p:cNvSpPr/>
          <p:nvPr/>
        </p:nvSpPr>
        <p:spPr>
          <a:xfrm>
            <a:off x="-50" y="2571900"/>
            <a:ext cx="9144000" cy="25716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3" name="Shape 23"/>
          <p:cNvSpPr txBox="1"/>
          <p:nvPr>
            <p:ph type="title"/>
          </p:nvPr>
        </p:nvSpPr>
        <p:spPr>
          <a:xfrm>
            <a:off x="311700" y="814800"/>
            <a:ext cx="8571300" cy="9420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a:lvl1pPr>
            <a:lvl2pPr lvl="1" algn="ctr">
              <a:spcBef>
                <a:spcPts val="0"/>
              </a:spcBef>
              <a:spcAft>
                <a:spcPts val="0"/>
              </a:spcAft>
              <a:buSzPts val="3600"/>
              <a:buNone/>
              <a:defRPr/>
            </a:lvl2pPr>
            <a:lvl3pPr lvl="2" algn="ctr">
              <a:spcBef>
                <a:spcPts val="0"/>
              </a:spcBef>
              <a:spcAft>
                <a:spcPts val="0"/>
              </a:spcAft>
              <a:buSzPts val="3600"/>
              <a:buNone/>
              <a:defRPr/>
            </a:lvl3pPr>
            <a:lvl4pPr lvl="3" algn="ctr">
              <a:spcBef>
                <a:spcPts val="0"/>
              </a:spcBef>
              <a:spcAft>
                <a:spcPts val="0"/>
              </a:spcAft>
              <a:buSzPts val="3600"/>
              <a:buNone/>
              <a:defRPr/>
            </a:lvl4pPr>
            <a:lvl5pPr lvl="4" algn="ctr">
              <a:spcBef>
                <a:spcPts val="0"/>
              </a:spcBef>
              <a:spcAft>
                <a:spcPts val="0"/>
              </a:spcAft>
              <a:buSzPts val="3600"/>
              <a:buNone/>
              <a:defRPr/>
            </a:lvl5pPr>
            <a:lvl6pPr lvl="5" algn="ctr">
              <a:spcBef>
                <a:spcPts val="0"/>
              </a:spcBef>
              <a:spcAft>
                <a:spcPts val="0"/>
              </a:spcAft>
              <a:buSzPts val="3600"/>
              <a:buNone/>
              <a:defRPr/>
            </a:lvl6pPr>
            <a:lvl7pPr lvl="6" algn="ctr">
              <a:spcBef>
                <a:spcPts val="0"/>
              </a:spcBef>
              <a:spcAft>
                <a:spcPts val="0"/>
              </a:spcAft>
              <a:buSzPts val="3600"/>
              <a:buNone/>
              <a:defRPr/>
            </a:lvl7pPr>
            <a:lvl8pPr lvl="7" algn="ctr">
              <a:spcBef>
                <a:spcPts val="0"/>
              </a:spcBef>
              <a:spcAft>
                <a:spcPts val="0"/>
              </a:spcAft>
              <a:buSzPts val="3600"/>
              <a:buNone/>
              <a:defRPr/>
            </a:lvl8pPr>
            <a:lvl9pPr lvl="8" algn="ctr">
              <a:spcBef>
                <a:spcPts val="0"/>
              </a:spcBef>
              <a:spcAft>
                <a:spcPts val="0"/>
              </a:spcAft>
              <a:buSzPts val="3600"/>
              <a:buNone/>
              <a:defRPr/>
            </a:lvl9pPr>
          </a:lstStyle>
          <a:p/>
        </p:txBody>
      </p:sp>
      <p:sp>
        <p:nvSpPr>
          <p:cNvPr id="24" name="Shape 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5" name="Shape 25"/>
        <p:cNvGrpSpPr/>
        <p:nvPr/>
      </p:nvGrpSpPr>
      <p:grpSpPr>
        <a:xfrm>
          <a:off x="0" y="0"/>
          <a:ext cx="0" cy="0"/>
          <a:chOff x="0" y="0"/>
          <a:chExt cx="0" cy="0"/>
        </a:xfrm>
      </p:grpSpPr>
      <p:sp>
        <p:nvSpPr>
          <p:cNvPr id="26" name="Shape 26"/>
          <p:cNvSpPr/>
          <p:nvPr/>
        </p:nvSpPr>
        <p:spPr>
          <a:xfrm>
            <a:off x="-75" y="5045700"/>
            <a:ext cx="9144000" cy="978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7" name="Shape 27"/>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28" name="Shape 28"/>
          <p:cNvSpPr txBox="1"/>
          <p:nvPr>
            <p:ph idx="1" type="body"/>
          </p:nvPr>
        </p:nvSpPr>
        <p:spPr>
          <a:xfrm>
            <a:off x="311700" y="1266325"/>
            <a:ext cx="8520600" cy="33027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9" name="Shape 2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30" name="Shape 30"/>
        <p:cNvGrpSpPr/>
        <p:nvPr/>
      </p:nvGrpSpPr>
      <p:grpSpPr>
        <a:xfrm>
          <a:off x="0" y="0"/>
          <a:ext cx="0" cy="0"/>
          <a:chOff x="0" y="0"/>
          <a:chExt cx="0" cy="0"/>
        </a:xfrm>
      </p:grpSpPr>
      <p:sp>
        <p:nvSpPr>
          <p:cNvPr id="31" name="Shape 31"/>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2" name="Shape 32"/>
          <p:cNvSpPr txBox="1"/>
          <p:nvPr>
            <p:ph idx="1" type="body"/>
          </p:nvPr>
        </p:nvSpPr>
        <p:spPr>
          <a:xfrm>
            <a:off x="3117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3" name="Shape 33"/>
          <p:cNvSpPr txBox="1"/>
          <p:nvPr>
            <p:ph idx="2" type="body"/>
          </p:nvPr>
        </p:nvSpPr>
        <p:spPr>
          <a:xfrm>
            <a:off x="4832400" y="1266175"/>
            <a:ext cx="3999900" cy="33027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4" name="Shape 3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5" name="Shape 35"/>
        <p:cNvGrpSpPr/>
        <p:nvPr/>
      </p:nvGrpSpPr>
      <p:grpSpPr>
        <a:xfrm>
          <a:off x="0" y="0"/>
          <a:ext cx="0" cy="0"/>
          <a:chOff x="0" y="0"/>
          <a:chExt cx="0" cy="0"/>
        </a:xfrm>
      </p:grpSpPr>
      <p:sp>
        <p:nvSpPr>
          <p:cNvPr id="36" name="Shape 36"/>
          <p:cNvSpPr txBox="1"/>
          <p:nvPr>
            <p:ph type="title"/>
          </p:nvPr>
        </p:nvSpPr>
        <p:spPr>
          <a:xfrm>
            <a:off x="311700" y="445025"/>
            <a:ext cx="8520600" cy="707400"/>
          </a:xfrm>
          <a:prstGeom prst="rect">
            <a:avLst/>
          </a:prstGeom>
        </p:spPr>
        <p:txBody>
          <a:bodyPr anchorCtr="0" anchor="t" bIns="91425" lIns="91425" spcFirstLastPara="1" rIns="91425" wrap="square" tIns="91425"/>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p:txBody>
      </p:sp>
      <p:sp>
        <p:nvSpPr>
          <p:cNvPr id="37" name="Shape 3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8" name="Shape 38"/>
        <p:cNvGrpSpPr/>
        <p:nvPr/>
      </p:nvGrpSpPr>
      <p:grpSpPr>
        <a:xfrm>
          <a:off x="0" y="0"/>
          <a:ext cx="0" cy="0"/>
          <a:chOff x="0" y="0"/>
          <a:chExt cx="0" cy="0"/>
        </a:xfrm>
      </p:grpSpPr>
      <p:sp>
        <p:nvSpPr>
          <p:cNvPr id="39" name="Shape 3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Shape 40"/>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 name="Shape 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accent6"/>
        </a:solidFill>
      </p:bgPr>
    </p:bg>
    <p:spTree>
      <p:nvGrpSpPr>
        <p:cNvPr id="42" name="Shape 42"/>
        <p:cNvGrpSpPr/>
        <p:nvPr/>
      </p:nvGrpSpPr>
      <p:grpSpPr>
        <a:xfrm>
          <a:off x="0" y="0"/>
          <a:ext cx="0" cy="0"/>
          <a:chOff x="0" y="0"/>
          <a:chExt cx="0" cy="0"/>
        </a:xfrm>
      </p:grpSpPr>
      <p:sp>
        <p:nvSpPr>
          <p:cNvPr id="43" name="Shape 43"/>
          <p:cNvSpPr txBox="1"/>
          <p:nvPr>
            <p:ph type="title"/>
          </p:nvPr>
        </p:nvSpPr>
        <p:spPr>
          <a:xfrm>
            <a:off x="490250" y="526350"/>
            <a:ext cx="5613600" cy="4090800"/>
          </a:xfrm>
          <a:prstGeom prst="rect">
            <a:avLst/>
          </a:prstGeom>
        </p:spPr>
        <p:txBody>
          <a:bodyPr anchorCtr="0" anchor="ctr" bIns="91425" lIns="91425" spcFirstLastPara="1" rIns="91425" wrap="square" tIns="91425"/>
          <a:lstStyle>
            <a:lvl1pPr lvl="0">
              <a:spcBef>
                <a:spcPts val="0"/>
              </a:spcBef>
              <a:spcAft>
                <a:spcPts val="0"/>
              </a:spcAft>
              <a:buClr>
                <a:schemeClr val="dk2"/>
              </a:buClr>
              <a:buSzPts val="5400"/>
              <a:buNone/>
              <a:defRPr b="0" sz="5400">
                <a:solidFill>
                  <a:schemeClr val="dk2"/>
                </a:solidFill>
              </a:defRPr>
            </a:lvl1pPr>
            <a:lvl2pPr lvl="1">
              <a:spcBef>
                <a:spcPts val="0"/>
              </a:spcBef>
              <a:spcAft>
                <a:spcPts val="0"/>
              </a:spcAft>
              <a:buClr>
                <a:schemeClr val="dk2"/>
              </a:buClr>
              <a:buSzPts val="5400"/>
              <a:buNone/>
              <a:defRPr b="0" sz="5400">
                <a:solidFill>
                  <a:schemeClr val="dk2"/>
                </a:solidFill>
              </a:defRPr>
            </a:lvl2pPr>
            <a:lvl3pPr lvl="2">
              <a:spcBef>
                <a:spcPts val="0"/>
              </a:spcBef>
              <a:spcAft>
                <a:spcPts val="0"/>
              </a:spcAft>
              <a:buClr>
                <a:schemeClr val="dk2"/>
              </a:buClr>
              <a:buSzPts val="5400"/>
              <a:buNone/>
              <a:defRPr b="0" sz="5400">
                <a:solidFill>
                  <a:schemeClr val="dk2"/>
                </a:solidFill>
              </a:defRPr>
            </a:lvl3pPr>
            <a:lvl4pPr lvl="3">
              <a:spcBef>
                <a:spcPts val="0"/>
              </a:spcBef>
              <a:spcAft>
                <a:spcPts val="0"/>
              </a:spcAft>
              <a:buClr>
                <a:schemeClr val="dk2"/>
              </a:buClr>
              <a:buSzPts val="5400"/>
              <a:buNone/>
              <a:defRPr b="0" sz="5400">
                <a:solidFill>
                  <a:schemeClr val="dk2"/>
                </a:solidFill>
              </a:defRPr>
            </a:lvl4pPr>
            <a:lvl5pPr lvl="4">
              <a:spcBef>
                <a:spcPts val="0"/>
              </a:spcBef>
              <a:spcAft>
                <a:spcPts val="0"/>
              </a:spcAft>
              <a:buClr>
                <a:schemeClr val="dk2"/>
              </a:buClr>
              <a:buSzPts val="5400"/>
              <a:buNone/>
              <a:defRPr b="0" sz="5400">
                <a:solidFill>
                  <a:schemeClr val="dk2"/>
                </a:solidFill>
              </a:defRPr>
            </a:lvl5pPr>
            <a:lvl6pPr lvl="5">
              <a:spcBef>
                <a:spcPts val="0"/>
              </a:spcBef>
              <a:spcAft>
                <a:spcPts val="0"/>
              </a:spcAft>
              <a:buClr>
                <a:schemeClr val="dk2"/>
              </a:buClr>
              <a:buSzPts val="5400"/>
              <a:buNone/>
              <a:defRPr b="0" sz="5400">
                <a:solidFill>
                  <a:schemeClr val="dk2"/>
                </a:solidFill>
              </a:defRPr>
            </a:lvl6pPr>
            <a:lvl7pPr lvl="6">
              <a:spcBef>
                <a:spcPts val="0"/>
              </a:spcBef>
              <a:spcAft>
                <a:spcPts val="0"/>
              </a:spcAft>
              <a:buClr>
                <a:schemeClr val="dk2"/>
              </a:buClr>
              <a:buSzPts val="5400"/>
              <a:buNone/>
              <a:defRPr b="0" sz="5400">
                <a:solidFill>
                  <a:schemeClr val="dk2"/>
                </a:solidFill>
              </a:defRPr>
            </a:lvl7pPr>
            <a:lvl8pPr lvl="7">
              <a:spcBef>
                <a:spcPts val="0"/>
              </a:spcBef>
              <a:spcAft>
                <a:spcPts val="0"/>
              </a:spcAft>
              <a:buClr>
                <a:schemeClr val="dk2"/>
              </a:buClr>
              <a:buSzPts val="5400"/>
              <a:buNone/>
              <a:defRPr b="0" sz="5400">
                <a:solidFill>
                  <a:schemeClr val="dk2"/>
                </a:solidFill>
              </a:defRPr>
            </a:lvl8pPr>
            <a:lvl9pPr lvl="8">
              <a:spcBef>
                <a:spcPts val="0"/>
              </a:spcBef>
              <a:spcAft>
                <a:spcPts val="0"/>
              </a:spcAft>
              <a:buClr>
                <a:schemeClr val="dk2"/>
              </a:buClr>
              <a:buSzPts val="5400"/>
              <a:buNone/>
              <a:defRPr b="0" sz="5400">
                <a:solidFill>
                  <a:schemeClr val="dk2"/>
                </a:solidFill>
              </a:defRPr>
            </a:lvl9pPr>
          </a:lstStyle>
          <a:p/>
        </p:txBody>
      </p:sp>
      <p:sp>
        <p:nvSpPr>
          <p:cNvPr id="44" name="Shape 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Shape 46"/>
          <p:cNvSpPr/>
          <p:nvPr/>
        </p:nvSpPr>
        <p:spPr>
          <a:xfrm>
            <a:off x="4572000" y="0"/>
            <a:ext cx="4572000" cy="5143500"/>
          </a:xfrm>
          <a:prstGeom prst="rect">
            <a:avLst/>
          </a:prstGeom>
          <a:solidFill>
            <a:schemeClr val="accent3"/>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7" name="Shape 47"/>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8" name="Shape 48"/>
          <p:cNvSpPr txBox="1"/>
          <p:nvPr>
            <p:ph type="title"/>
          </p:nvPr>
        </p:nvSpPr>
        <p:spPr>
          <a:xfrm>
            <a:off x="265500" y="1039675"/>
            <a:ext cx="4045200" cy="16758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9" name="Shape 49"/>
          <p:cNvSpPr txBox="1"/>
          <p:nvPr>
            <p:ph idx="1" type="subTitle"/>
          </p:nvPr>
        </p:nvSpPr>
        <p:spPr>
          <a:xfrm>
            <a:off x="265500" y="27268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Shape 50"/>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Shape 5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Shape 53"/>
          <p:cNvSpPr txBox="1"/>
          <p:nvPr>
            <p:ph idx="1" type="body"/>
          </p:nvPr>
        </p:nvSpPr>
        <p:spPr>
          <a:xfrm>
            <a:off x="311700" y="4230725"/>
            <a:ext cx="5998800" cy="598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2400"/>
              <a:buFont typeface="PT Sans Narrow"/>
              <a:buNone/>
              <a:defRPr sz="2400">
                <a:latin typeface="PT Sans Narrow"/>
                <a:ea typeface="PT Sans Narrow"/>
                <a:cs typeface="PT Sans Narrow"/>
                <a:sym typeface="PT Sans Narrow"/>
              </a:defRPr>
            </a:lvl1pPr>
          </a:lstStyle>
          <a:p/>
        </p:txBody>
      </p:sp>
      <p:sp>
        <p:nvSpPr>
          <p:cNvPr id="54" name="Shape 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tropic">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7074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b="1" sz="3600">
                <a:solidFill>
                  <a:schemeClr val="accent1"/>
                </a:solidFill>
                <a:latin typeface="PT Sans Narrow"/>
                <a:ea typeface="PT Sans Narrow"/>
                <a:cs typeface="PT Sans Narrow"/>
                <a:sym typeface="PT Sans Narrow"/>
              </a:defRPr>
            </a:lvl9pPr>
          </a:lstStyle>
          <a:p/>
        </p:txBody>
      </p:sp>
      <p:sp>
        <p:nvSpPr>
          <p:cNvPr id="7" name="Shape 7"/>
          <p:cNvSpPr txBox="1"/>
          <p:nvPr>
            <p:ph idx="1" type="body"/>
          </p:nvPr>
        </p:nvSpPr>
        <p:spPr>
          <a:xfrm>
            <a:off x="311700" y="1266325"/>
            <a:ext cx="8520600" cy="33027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indent="-317500" lvl="1" marL="914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indent="-317500" lvl="2" marL="1371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indent="-317500" lvl="3" marL="18288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indent="-317500" lvl="4" marL="22860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indent="-317500" lvl="5" marL="27432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indent="-317500" lvl="6" marL="32004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indent="-317500" lvl="7" marL="3657600">
              <a:lnSpc>
                <a:spcPct val="115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indent="-317500" lvl="8" marL="4114800">
              <a:lnSpc>
                <a:spcPct val="115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latin typeface="Open Sans"/>
                <a:ea typeface="Open Sans"/>
                <a:cs typeface="Open Sans"/>
                <a:sym typeface="Open Sans"/>
              </a:defRPr>
            </a:lvl1pPr>
            <a:lvl2pPr lvl="1" algn="r">
              <a:buNone/>
              <a:defRPr sz="1000">
                <a:solidFill>
                  <a:schemeClr val="dk2"/>
                </a:solidFill>
                <a:latin typeface="Open Sans"/>
                <a:ea typeface="Open Sans"/>
                <a:cs typeface="Open Sans"/>
                <a:sym typeface="Open Sans"/>
              </a:defRPr>
            </a:lvl2pPr>
            <a:lvl3pPr lvl="2" algn="r">
              <a:buNone/>
              <a:defRPr sz="1000">
                <a:solidFill>
                  <a:schemeClr val="dk2"/>
                </a:solidFill>
                <a:latin typeface="Open Sans"/>
                <a:ea typeface="Open Sans"/>
                <a:cs typeface="Open Sans"/>
                <a:sym typeface="Open Sans"/>
              </a:defRPr>
            </a:lvl3pPr>
            <a:lvl4pPr lvl="3" algn="r">
              <a:buNone/>
              <a:defRPr sz="1000">
                <a:solidFill>
                  <a:schemeClr val="dk2"/>
                </a:solidFill>
                <a:latin typeface="Open Sans"/>
                <a:ea typeface="Open Sans"/>
                <a:cs typeface="Open Sans"/>
                <a:sym typeface="Open Sans"/>
              </a:defRPr>
            </a:lvl4pPr>
            <a:lvl5pPr lvl="4" algn="r">
              <a:buNone/>
              <a:defRPr sz="1000">
                <a:solidFill>
                  <a:schemeClr val="dk2"/>
                </a:solidFill>
                <a:latin typeface="Open Sans"/>
                <a:ea typeface="Open Sans"/>
                <a:cs typeface="Open Sans"/>
                <a:sym typeface="Open Sans"/>
              </a:defRPr>
            </a:lvl5pPr>
            <a:lvl6pPr lvl="5" algn="r">
              <a:buNone/>
              <a:defRPr sz="1000">
                <a:solidFill>
                  <a:schemeClr val="dk2"/>
                </a:solidFill>
                <a:latin typeface="Open Sans"/>
                <a:ea typeface="Open Sans"/>
                <a:cs typeface="Open Sans"/>
                <a:sym typeface="Open Sans"/>
              </a:defRPr>
            </a:lvl6pPr>
            <a:lvl7pPr lvl="6" algn="r">
              <a:buNone/>
              <a:defRPr sz="1000">
                <a:solidFill>
                  <a:schemeClr val="dk2"/>
                </a:solidFill>
                <a:latin typeface="Open Sans"/>
                <a:ea typeface="Open Sans"/>
                <a:cs typeface="Open Sans"/>
                <a:sym typeface="Open Sans"/>
              </a:defRPr>
            </a:lvl7pPr>
            <a:lvl8pPr lvl="7" algn="r">
              <a:buNone/>
              <a:defRPr sz="1000">
                <a:solidFill>
                  <a:schemeClr val="dk2"/>
                </a:solidFill>
                <a:latin typeface="Open Sans"/>
                <a:ea typeface="Open Sans"/>
                <a:cs typeface="Open Sans"/>
                <a:sym typeface="Open Sans"/>
              </a:defRPr>
            </a:lvl8pPr>
            <a:lvl9pPr lvl="8" algn="r">
              <a:buNone/>
              <a:defRPr sz="1000">
                <a:solidFill>
                  <a:schemeClr val="dk2"/>
                </a:solidFill>
                <a:latin typeface="Open Sans"/>
                <a:ea typeface="Open Sans"/>
                <a:cs typeface="Open Sans"/>
                <a:sym typeface="Open Sans"/>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5.jpg"/><Relationship Id="rId5"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13.png"/><Relationship Id="rId4" Type="http://schemas.openxmlformats.org/officeDocument/2006/relationships/image" Target="../media/image7.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6.png"/><Relationship Id="rId4" Type="http://schemas.openxmlformats.org/officeDocument/2006/relationships/image" Target="../media/image14.gif"/><Relationship Id="rId5" Type="http://schemas.openxmlformats.org/officeDocument/2006/relationships/image" Target="../media/image16.gi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10.gif"/><Relationship Id="rId4" Type="http://schemas.openxmlformats.org/officeDocument/2006/relationships/image" Target="../media/image11.gif"/><Relationship Id="rId5" Type="http://schemas.openxmlformats.org/officeDocument/2006/relationships/image" Target="../media/image8.gi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17.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9.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9.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9.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3.xml"/><Relationship Id="rId3" Type="http://schemas.openxmlformats.org/officeDocument/2006/relationships/image" Target="../media/image28.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25.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6.png"/><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19.jpg"/><Relationship Id="rId4" Type="http://schemas.openxmlformats.org/officeDocument/2006/relationships/image" Target="../media/image2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2.jpg"/><Relationship Id="rId4" Type="http://schemas.openxmlformats.org/officeDocument/2006/relationships/image" Target="../media/image18.png"/><Relationship Id="rId5"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26.jpg"/><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0.jpg"/><Relationship Id="rId4" Type="http://schemas.openxmlformats.org/officeDocument/2006/relationships/image" Target="../media/image46.jpg"/><Relationship Id="rId5" Type="http://schemas.openxmlformats.org/officeDocument/2006/relationships/image" Target="../media/image34.jpg"/><Relationship Id="rId6"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67.png"/><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27.png"/><Relationship Id="rId4" Type="http://schemas.openxmlformats.org/officeDocument/2006/relationships/image" Target="../media/image32.jpg"/><Relationship Id="rId5" Type="http://schemas.openxmlformats.org/officeDocument/2006/relationships/image" Target="../media/image35.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jpg"/><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63.jpg"/><Relationship Id="rId4" Type="http://schemas.openxmlformats.org/officeDocument/2006/relationships/image" Target="../media/image29.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33.jpg"/><Relationship Id="rId4" Type="http://schemas.openxmlformats.org/officeDocument/2006/relationships/image" Target="../media/image47.jpg"/><Relationship Id="rId5" Type="http://schemas.openxmlformats.org/officeDocument/2006/relationships/image" Target="../media/image4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57.jpg"/><Relationship Id="rId4" Type="http://schemas.openxmlformats.org/officeDocument/2006/relationships/image" Target="../media/image4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39.jpg"/><Relationship Id="rId4" Type="http://schemas.openxmlformats.org/officeDocument/2006/relationships/image" Target="../media/image43.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62.jpg"/><Relationship Id="rId4" Type="http://schemas.openxmlformats.org/officeDocument/2006/relationships/image" Target="../media/image45.jpg"/><Relationship Id="rId5" Type="http://schemas.openxmlformats.org/officeDocument/2006/relationships/image" Target="../media/image61.jpg"/><Relationship Id="rId6" Type="http://schemas.openxmlformats.org/officeDocument/2006/relationships/image" Target="../media/image44.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 Id="rId3" Type="http://schemas.openxmlformats.org/officeDocument/2006/relationships/image" Target="../media/image60.gif"/><Relationship Id="rId4" Type="http://schemas.openxmlformats.org/officeDocument/2006/relationships/image" Target="../media/image49.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48.gif"/><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5.jpg"/><Relationship Id="rId4" Type="http://schemas.openxmlformats.org/officeDocument/2006/relationships/image" Target="../media/image5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image" Target="../media/image4.gif"/></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55.png"/><Relationship Id="rId4" Type="http://schemas.openxmlformats.org/officeDocument/2006/relationships/image" Target="../media/image56.jpg"/><Relationship Id="rId5" Type="http://schemas.openxmlformats.org/officeDocument/2006/relationships/image" Target="../media/image52.jpg"/><Relationship Id="rId6" Type="http://schemas.openxmlformats.org/officeDocument/2006/relationships/image" Target="../media/image58.jpg"/><Relationship Id="rId7" Type="http://schemas.openxmlformats.org/officeDocument/2006/relationships/image" Target="../media/image59.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5.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Shape 66"/>
          <p:cNvSpPr txBox="1"/>
          <p:nvPr>
            <p:ph type="ctrTitle"/>
          </p:nvPr>
        </p:nvSpPr>
        <p:spPr>
          <a:xfrm>
            <a:off x="1004125" y="1898464"/>
            <a:ext cx="7136700" cy="1022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Crash Course in Super Basic Electronics</a:t>
            </a:r>
            <a:endParaRPr/>
          </a:p>
        </p:txBody>
      </p:sp>
      <p:sp>
        <p:nvSpPr>
          <p:cNvPr id="67" name="Shape 67"/>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What you need to get you started</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4800"/>
              <a:t>How to use electricity.</a:t>
            </a:r>
            <a:endParaRPr sz="4800"/>
          </a:p>
        </p:txBody>
      </p:sp>
      <p:sp>
        <p:nvSpPr>
          <p:cNvPr id="128" name="Shape 128"/>
          <p:cNvSpPr txBox="1"/>
          <p:nvPr>
            <p:ph type="title"/>
          </p:nvPr>
        </p:nvSpPr>
        <p:spPr>
          <a:xfrm>
            <a:off x="568538" y="2492850"/>
            <a:ext cx="19029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4800">
                <a:solidFill>
                  <a:srgbClr val="000000"/>
                </a:solidFill>
              </a:rPr>
              <a:t>AC</a:t>
            </a:r>
            <a:endParaRPr sz="4800">
              <a:solidFill>
                <a:srgbClr val="000000"/>
              </a:solidFill>
            </a:endParaRPr>
          </a:p>
        </p:txBody>
      </p:sp>
      <p:pic>
        <p:nvPicPr>
          <p:cNvPr id="129" name="Shape 129"/>
          <p:cNvPicPr preferRelativeResize="0"/>
          <p:nvPr/>
        </p:nvPicPr>
        <p:blipFill>
          <a:blip r:embed="rId3">
            <a:alphaModFix/>
          </a:blip>
          <a:stretch>
            <a:fillRect/>
          </a:stretch>
        </p:blipFill>
        <p:spPr>
          <a:xfrm>
            <a:off x="231836" y="3336650"/>
            <a:ext cx="2576325" cy="1717550"/>
          </a:xfrm>
          <a:prstGeom prst="rect">
            <a:avLst/>
          </a:prstGeom>
          <a:noFill/>
          <a:ln>
            <a:noFill/>
          </a:ln>
        </p:spPr>
      </p:pic>
      <p:pic>
        <p:nvPicPr>
          <p:cNvPr id="130" name="Shape 130"/>
          <p:cNvPicPr preferRelativeResize="0"/>
          <p:nvPr/>
        </p:nvPicPr>
        <p:blipFill>
          <a:blip r:embed="rId4">
            <a:alphaModFix/>
          </a:blip>
          <a:stretch>
            <a:fillRect/>
          </a:stretch>
        </p:blipFill>
        <p:spPr>
          <a:xfrm>
            <a:off x="2955668" y="3260450"/>
            <a:ext cx="2212181" cy="1806849"/>
          </a:xfrm>
          <a:prstGeom prst="rect">
            <a:avLst/>
          </a:prstGeom>
          <a:noFill/>
          <a:ln>
            <a:noFill/>
          </a:ln>
        </p:spPr>
      </p:pic>
      <p:sp>
        <p:nvSpPr>
          <p:cNvPr id="131" name="Shape 131"/>
          <p:cNvSpPr txBox="1"/>
          <p:nvPr>
            <p:ph type="title"/>
          </p:nvPr>
        </p:nvSpPr>
        <p:spPr>
          <a:xfrm>
            <a:off x="3110300" y="2492850"/>
            <a:ext cx="19029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4800">
                <a:solidFill>
                  <a:srgbClr val="000000"/>
                </a:solidFill>
              </a:rPr>
              <a:t>D</a:t>
            </a:r>
            <a:r>
              <a:rPr lang="en" sz="4800">
                <a:solidFill>
                  <a:srgbClr val="000000"/>
                </a:solidFill>
              </a:rPr>
              <a:t>C</a:t>
            </a:r>
            <a:endParaRPr sz="4800">
              <a:solidFill>
                <a:srgbClr val="000000"/>
              </a:solidFill>
            </a:endParaRPr>
          </a:p>
        </p:txBody>
      </p:sp>
      <p:pic>
        <p:nvPicPr>
          <p:cNvPr id="132" name="Shape 132"/>
          <p:cNvPicPr preferRelativeResize="0"/>
          <p:nvPr/>
        </p:nvPicPr>
        <p:blipFill>
          <a:blip r:embed="rId5">
            <a:alphaModFix/>
          </a:blip>
          <a:stretch>
            <a:fillRect/>
          </a:stretch>
        </p:blipFill>
        <p:spPr>
          <a:xfrm>
            <a:off x="5315375" y="2799900"/>
            <a:ext cx="3671350" cy="23435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6" name="Shape 136"/>
        <p:cNvGrpSpPr/>
        <p:nvPr/>
      </p:nvGrpSpPr>
      <p:grpSpPr>
        <a:xfrm>
          <a:off x="0" y="0"/>
          <a:ext cx="0" cy="0"/>
          <a:chOff x="0" y="0"/>
          <a:chExt cx="0" cy="0"/>
        </a:xfrm>
      </p:grpSpPr>
      <p:pic>
        <p:nvPicPr>
          <p:cNvPr id="137" name="Shape 137"/>
          <p:cNvPicPr preferRelativeResize="0"/>
          <p:nvPr/>
        </p:nvPicPr>
        <p:blipFill>
          <a:blip r:embed="rId3">
            <a:alphaModFix/>
          </a:blip>
          <a:stretch>
            <a:fillRect/>
          </a:stretch>
        </p:blipFill>
        <p:spPr>
          <a:xfrm>
            <a:off x="1057441" y="0"/>
            <a:ext cx="2081425" cy="2081425"/>
          </a:xfrm>
          <a:prstGeom prst="rect">
            <a:avLst/>
          </a:prstGeom>
          <a:noFill/>
          <a:ln>
            <a:noFill/>
          </a:ln>
        </p:spPr>
      </p:pic>
      <p:sp>
        <p:nvSpPr>
          <p:cNvPr id="138" name="Shape 138"/>
          <p:cNvSpPr txBox="1"/>
          <p:nvPr/>
        </p:nvSpPr>
        <p:spPr>
          <a:xfrm>
            <a:off x="2763575" y="183375"/>
            <a:ext cx="5892300" cy="19683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b="1" lang="en" sz="6000">
                <a:latin typeface="PT Sans Narrow"/>
                <a:ea typeface="PT Sans Narrow"/>
                <a:cs typeface="PT Sans Narrow"/>
                <a:sym typeface="PT Sans Narrow"/>
              </a:rPr>
              <a:t>Careful not to short your circuit!</a:t>
            </a:r>
            <a:endParaRPr b="1" sz="6000">
              <a:latin typeface="PT Sans Narrow"/>
              <a:ea typeface="PT Sans Narrow"/>
              <a:cs typeface="PT Sans Narrow"/>
              <a:sym typeface="PT Sans Narrow"/>
            </a:endParaRPr>
          </a:p>
        </p:txBody>
      </p:sp>
      <p:pic>
        <p:nvPicPr>
          <p:cNvPr id="139" name="Shape 139"/>
          <p:cNvPicPr preferRelativeResize="0"/>
          <p:nvPr/>
        </p:nvPicPr>
        <p:blipFill>
          <a:blip r:embed="rId4">
            <a:alphaModFix/>
          </a:blip>
          <a:stretch>
            <a:fillRect/>
          </a:stretch>
        </p:blipFill>
        <p:spPr>
          <a:xfrm>
            <a:off x="1270750" y="2289000"/>
            <a:ext cx="6602500" cy="2720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Shape 144"/>
          <p:cNvSpPr txBox="1"/>
          <p:nvPr/>
        </p:nvSpPr>
        <p:spPr>
          <a:xfrm>
            <a:off x="2763575" y="183375"/>
            <a:ext cx="5892300" cy="1968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0">
                <a:latin typeface="PT Sans Narrow"/>
                <a:ea typeface="PT Sans Narrow"/>
                <a:cs typeface="PT Sans Narrow"/>
                <a:sym typeface="PT Sans Narrow"/>
              </a:rPr>
              <a:t>Careful not to short your circuit!</a:t>
            </a:r>
            <a:endParaRPr b="1" sz="6000">
              <a:latin typeface="PT Sans Narrow"/>
              <a:ea typeface="PT Sans Narrow"/>
              <a:cs typeface="PT Sans Narrow"/>
              <a:sym typeface="PT Sans Narrow"/>
            </a:endParaRPr>
          </a:p>
        </p:txBody>
      </p:sp>
      <p:pic>
        <p:nvPicPr>
          <p:cNvPr id="145" name="Shape 145"/>
          <p:cNvPicPr preferRelativeResize="0"/>
          <p:nvPr/>
        </p:nvPicPr>
        <p:blipFill>
          <a:blip r:embed="rId3">
            <a:alphaModFix/>
          </a:blip>
          <a:stretch>
            <a:fillRect/>
          </a:stretch>
        </p:blipFill>
        <p:spPr>
          <a:xfrm>
            <a:off x="1088539" y="125350"/>
            <a:ext cx="2141300" cy="1833300"/>
          </a:xfrm>
          <a:prstGeom prst="rect">
            <a:avLst/>
          </a:prstGeom>
          <a:noFill/>
          <a:ln>
            <a:noFill/>
          </a:ln>
        </p:spPr>
      </p:pic>
      <p:pic>
        <p:nvPicPr>
          <p:cNvPr id="146" name="Shape 146"/>
          <p:cNvPicPr preferRelativeResize="0"/>
          <p:nvPr/>
        </p:nvPicPr>
        <p:blipFill>
          <a:blip r:embed="rId4">
            <a:alphaModFix/>
          </a:blip>
          <a:stretch>
            <a:fillRect/>
          </a:stretch>
        </p:blipFill>
        <p:spPr>
          <a:xfrm>
            <a:off x="228600" y="2304075"/>
            <a:ext cx="4664974" cy="2687025"/>
          </a:xfrm>
          <a:prstGeom prst="rect">
            <a:avLst/>
          </a:prstGeom>
          <a:noFill/>
          <a:ln>
            <a:noFill/>
          </a:ln>
        </p:spPr>
      </p:pic>
      <p:pic>
        <p:nvPicPr>
          <p:cNvPr id="147" name="Shape 147"/>
          <p:cNvPicPr preferRelativeResize="0"/>
          <p:nvPr/>
        </p:nvPicPr>
        <p:blipFill>
          <a:blip r:embed="rId5">
            <a:alphaModFix/>
          </a:blip>
          <a:stretch>
            <a:fillRect/>
          </a:stretch>
        </p:blipFill>
        <p:spPr>
          <a:xfrm>
            <a:off x="5274574" y="2304075"/>
            <a:ext cx="3582700" cy="268702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1" name="Shape 151"/>
        <p:cNvGrpSpPr/>
        <p:nvPr/>
      </p:nvGrpSpPr>
      <p:grpSpPr>
        <a:xfrm>
          <a:off x="0" y="0"/>
          <a:ext cx="0" cy="0"/>
          <a:chOff x="0" y="0"/>
          <a:chExt cx="0" cy="0"/>
        </a:xfrm>
      </p:grpSpPr>
      <p:sp>
        <p:nvSpPr>
          <p:cNvPr id="152" name="Shape 15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Speaking of fire...choosing the right WIRE</a:t>
            </a:r>
            <a:endParaRPr/>
          </a:p>
        </p:txBody>
      </p:sp>
      <p:sp>
        <p:nvSpPr>
          <p:cNvPr id="153" name="Shape 15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If your wire is too small/skinny for your circuit, it could get hot and burn.</a:t>
            </a:r>
            <a:endParaRPr/>
          </a:p>
          <a:p>
            <a:pPr indent="0" lvl="0" marL="0" rtl="0">
              <a:spcBef>
                <a:spcPts val="0"/>
              </a:spcBef>
              <a:spcAft>
                <a:spcPts val="0"/>
              </a:spcAft>
              <a:buNone/>
            </a:pPr>
            <a:r>
              <a:rPr i="1" lang="en"/>
              <a:t>Solution:</a:t>
            </a:r>
            <a:r>
              <a:rPr lang="en"/>
              <a:t> Use a diameter wire that is rated for the voltage and current of your circuit.</a:t>
            </a:r>
            <a:endParaRPr/>
          </a:p>
          <a:p>
            <a:pPr indent="0" lvl="0" marL="0" rtl="0">
              <a:spcBef>
                <a:spcPts val="1600"/>
              </a:spcBef>
              <a:spcAft>
                <a:spcPts val="0"/>
              </a:spcAft>
              <a:buNone/>
            </a:pPr>
            <a:r>
              <a:rPr lang="en"/>
              <a:t>Wire comes in solid-core and stranded. </a:t>
            </a:r>
            <a:endParaRPr/>
          </a:p>
          <a:p>
            <a:pPr indent="-342900" lvl="0" marL="457200" rtl="0">
              <a:spcBef>
                <a:spcPts val="1600"/>
              </a:spcBef>
              <a:spcAft>
                <a:spcPts val="0"/>
              </a:spcAft>
              <a:buSzPts val="1800"/>
              <a:buChar char="●"/>
            </a:pPr>
            <a:r>
              <a:rPr lang="en"/>
              <a:t>Solid-core: holds shape when bent, breaks after too much bending</a:t>
            </a:r>
            <a:endParaRPr/>
          </a:p>
          <a:p>
            <a:pPr indent="-342900" lvl="0" marL="457200">
              <a:spcBef>
                <a:spcPts val="0"/>
              </a:spcBef>
              <a:spcAft>
                <a:spcPts val="0"/>
              </a:spcAft>
              <a:buSzPts val="1800"/>
              <a:buChar char="●"/>
            </a:pPr>
            <a:r>
              <a:rPr lang="en"/>
              <a:t>Stranded: flexible and durable, does not hold its shape</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type="title"/>
          </p:nvPr>
        </p:nvSpPr>
        <p:spPr>
          <a:xfrm>
            <a:off x="311700" y="1457250"/>
            <a:ext cx="8520600" cy="1538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Questions?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Shape 163"/>
          <p:cNvSpPr txBox="1"/>
          <p:nvPr>
            <p:ph type="title"/>
          </p:nvPr>
        </p:nvSpPr>
        <p:spPr>
          <a:xfrm>
            <a:off x="311700" y="3438450"/>
            <a:ext cx="8520600" cy="1538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800"/>
              <a:t>We’re about to get serious.</a:t>
            </a:r>
            <a:endParaRPr sz="4800"/>
          </a:p>
        </p:txBody>
      </p:sp>
      <p:pic>
        <p:nvPicPr>
          <p:cNvPr id="164" name="Shape 164"/>
          <p:cNvPicPr preferRelativeResize="0"/>
          <p:nvPr/>
        </p:nvPicPr>
        <p:blipFill>
          <a:blip r:embed="rId3">
            <a:alphaModFix/>
          </a:blip>
          <a:stretch>
            <a:fillRect/>
          </a:stretch>
        </p:blipFill>
        <p:spPr>
          <a:xfrm>
            <a:off x="1322000" y="131875"/>
            <a:ext cx="6499975" cy="3558725"/>
          </a:xfrm>
          <a:prstGeom prst="rect">
            <a:avLst/>
          </a:prstGeom>
          <a:noFill/>
          <a:ln>
            <a:noFill/>
          </a:ln>
        </p:spPr>
      </p:pic>
      <p:pic>
        <p:nvPicPr>
          <p:cNvPr id="165" name="Shape 165"/>
          <p:cNvPicPr preferRelativeResize="0"/>
          <p:nvPr/>
        </p:nvPicPr>
        <p:blipFill rotWithShape="1">
          <a:blip r:embed="rId4">
            <a:alphaModFix/>
          </a:blip>
          <a:srcRect b="0" l="21375" r="22359" t="0"/>
          <a:stretch/>
        </p:blipFill>
        <p:spPr>
          <a:xfrm>
            <a:off x="7936508" y="3690600"/>
            <a:ext cx="902692" cy="1203250"/>
          </a:xfrm>
          <a:prstGeom prst="rect">
            <a:avLst/>
          </a:prstGeom>
          <a:noFill/>
          <a:ln>
            <a:noFill/>
          </a:ln>
        </p:spPr>
      </p:pic>
      <p:pic>
        <p:nvPicPr>
          <p:cNvPr id="166" name="Shape 166"/>
          <p:cNvPicPr preferRelativeResize="0"/>
          <p:nvPr/>
        </p:nvPicPr>
        <p:blipFill rotWithShape="1">
          <a:blip r:embed="rId5">
            <a:alphaModFix/>
          </a:blip>
          <a:srcRect b="13792" l="8609" r="0" t="16651"/>
          <a:stretch/>
        </p:blipFill>
        <p:spPr>
          <a:xfrm>
            <a:off x="152400" y="3945075"/>
            <a:ext cx="1253775" cy="954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 name="Shape 170"/>
        <p:cNvGrpSpPr/>
        <p:nvPr/>
      </p:nvGrpSpPr>
      <p:grpSpPr>
        <a:xfrm>
          <a:off x="0" y="0"/>
          <a:ext cx="0" cy="0"/>
          <a:chOff x="0" y="0"/>
          <a:chExt cx="0" cy="0"/>
        </a:xfrm>
      </p:grpSpPr>
      <p:sp>
        <p:nvSpPr>
          <p:cNvPr id="171" name="Shape 171"/>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6000"/>
              <a:t>Ohm’s Law</a:t>
            </a:r>
            <a:endParaRPr sz="6000"/>
          </a:p>
        </p:txBody>
      </p:sp>
      <p:pic>
        <p:nvPicPr>
          <p:cNvPr id="172" name="Shape 172"/>
          <p:cNvPicPr preferRelativeResize="0"/>
          <p:nvPr/>
        </p:nvPicPr>
        <p:blipFill>
          <a:blip r:embed="rId3">
            <a:alphaModFix/>
          </a:blip>
          <a:stretch>
            <a:fillRect/>
          </a:stretch>
        </p:blipFill>
        <p:spPr>
          <a:xfrm>
            <a:off x="1314327" y="2610883"/>
            <a:ext cx="6515353" cy="25283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Shape 177"/>
          <p:cNvSpPr txBox="1"/>
          <p:nvPr>
            <p:ph type="title"/>
          </p:nvPr>
        </p:nvSpPr>
        <p:spPr>
          <a:xfrm>
            <a:off x="209412" y="163714"/>
            <a:ext cx="2808000" cy="755700"/>
          </a:xfrm>
          <a:prstGeom prst="rect">
            <a:avLst/>
          </a:prstGeom>
        </p:spPr>
        <p:txBody>
          <a:bodyPr anchorCtr="0" anchor="b" bIns="91425" lIns="91425" spcFirstLastPara="1" rIns="91425" wrap="square" tIns="91425">
            <a:noAutofit/>
          </a:bodyPr>
          <a:lstStyle/>
          <a:p>
            <a:pPr indent="0" lvl="0" marL="0" algn="ctr">
              <a:spcBef>
                <a:spcPts val="0"/>
              </a:spcBef>
              <a:spcAft>
                <a:spcPts val="0"/>
              </a:spcAft>
              <a:buNone/>
            </a:pPr>
            <a:r>
              <a:rPr lang="en"/>
              <a:t>Voltage	(V)</a:t>
            </a:r>
            <a:endParaRPr/>
          </a:p>
        </p:txBody>
      </p:sp>
      <p:sp>
        <p:nvSpPr>
          <p:cNvPr id="178" name="Shape 178"/>
          <p:cNvSpPr txBox="1"/>
          <p:nvPr>
            <p:ph idx="1" type="body"/>
          </p:nvPr>
        </p:nvSpPr>
        <p:spPr>
          <a:xfrm>
            <a:off x="209412" y="997714"/>
            <a:ext cx="2808000" cy="3179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600"/>
              <a:t>Unit of measurement: </a:t>
            </a:r>
            <a:endParaRPr sz="1600"/>
          </a:p>
          <a:p>
            <a:pPr indent="457200" lvl="0" marL="0" rtl="0">
              <a:spcBef>
                <a:spcPts val="0"/>
              </a:spcBef>
              <a:spcAft>
                <a:spcPts val="0"/>
              </a:spcAft>
              <a:buNone/>
            </a:pPr>
            <a:r>
              <a:rPr lang="en" sz="1600"/>
              <a:t>Volts</a:t>
            </a:r>
            <a:endParaRPr sz="1600"/>
          </a:p>
          <a:p>
            <a:pPr indent="457200" lvl="0" marL="0" rtl="0">
              <a:spcBef>
                <a:spcPts val="0"/>
              </a:spcBef>
              <a:spcAft>
                <a:spcPts val="0"/>
              </a:spcAft>
              <a:buNone/>
            </a:pPr>
            <a:r>
              <a:t/>
            </a:r>
            <a:endParaRPr sz="1600"/>
          </a:p>
          <a:p>
            <a:pPr indent="0" lvl="0" marL="0">
              <a:spcBef>
                <a:spcPts val="0"/>
              </a:spcBef>
              <a:spcAft>
                <a:spcPts val="0"/>
              </a:spcAft>
              <a:buNone/>
            </a:pPr>
            <a:r>
              <a:rPr lang="en" sz="1600"/>
              <a:t>The amount of energy potential.</a:t>
            </a:r>
            <a:endParaRPr sz="1600"/>
          </a:p>
        </p:txBody>
      </p:sp>
      <p:sp>
        <p:nvSpPr>
          <p:cNvPr id="179" name="Shape 179"/>
          <p:cNvSpPr txBox="1"/>
          <p:nvPr>
            <p:ph type="title"/>
          </p:nvPr>
        </p:nvSpPr>
        <p:spPr>
          <a:xfrm>
            <a:off x="3168000" y="163714"/>
            <a:ext cx="28080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Current (a)</a:t>
            </a:r>
            <a:endParaRPr/>
          </a:p>
        </p:txBody>
      </p:sp>
      <p:sp>
        <p:nvSpPr>
          <p:cNvPr id="180" name="Shape 180"/>
          <p:cNvSpPr txBox="1"/>
          <p:nvPr>
            <p:ph idx="1" type="body"/>
          </p:nvPr>
        </p:nvSpPr>
        <p:spPr>
          <a:xfrm>
            <a:off x="3168000" y="997714"/>
            <a:ext cx="2808000" cy="3179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600"/>
              <a:t>Unit of measurement: </a:t>
            </a:r>
            <a:endParaRPr sz="1600"/>
          </a:p>
          <a:p>
            <a:pPr indent="457200" lvl="0" marL="0" rtl="0">
              <a:spcBef>
                <a:spcPts val="0"/>
              </a:spcBef>
              <a:spcAft>
                <a:spcPts val="0"/>
              </a:spcAft>
              <a:buNone/>
            </a:pPr>
            <a:r>
              <a:rPr lang="en" sz="1600"/>
              <a:t>Amps (amperes)</a:t>
            </a:r>
            <a:endParaRPr sz="1600"/>
          </a:p>
          <a:p>
            <a:pPr indent="457200" lvl="0" marL="0" rtl="0">
              <a:spcBef>
                <a:spcPts val="0"/>
              </a:spcBef>
              <a:spcAft>
                <a:spcPts val="0"/>
              </a:spcAft>
              <a:buNone/>
            </a:pPr>
            <a:r>
              <a:t/>
            </a:r>
            <a:endParaRPr sz="1600"/>
          </a:p>
          <a:p>
            <a:pPr indent="0" lvl="0" marL="0" rtl="0">
              <a:spcBef>
                <a:spcPts val="0"/>
              </a:spcBef>
              <a:spcAft>
                <a:spcPts val="0"/>
              </a:spcAft>
              <a:buNone/>
            </a:pPr>
            <a:r>
              <a:rPr lang="en" sz="1600"/>
              <a:t>The rate or strength of flow.</a:t>
            </a:r>
            <a:endParaRPr sz="1600"/>
          </a:p>
        </p:txBody>
      </p:sp>
      <p:sp>
        <p:nvSpPr>
          <p:cNvPr id="181" name="Shape 181"/>
          <p:cNvSpPr txBox="1"/>
          <p:nvPr>
            <p:ph type="title"/>
          </p:nvPr>
        </p:nvSpPr>
        <p:spPr>
          <a:xfrm>
            <a:off x="6142100" y="163714"/>
            <a:ext cx="28080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Resistance (Ω)</a:t>
            </a:r>
            <a:endParaRPr/>
          </a:p>
        </p:txBody>
      </p:sp>
      <p:sp>
        <p:nvSpPr>
          <p:cNvPr id="182" name="Shape 182"/>
          <p:cNvSpPr txBox="1"/>
          <p:nvPr>
            <p:ph idx="1" type="body"/>
          </p:nvPr>
        </p:nvSpPr>
        <p:spPr>
          <a:xfrm>
            <a:off x="6142100" y="997714"/>
            <a:ext cx="2808000" cy="3179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600"/>
              <a:t>Unit of measurement: </a:t>
            </a:r>
            <a:endParaRPr sz="1600"/>
          </a:p>
          <a:p>
            <a:pPr indent="0" lvl="0" marL="0" rtl="0">
              <a:spcBef>
                <a:spcPts val="0"/>
              </a:spcBef>
              <a:spcAft>
                <a:spcPts val="0"/>
              </a:spcAft>
              <a:buNone/>
            </a:pPr>
            <a:r>
              <a:rPr lang="en" sz="1600"/>
              <a:t>	Ohms</a:t>
            </a:r>
            <a:endParaRPr sz="1600"/>
          </a:p>
          <a:p>
            <a:pPr indent="0" lvl="0" marL="0" rtl="0">
              <a:spcBef>
                <a:spcPts val="0"/>
              </a:spcBef>
              <a:spcAft>
                <a:spcPts val="0"/>
              </a:spcAft>
              <a:buNone/>
            </a:pPr>
            <a:r>
              <a:t/>
            </a:r>
            <a:endParaRPr sz="1600"/>
          </a:p>
          <a:p>
            <a:pPr indent="0" lvl="0" marL="0" rtl="0">
              <a:spcBef>
                <a:spcPts val="0"/>
              </a:spcBef>
              <a:spcAft>
                <a:spcPts val="0"/>
              </a:spcAft>
              <a:buNone/>
            </a:pPr>
            <a:r>
              <a:rPr lang="en" sz="1600"/>
              <a:t>Anything that slows it. down or gets in the way.</a:t>
            </a:r>
            <a:endParaRPr sz="1600"/>
          </a:p>
        </p:txBody>
      </p:sp>
      <p:pic>
        <p:nvPicPr>
          <p:cNvPr id="183" name="Shape 183"/>
          <p:cNvPicPr preferRelativeResize="0"/>
          <p:nvPr/>
        </p:nvPicPr>
        <p:blipFill rotWithShape="1">
          <a:blip r:embed="rId3">
            <a:alphaModFix/>
          </a:blip>
          <a:srcRect b="0" l="0" r="0" t="13028"/>
          <a:stretch/>
        </p:blipFill>
        <p:spPr>
          <a:xfrm>
            <a:off x="2667000" y="2359325"/>
            <a:ext cx="3810000" cy="2650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sp>
        <p:nvSpPr>
          <p:cNvPr id="188" name="Shape 188"/>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6000"/>
              <a:t>Ohm’s Law</a:t>
            </a:r>
            <a:endParaRPr sz="6000"/>
          </a:p>
        </p:txBody>
      </p:sp>
      <p:pic>
        <p:nvPicPr>
          <p:cNvPr id="189" name="Shape 189"/>
          <p:cNvPicPr preferRelativeResize="0"/>
          <p:nvPr/>
        </p:nvPicPr>
        <p:blipFill>
          <a:blip r:embed="rId3">
            <a:alphaModFix/>
          </a:blip>
          <a:stretch>
            <a:fillRect/>
          </a:stretch>
        </p:blipFill>
        <p:spPr>
          <a:xfrm>
            <a:off x="1364500" y="2654100"/>
            <a:ext cx="6415000" cy="24894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Shape 194"/>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LED Limits</a:t>
            </a:r>
            <a:endParaRPr/>
          </a:p>
        </p:txBody>
      </p:sp>
      <p:sp>
        <p:nvSpPr>
          <p:cNvPr id="195" name="Shape 195"/>
          <p:cNvSpPr txBox="1"/>
          <p:nvPr>
            <p:ph idx="1" type="body"/>
          </p:nvPr>
        </p:nvSpPr>
        <p:spPr>
          <a:xfrm>
            <a:off x="311700" y="1389600"/>
            <a:ext cx="3862500" cy="3179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t>Voltage rating: 2.0V - 3.4V</a:t>
            </a:r>
            <a:endParaRPr sz="1800"/>
          </a:p>
          <a:p>
            <a:pPr indent="0" lvl="0" marL="0">
              <a:spcBef>
                <a:spcPts val="1600"/>
              </a:spcBef>
              <a:spcAft>
                <a:spcPts val="0"/>
              </a:spcAft>
              <a:buNone/>
            </a:pPr>
            <a:r>
              <a:rPr lang="en" sz="1800"/>
              <a:t>Current rating:  20mA - 30mA</a:t>
            </a:r>
            <a:endParaRPr sz="1800"/>
          </a:p>
          <a:p>
            <a:pPr indent="0" lvl="0" marL="0">
              <a:spcBef>
                <a:spcPts val="1600"/>
              </a:spcBef>
              <a:spcAft>
                <a:spcPts val="0"/>
              </a:spcAft>
              <a:buNone/>
            </a:pPr>
            <a:r>
              <a:rPr lang="en" sz="1800"/>
              <a:t>If provided too much voltage, the LED will burn out.</a:t>
            </a:r>
            <a:endParaRPr sz="1800"/>
          </a:p>
          <a:p>
            <a:pPr indent="0" lvl="0" marL="0" rtl="0">
              <a:spcBef>
                <a:spcPts val="1600"/>
              </a:spcBef>
              <a:spcAft>
                <a:spcPts val="1600"/>
              </a:spcAft>
              <a:buNone/>
            </a:pPr>
            <a:r>
              <a:rPr lang="en" sz="1800"/>
              <a:t>Need to add a resistor.</a:t>
            </a:r>
            <a:endParaRPr sz="1800"/>
          </a:p>
        </p:txBody>
      </p:sp>
      <p:pic>
        <p:nvPicPr>
          <p:cNvPr id="196" name="Shape 196"/>
          <p:cNvPicPr preferRelativeResize="0"/>
          <p:nvPr/>
        </p:nvPicPr>
        <p:blipFill>
          <a:blip r:embed="rId3">
            <a:alphaModFix/>
          </a:blip>
          <a:stretch>
            <a:fillRect/>
          </a:stretch>
        </p:blipFill>
        <p:spPr>
          <a:xfrm>
            <a:off x="4706975" y="756575"/>
            <a:ext cx="3106976" cy="33997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 name="Shape 71"/>
        <p:cNvGrpSpPr/>
        <p:nvPr/>
      </p:nvGrpSpPr>
      <p:grpSpPr>
        <a:xfrm>
          <a:off x="0" y="0"/>
          <a:ext cx="0" cy="0"/>
          <a:chOff x="0" y="0"/>
          <a:chExt cx="0" cy="0"/>
        </a:xfrm>
      </p:grpSpPr>
      <p:sp>
        <p:nvSpPr>
          <p:cNvPr id="72" name="Shape 72"/>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What makes electricity work?</a:t>
            </a:r>
            <a:endParaRPr/>
          </a:p>
        </p:txBody>
      </p:sp>
      <p:sp>
        <p:nvSpPr>
          <p:cNvPr id="73" name="Shape 73"/>
          <p:cNvSpPr txBox="1"/>
          <p:nvPr/>
        </p:nvSpPr>
        <p:spPr>
          <a:xfrm>
            <a:off x="2017050" y="3202850"/>
            <a:ext cx="5635500" cy="1430400"/>
          </a:xfrm>
          <a:prstGeom prst="rect">
            <a:avLst/>
          </a:prstGeom>
          <a:noFill/>
          <a:ln>
            <a:noFill/>
          </a:ln>
        </p:spPr>
        <p:txBody>
          <a:bodyPr anchorCtr="0" anchor="t" bIns="91425" lIns="91425" spcFirstLastPara="1" rIns="91425" wrap="square" tIns="91425">
            <a:noAutofit/>
          </a:bodyPr>
          <a:lstStyle/>
          <a:p>
            <a:pPr indent="-838200" lvl="0" marL="457200" algn="ctr">
              <a:spcBef>
                <a:spcPts val="0"/>
              </a:spcBef>
              <a:spcAft>
                <a:spcPts val="0"/>
              </a:spcAft>
              <a:buSzPts val="9600"/>
              <a:buChar char="+"/>
            </a:pPr>
            <a:r>
              <a:rPr lang="en" sz="9600"/>
              <a:t> -</a:t>
            </a:r>
            <a:r>
              <a:rPr lang="en" sz="9600"/>
              <a:t> </a:t>
            </a:r>
            <a:endParaRPr sz="96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 name="Shape 200"/>
        <p:cNvGrpSpPr/>
        <p:nvPr/>
      </p:nvGrpSpPr>
      <p:grpSpPr>
        <a:xfrm>
          <a:off x="0" y="0"/>
          <a:ext cx="0" cy="0"/>
          <a:chOff x="0" y="0"/>
          <a:chExt cx="0" cy="0"/>
        </a:xfrm>
      </p:grpSpPr>
      <p:sp>
        <p:nvSpPr>
          <p:cNvPr id="201" name="Shape 20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Supply Voltage: Source vs Draw</a:t>
            </a:r>
            <a:endParaRPr/>
          </a:p>
        </p:txBody>
      </p:sp>
      <p:sp>
        <p:nvSpPr>
          <p:cNvPr id="202" name="Shape 202"/>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Red LED has a voltage rating of 2V at 20mA.</a:t>
            </a:r>
            <a:endParaRPr/>
          </a:p>
          <a:p>
            <a:pPr indent="0" lvl="0" marL="0">
              <a:spcBef>
                <a:spcPts val="1600"/>
              </a:spcBef>
              <a:spcAft>
                <a:spcPts val="0"/>
              </a:spcAft>
              <a:buNone/>
            </a:pPr>
            <a:r>
              <a:rPr lang="en"/>
              <a:t>Supply Voltage: (2) AA = 3V</a:t>
            </a:r>
            <a:endParaRPr/>
          </a:p>
          <a:p>
            <a:pPr indent="0" lvl="0" marL="0">
              <a:spcBef>
                <a:spcPts val="1600"/>
              </a:spcBef>
              <a:spcAft>
                <a:spcPts val="0"/>
              </a:spcAft>
              <a:buNone/>
            </a:pPr>
            <a:r>
              <a:rPr lang="en"/>
              <a:t>Red LED voltage draws 2V</a:t>
            </a:r>
            <a:endParaRPr/>
          </a:p>
          <a:p>
            <a:pPr indent="0" lvl="0" marL="0">
              <a:spcBef>
                <a:spcPts val="1600"/>
              </a:spcBef>
              <a:spcAft>
                <a:spcPts val="0"/>
              </a:spcAft>
              <a:buNone/>
            </a:pPr>
            <a:r>
              <a:rPr lang="en"/>
              <a:t>3V - 2V = 1V too much</a:t>
            </a:r>
            <a:endParaRPr/>
          </a:p>
          <a:p>
            <a:pPr indent="0" lvl="0" marL="0">
              <a:spcBef>
                <a:spcPts val="1600"/>
              </a:spcBef>
              <a:spcAft>
                <a:spcPts val="1600"/>
              </a:spcAft>
              <a:buNone/>
            </a:pPr>
            <a:r>
              <a:rPr lang="en"/>
              <a:t>Add a resistor to limit the amount of voltage going to LED.</a:t>
            </a:r>
            <a:endParaRPr/>
          </a:p>
        </p:txBody>
      </p:sp>
      <p:pic>
        <p:nvPicPr>
          <p:cNvPr id="203" name="Shape 203"/>
          <p:cNvPicPr preferRelativeResize="0"/>
          <p:nvPr/>
        </p:nvPicPr>
        <p:blipFill rotWithShape="1">
          <a:blip r:embed="rId3">
            <a:alphaModFix/>
          </a:blip>
          <a:srcRect b="0" l="77733" r="0" t="0"/>
          <a:stretch/>
        </p:blipFill>
        <p:spPr>
          <a:xfrm>
            <a:off x="7122151" y="756575"/>
            <a:ext cx="691800" cy="3399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sp>
        <p:nvSpPr>
          <p:cNvPr id="208" name="Shape 208"/>
          <p:cNvSpPr txBox="1"/>
          <p:nvPr>
            <p:ph type="title"/>
          </p:nvPr>
        </p:nvSpPr>
        <p:spPr>
          <a:xfrm>
            <a:off x="311700" y="403200"/>
            <a:ext cx="42603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t>Applying Ohm’s Law</a:t>
            </a:r>
            <a:endParaRPr sz="3600"/>
          </a:p>
        </p:txBody>
      </p:sp>
      <p:sp>
        <p:nvSpPr>
          <p:cNvPr id="209" name="Shape 209"/>
          <p:cNvSpPr txBox="1"/>
          <p:nvPr>
            <p:ph idx="1" type="body"/>
          </p:nvPr>
        </p:nvSpPr>
        <p:spPr>
          <a:xfrm>
            <a:off x="311700" y="1389600"/>
            <a:ext cx="3862500" cy="3179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t>3V(batteries) - 2V(LED) = 1V</a:t>
            </a:r>
            <a:endParaRPr sz="1800"/>
          </a:p>
          <a:p>
            <a:pPr indent="0" lvl="0" marL="0">
              <a:spcBef>
                <a:spcPts val="1600"/>
              </a:spcBef>
              <a:spcAft>
                <a:spcPts val="0"/>
              </a:spcAft>
              <a:buNone/>
            </a:pPr>
            <a:r>
              <a:rPr lang="en" sz="1800"/>
              <a:t>LED current limit = 2mA =	.02A</a:t>
            </a:r>
            <a:endParaRPr sz="1800"/>
          </a:p>
          <a:p>
            <a:pPr indent="0" lvl="0" marL="0">
              <a:spcBef>
                <a:spcPts val="1600"/>
              </a:spcBef>
              <a:spcAft>
                <a:spcPts val="0"/>
              </a:spcAft>
              <a:buNone/>
            </a:pPr>
            <a:r>
              <a:rPr lang="en" sz="1800"/>
              <a:t>How much resistance?</a:t>
            </a:r>
            <a:endParaRPr sz="1800"/>
          </a:p>
          <a:p>
            <a:pPr indent="0" lvl="0" marL="0">
              <a:spcBef>
                <a:spcPts val="1600"/>
              </a:spcBef>
              <a:spcAft>
                <a:spcPts val="0"/>
              </a:spcAft>
              <a:buNone/>
            </a:pPr>
            <a:r>
              <a:rPr b="1" lang="en" sz="1800"/>
              <a:t>	1V / .02A = 50Ω</a:t>
            </a:r>
            <a:endParaRPr b="1" sz="1800"/>
          </a:p>
          <a:p>
            <a:pPr indent="0" lvl="0" marL="0" rtl="0">
              <a:spcBef>
                <a:spcPts val="1600"/>
              </a:spcBef>
              <a:spcAft>
                <a:spcPts val="1600"/>
              </a:spcAft>
              <a:buNone/>
            </a:pPr>
            <a:r>
              <a:rPr lang="en" sz="1800"/>
              <a:t>You need to add a</a:t>
            </a:r>
            <a:r>
              <a:rPr lang="en" sz="1800"/>
              <a:t> </a:t>
            </a:r>
            <a:r>
              <a:rPr b="1" lang="en" sz="1800"/>
              <a:t>50Ω</a:t>
            </a:r>
            <a:r>
              <a:rPr lang="en" sz="1800"/>
              <a:t> of resistance to your circuit.</a:t>
            </a:r>
            <a:endParaRPr sz="1800"/>
          </a:p>
        </p:txBody>
      </p:sp>
      <p:pic>
        <p:nvPicPr>
          <p:cNvPr id="210" name="Shape 210"/>
          <p:cNvPicPr preferRelativeResize="0"/>
          <p:nvPr/>
        </p:nvPicPr>
        <p:blipFill rotWithShape="1">
          <a:blip r:embed="rId3">
            <a:alphaModFix/>
          </a:blip>
          <a:srcRect b="0" l="77733" r="0" t="0"/>
          <a:stretch/>
        </p:blipFill>
        <p:spPr>
          <a:xfrm>
            <a:off x="7122151" y="756575"/>
            <a:ext cx="691800" cy="3399725"/>
          </a:xfrm>
          <a:prstGeom prst="rect">
            <a:avLst/>
          </a:prstGeom>
          <a:noFill/>
          <a:ln>
            <a:noFill/>
          </a:ln>
        </p:spPr>
      </p:pic>
      <p:pic>
        <p:nvPicPr>
          <p:cNvPr id="211" name="Shape 211"/>
          <p:cNvPicPr preferRelativeResize="0"/>
          <p:nvPr/>
        </p:nvPicPr>
        <p:blipFill rotWithShape="1">
          <a:blip r:embed="rId4">
            <a:alphaModFix/>
          </a:blip>
          <a:srcRect b="0" l="69119" r="-1401" t="0"/>
          <a:stretch/>
        </p:blipFill>
        <p:spPr>
          <a:xfrm>
            <a:off x="4596541" y="1307575"/>
            <a:ext cx="2103275" cy="25283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311700" y="403200"/>
            <a:ext cx="4124700" cy="755700"/>
          </a:xfrm>
          <a:prstGeom prst="rect">
            <a:avLst/>
          </a:prstGeom>
        </p:spPr>
        <p:txBody>
          <a:bodyPr anchorCtr="0" anchor="b" bIns="91425" lIns="91425" spcFirstLastPara="1" rIns="91425" wrap="square" tIns="91425">
            <a:noAutofit/>
          </a:bodyPr>
          <a:lstStyle/>
          <a:p>
            <a:pPr indent="0" lvl="0" marL="0" rtl="0">
              <a:spcBef>
                <a:spcPts val="0"/>
              </a:spcBef>
              <a:spcAft>
                <a:spcPts val="0"/>
              </a:spcAft>
              <a:buNone/>
            </a:pPr>
            <a:r>
              <a:rPr lang="en" sz="3600"/>
              <a:t>Applying Ohm’s Law</a:t>
            </a:r>
            <a:endParaRPr sz="3600"/>
          </a:p>
        </p:txBody>
      </p:sp>
      <p:sp>
        <p:nvSpPr>
          <p:cNvPr id="217" name="Shape 217"/>
          <p:cNvSpPr txBox="1"/>
          <p:nvPr>
            <p:ph idx="1" type="body"/>
          </p:nvPr>
        </p:nvSpPr>
        <p:spPr>
          <a:xfrm>
            <a:off x="311700" y="1389600"/>
            <a:ext cx="3862500" cy="3179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1800"/>
              <a:t>Let’s try (4) batteries = 6</a:t>
            </a:r>
            <a:r>
              <a:rPr lang="en" sz="1800"/>
              <a:t>V</a:t>
            </a:r>
            <a:endParaRPr sz="1800"/>
          </a:p>
          <a:p>
            <a:pPr indent="0" lvl="0" marL="0" rtl="0">
              <a:spcBef>
                <a:spcPts val="1600"/>
              </a:spcBef>
              <a:spcAft>
                <a:spcPts val="0"/>
              </a:spcAft>
              <a:buNone/>
            </a:pPr>
            <a:r>
              <a:rPr lang="en" sz="1800"/>
              <a:t>6V - 2V = 4V</a:t>
            </a:r>
            <a:endParaRPr sz="1800"/>
          </a:p>
          <a:p>
            <a:pPr indent="0" lvl="0" marL="0" rtl="0">
              <a:spcBef>
                <a:spcPts val="1600"/>
              </a:spcBef>
              <a:spcAft>
                <a:spcPts val="0"/>
              </a:spcAft>
              <a:buNone/>
            </a:pPr>
            <a:r>
              <a:rPr lang="en" sz="1800"/>
              <a:t>How much resistance?</a:t>
            </a:r>
            <a:endParaRPr sz="1800"/>
          </a:p>
          <a:p>
            <a:pPr indent="0" lvl="0" marL="0" rtl="0">
              <a:spcBef>
                <a:spcPts val="1600"/>
              </a:spcBef>
              <a:spcAft>
                <a:spcPts val="0"/>
              </a:spcAft>
              <a:buNone/>
            </a:pPr>
            <a:r>
              <a:rPr b="1" lang="en" sz="1800"/>
              <a:t>	4V/ .02A = 200Ω</a:t>
            </a:r>
            <a:endParaRPr b="1" sz="1800"/>
          </a:p>
          <a:p>
            <a:pPr indent="0" lvl="0" marL="0" rtl="0">
              <a:spcBef>
                <a:spcPts val="1600"/>
              </a:spcBef>
              <a:spcAft>
                <a:spcPts val="1600"/>
              </a:spcAft>
              <a:buNone/>
            </a:pPr>
            <a:r>
              <a:rPr lang="en" sz="1800"/>
              <a:t>You need to add a </a:t>
            </a:r>
            <a:r>
              <a:rPr b="1" lang="en" sz="1800"/>
              <a:t>200Ω</a:t>
            </a:r>
            <a:r>
              <a:rPr lang="en" sz="1800"/>
              <a:t> of resistance to your circuit.</a:t>
            </a:r>
            <a:endParaRPr sz="1800"/>
          </a:p>
        </p:txBody>
      </p:sp>
      <p:pic>
        <p:nvPicPr>
          <p:cNvPr id="218" name="Shape 218"/>
          <p:cNvPicPr preferRelativeResize="0"/>
          <p:nvPr/>
        </p:nvPicPr>
        <p:blipFill rotWithShape="1">
          <a:blip r:embed="rId3">
            <a:alphaModFix/>
          </a:blip>
          <a:srcRect b="0" l="77733" r="0" t="0"/>
          <a:stretch/>
        </p:blipFill>
        <p:spPr>
          <a:xfrm>
            <a:off x="7122151" y="756575"/>
            <a:ext cx="691800" cy="3399725"/>
          </a:xfrm>
          <a:prstGeom prst="rect">
            <a:avLst/>
          </a:prstGeom>
          <a:noFill/>
          <a:ln>
            <a:noFill/>
          </a:ln>
        </p:spPr>
      </p:pic>
      <p:pic>
        <p:nvPicPr>
          <p:cNvPr id="219" name="Shape 219"/>
          <p:cNvPicPr preferRelativeResize="0"/>
          <p:nvPr/>
        </p:nvPicPr>
        <p:blipFill rotWithShape="1">
          <a:blip r:embed="rId4">
            <a:alphaModFix/>
          </a:blip>
          <a:srcRect b="0" l="69119" r="-1401" t="0"/>
          <a:stretch/>
        </p:blipFill>
        <p:spPr>
          <a:xfrm>
            <a:off x="4596541" y="1307575"/>
            <a:ext cx="2103275" cy="25283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pic>
        <p:nvPicPr>
          <p:cNvPr id="224" name="Shape 224"/>
          <p:cNvPicPr preferRelativeResize="0"/>
          <p:nvPr/>
        </p:nvPicPr>
        <p:blipFill>
          <a:blip r:embed="rId3">
            <a:alphaModFix/>
          </a:blip>
          <a:stretch>
            <a:fillRect/>
          </a:stretch>
        </p:blipFill>
        <p:spPr>
          <a:xfrm>
            <a:off x="2061913" y="816650"/>
            <a:ext cx="5020175" cy="4237125"/>
          </a:xfrm>
          <a:prstGeom prst="rect">
            <a:avLst/>
          </a:prstGeom>
          <a:noFill/>
          <a:ln>
            <a:noFill/>
          </a:ln>
        </p:spPr>
      </p:pic>
      <p:sp>
        <p:nvSpPr>
          <p:cNvPr id="225" name="Shape 225"/>
          <p:cNvSpPr txBox="1"/>
          <p:nvPr>
            <p:ph idx="4294967295" type="title"/>
          </p:nvPr>
        </p:nvSpPr>
        <p:spPr>
          <a:xfrm>
            <a:off x="2509650" y="60950"/>
            <a:ext cx="4124700" cy="755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Resistor Chart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800"/>
              <a:t>Resistors</a:t>
            </a:r>
            <a:endParaRPr sz="4800"/>
          </a:p>
        </p:txBody>
      </p:sp>
      <p:pic>
        <p:nvPicPr>
          <p:cNvPr id="231" name="Shape 231"/>
          <p:cNvPicPr preferRelativeResize="0"/>
          <p:nvPr/>
        </p:nvPicPr>
        <p:blipFill>
          <a:blip r:embed="rId3">
            <a:alphaModFix/>
          </a:blip>
          <a:stretch>
            <a:fillRect/>
          </a:stretch>
        </p:blipFill>
        <p:spPr>
          <a:xfrm>
            <a:off x="152400" y="1942992"/>
            <a:ext cx="4419600" cy="2449996"/>
          </a:xfrm>
          <a:prstGeom prst="rect">
            <a:avLst/>
          </a:prstGeom>
          <a:noFill/>
          <a:ln>
            <a:noFill/>
          </a:ln>
        </p:spPr>
      </p:pic>
      <p:pic>
        <p:nvPicPr>
          <p:cNvPr id="232" name="Shape 232"/>
          <p:cNvPicPr preferRelativeResize="0"/>
          <p:nvPr/>
        </p:nvPicPr>
        <p:blipFill>
          <a:blip r:embed="rId4">
            <a:alphaModFix/>
          </a:blip>
          <a:stretch>
            <a:fillRect/>
          </a:stretch>
        </p:blipFill>
        <p:spPr>
          <a:xfrm>
            <a:off x="4572000" y="2172416"/>
            <a:ext cx="4419600" cy="207765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Resistor + Resistor = New Value</a:t>
            </a:r>
            <a:endParaRPr/>
          </a:p>
        </p:txBody>
      </p:sp>
      <p:sp>
        <p:nvSpPr>
          <p:cNvPr id="238" name="Shape 238"/>
          <p:cNvSpPr txBox="1"/>
          <p:nvPr>
            <p:ph idx="1" type="body"/>
          </p:nvPr>
        </p:nvSpPr>
        <p:spPr>
          <a:xfrm>
            <a:off x="311700" y="1266325"/>
            <a:ext cx="4260300" cy="131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R₁+R</a:t>
            </a:r>
            <a:r>
              <a:rPr lang="en" sz="2000"/>
              <a:t>₂ , etc.</a:t>
            </a:r>
            <a:r>
              <a:rPr lang="en" sz="2000"/>
              <a:t> = Total of all values</a:t>
            </a:r>
            <a:endParaRPr sz="2000"/>
          </a:p>
          <a:p>
            <a:pPr indent="0" lvl="0" marL="0" algn="ctr">
              <a:spcBef>
                <a:spcPts val="1600"/>
              </a:spcBef>
              <a:spcAft>
                <a:spcPts val="1600"/>
              </a:spcAft>
              <a:buNone/>
            </a:pPr>
            <a:r>
              <a:rPr lang="en" sz="2000"/>
              <a:t>100 + 100 = 200		</a:t>
            </a:r>
            <a:endParaRPr sz="2000"/>
          </a:p>
        </p:txBody>
      </p:sp>
      <p:pic>
        <p:nvPicPr>
          <p:cNvPr id="239" name="Shape 239"/>
          <p:cNvPicPr preferRelativeResize="0"/>
          <p:nvPr/>
        </p:nvPicPr>
        <p:blipFill rotWithShape="1">
          <a:blip r:embed="rId3">
            <a:alphaModFix/>
          </a:blip>
          <a:srcRect b="24202" l="23185" r="19223" t="17293"/>
          <a:stretch/>
        </p:blipFill>
        <p:spPr>
          <a:xfrm>
            <a:off x="4461881" y="2969944"/>
            <a:ext cx="2504474" cy="1695750"/>
          </a:xfrm>
          <a:prstGeom prst="rect">
            <a:avLst/>
          </a:prstGeom>
          <a:noFill/>
          <a:ln>
            <a:noFill/>
          </a:ln>
        </p:spPr>
      </p:pic>
      <p:pic>
        <p:nvPicPr>
          <p:cNvPr id="240" name="Shape 240"/>
          <p:cNvPicPr preferRelativeResize="0"/>
          <p:nvPr/>
        </p:nvPicPr>
        <p:blipFill rotWithShape="1">
          <a:blip r:embed="rId4">
            <a:alphaModFix/>
          </a:blip>
          <a:srcRect b="25298" l="8071" r="0" t="20250"/>
          <a:stretch/>
        </p:blipFill>
        <p:spPr>
          <a:xfrm>
            <a:off x="443500" y="2990675"/>
            <a:ext cx="3998049" cy="1578350"/>
          </a:xfrm>
          <a:prstGeom prst="rect">
            <a:avLst/>
          </a:prstGeom>
          <a:noFill/>
          <a:ln>
            <a:noFill/>
          </a:ln>
        </p:spPr>
      </p:pic>
      <p:sp>
        <p:nvSpPr>
          <p:cNvPr id="241" name="Shape 241"/>
          <p:cNvSpPr txBox="1"/>
          <p:nvPr/>
        </p:nvSpPr>
        <p:spPr>
          <a:xfrm>
            <a:off x="1190325" y="2571750"/>
            <a:ext cx="2504400" cy="4080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2400"/>
              <a:t>Parallel</a:t>
            </a:r>
            <a:endParaRPr sz="2400"/>
          </a:p>
        </p:txBody>
      </p:sp>
      <p:sp>
        <p:nvSpPr>
          <p:cNvPr id="242" name="Shape 242"/>
          <p:cNvSpPr txBox="1"/>
          <p:nvPr/>
        </p:nvSpPr>
        <p:spPr>
          <a:xfrm>
            <a:off x="4461918" y="2583306"/>
            <a:ext cx="2504400" cy="408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Series</a:t>
            </a:r>
            <a:endParaRPr sz="2400"/>
          </a:p>
        </p:txBody>
      </p:sp>
      <p:sp>
        <p:nvSpPr>
          <p:cNvPr id="243" name="Shape 243"/>
          <p:cNvSpPr txBox="1"/>
          <p:nvPr/>
        </p:nvSpPr>
        <p:spPr>
          <a:xfrm>
            <a:off x="887000" y="3617375"/>
            <a:ext cx="2974200" cy="70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t>100Ω	+	</a:t>
            </a:r>
            <a:r>
              <a:rPr lang="en" sz="2400"/>
              <a:t>100Ω</a:t>
            </a:r>
            <a:endParaRPr sz="2400"/>
          </a:p>
          <a:p>
            <a:pPr indent="0" lvl="0" marL="0" algn="ctr">
              <a:spcBef>
                <a:spcPts val="0"/>
              </a:spcBef>
              <a:spcAft>
                <a:spcPts val="0"/>
              </a:spcAft>
              <a:buNone/>
            </a:pPr>
            <a:r>
              <a:rPr lang="en" sz="2400"/>
              <a:t>= 200</a:t>
            </a:r>
            <a:endParaRPr sz="2400"/>
          </a:p>
        </p:txBody>
      </p:sp>
      <p:sp>
        <p:nvSpPr>
          <p:cNvPr id="244" name="Shape 244"/>
          <p:cNvSpPr txBox="1"/>
          <p:nvPr/>
        </p:nvSpPr>
        <p:spPr>
          <a:xfrm>
            <a:off x="7069975" y="3052350"/>
            <a:ext cx="1565400" cy="1424700"/>
          </a:xfrm>
          <a:prstGeom prst="rect">
            <a:avLst/>
          </a:prstGeom>
          <a:noFill/>
          <a:ln>
            <a:noFill/>
          </a:ln>
        </p:spPr>
        <p:txBody>
          <a:bodyPr anchorCtr="0" anchor="t" bIns="91425" lIns="91425" spcFirstLastPara="1" rIns="91425" wrap="square" tIns="91425">
            <a:noAutofit/>
          </a:bodyPr>
          <a:lstStyle/>
          <a:p>
            <a:pPr indent="457200" lvl="0" marL="0">
              <a:spcBef>
                <a:spcPts val="0"/>
              </a:spcBef>
              <a:spcAft>
                <a:spcPts val="0"/>
              </a:spcAft>
              <a:buNone/>
            </a:pPr>
            <a:r>
              <a:rPr lang="en" sz="2400"/>
              <a:t>100Ω </a:t>
            </a:r>
            <a:endParaRPr sz="2400"/>
          </a:p>
          <a:p>
            <a:pPr indent="-381000" lvl="0" marL="457200" rtl="0">
              <a:spcBef>
                <a:spcPts val="0"/>
              </a:spcBef>
              <a:spcAft>
                <a:spcPts val="0"/>
              </a:spcAft>
              <a:buSzPts val="2400"/>
              <a:buChar char="+"/>
            </a:pPr>
            <a:r>
              <a:rPr lang="en" sz="2400" u="sng"/>
              <a:t>100Ω</a:t>
            </a:r>
            <a:endParaRPr sz="2400" u="sng"/>
          </a:p>
          <a:p>
            <a:pPr indent="457200" lvl="0" marL="0" rtl="0">
              <a:spcBef>
                <a:spcPts val="0"/>
              </a:spcBef>
              <a:spcAft>
                <a:spcPts val="0"/>
              </a:spcAft>
              <a:buNone/>
            </a:pPr>
            <a:r>
              <a:rPr lang="en" sz="2400"/>
              <a:t>  50Ω</a:t>
            </a:r>
            <a:endParaRPr sz="2400"/>
          </a:p>
        </p:txBody>
      </p:sp>
      <p:sp>
        <p:nvSpPr>
          <p:cNvPr id="245" name="Shape 245"/>
          <p:cNvSpPr txBox="1"/>
          <p:nvPr>
            <p:ph idx="1" type="body"/>
          </p:nvPr>
        </p:nvSpPr>
        <p:spPr>
          <a:xfrm>
            <a:off x="4572000" y="1266325"/>
            <a:ext cx="4260300" cy="131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1/R + 1/R, etc = 1/R</a:t>
            </a:r>
            <a:endParaRPr sz="2000"/>
          </a:p>
          <a:p>
            <a:pPr indent="0" lvl="0" marL="0" rtl="0" algn="ctr">
              <a:spcBef>
                <a:spcPts val="1000"/>
              </a:spcBef>
              <a:spcAft>
                <a:spcPts val="0"/>
              </a:spcAft>
              <a:buNone/>
            </a:pPr>
            <a:r>
              <a:rPr lang="en" sz="2000"/>
              <a:t>1/100 + 1/100 = 2/100 </a:t>
            </a:r>
            <a:endParaRPr sz="2000"/>
          </a:p>
          <a:p>
            <a:pPr indent="0" lvl="0" marL="0" rtl="0" algn="ctr">
              <a:spcBef>
                <a:spcPts val="0"/>
              </a:spcBef>
              <a:spcAft>
                <a:spcPts val="0"/>
              </a:spcAft>
              <a:buNone/>
            </a:pPr>
            <a:r>
              <a:rPr lang="en" sz="2000"/>
              <a:t>= 50</a:t>
            </a:r>
            <a:endParaRPr sz="20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Shape 250"/>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Other components can be put in Series or Parallel</a:t>
            </a:r>
            <a:endParaRPr/>
          </a:p>
        </p:txBody>
      </p:sp>
      <p:pic>
        <p:nvPicPr>
          <p:cNvPr id="251" name="Shape 251"/>
          <p:cNvPicPr preferRelativeResize="0"/>
          <p:nvPr/>
        </p:nvPicPr>
        <p:blipFill>
          <a:blip r:embed="rId3">
            <a:alphaModFix/>
          </a:blip>
          <a:stretch>
            <a:fillRect/>
          </a:stretch>
        </p:blipFill>
        <p:spPr>
          <a:xfrm>
            <a:off x="-154051" y="2580432"/>
            <a:ext cx="8839199" cy="280147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sp>
        <p:nvSpPr>
          <p:cNvPr id="256" name="Shape 256"/>
          <p:cNvSpPr txBox="1"/>
          <p:nvPr>
            <p:ph type="title"/>
          </p:nvPr>
        </p:nvSpPr>
        <p:spPr>
          <a:xfrm>
            <a:off x="311700" y="1457250"/>
            <a:ext cx="8520600" cy="1538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Questions?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0" name="Shape 260"/>
        <p:cNvGrpSpPr/>
        <p:nvPr/>
      </p:nvGrpSpPr>
      <p:grpSpPr>
        <a:xfrm>
          <a:off x="0" y="0"/>
          <a:ext cx="0" cy="0"/>
          <a:chOff x="0" y="0"/>
          <a:chExt cx="0" cy="0"/>
        </a:xfrm>
      </p:grpSpPr>
      <p:sp>
        <p:nvSpPr>
          <p:cNvPr id="261" name="Shape 26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Making Circuits - Prototyping</a:t>
            </a:r>
            <a:endParaRPr/>
          </a:p>
        </p:txBody>
      </p:sp>
      <p:pic>
        <p:nvPicPr>
          <p:cNvPr id="262" name="Shape 262"/>
          <p:cNvPicPr preferRelativeResize="0"/>
          <p:nvPr/>
        </p:nvPicPr>
        <p:blipFill>
          <a:blip r:embed="rId3">
            <a:alphaModFix/>
          </a:blip>
          <a:stretch>
            <a:fillRect/>
          </a:stretch>
        </p:blipFill>
        <p:spPr>
          <a:xfrm>
            <a:off x="5405125" y="1823750"/>
            <a:ext cx="3005525" cy="3005525"/>
          </a:xfrm>
          <a:prstGeom prst="rect">
            <a:avLst/>
          </a:prstGeom>
          <a:noFill/>
          <a:ln>
            <a:noFill/>
          </a:ln>
        </p:spPr>
      </p:pic>
      <p:pic>
        <p:nvPicPr>
          <p:cNvPr id="263" name="Shape 263"/>
          <p:cNvPicPr preferRelativeResize="0"/>
          <p:nvPr/>
        </p:nvPicPr>
        <p:blipFill>
          <a:blip r:embed="rId4">
            <a:alphaModFix/>
          </a:blip>
          <a:stretch>
            <a:fillRect/>
          </a:stretch>
        </p:blipFill>
        <p:spPr>
          <a:xfrm>
            <a:off x="703586" y="1719225"/>
            <a:ext cx="3644250" cy="3119475"/>
          </a:xfrm>
          <a:prstGeom prst="rect">
            <a:avLst/>
          </a:prstGeom>
          <a:noFill/>
          <a:ln>
            <a:noFill/>
          </a:ln>
        </p:spPr>
      </p:pic>
      <p:sp>
        <p:nvSpPr>
          <p:cNvPr id="264" name="Shape 264"/>
          <p:cNvSpPr txBox="1"/>
          <p:nvPr/>
        </p:nvSpPr>
        <p:spPr>
          <a:xfrm>
            <a:off x="703500" y="1105275"/>
            <a:ext cx="3644400" cy="5532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None/>
            </a:pPr>
            <a:r>
              <a:rPr lang="en" sz="1800">
                <a:latin typeface="Open Sans"/>
                <a:ea typeface="Open Sans"/>
                <a:cs typeface="Open Sans"/>
                <a:sym typeface="Open Sans"/>
              </a:rPr>
              <a:t>Breadboards</a:t>
            </a:r>
            <a:endParaRPr sz="1800">
              <a:latin typeface="Open Sans"/>
              <a:ea typeface="Open Sans"/>
              <a:cs typeface="Open Sans"/>
              <a:sym typeface="Open Sans"/>
            </a:endParaRPr>
          </a:p>
        </p:txBody>
      </p:sp>
      <p:sp>
        <p:nvSpPr>
          <p:cNvPr id="265" name="Shape 265"/>
          <p:cNvSpPr txBox="1"/>
          <p:nvPr/>
        </p:nvSpPr>
        <p:spPr>
          <a:xfrm>
            <a:off x="5085688" y="1105275"/>
            <a:ext cx="3644400" cy="5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pen Sans"/>
                <a:ea typeface="Open Sans"/>
                <a:cs typeface="Open Sans"/>
                <a:sym typeface="Open Sans"/>
              </a:rPr>
              <a:t>Protoboard / Perfboard</a:t>
            </a:r>
            <a:endParaRPr sz="1800">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Shape 270"/>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Breadboards</a:t>
            </a:r>
            <a:endParaRPr/>
          </a:p>
        </p:txBody>
      </p:sp>
      <p:pic>
        <p:nvPicPr>
          <p:cNvPr id="271" name="Shape 271"/>
          <p:cNvPicPr preferRelativeResize="0"/>
          <p:nvPr/>
        </p:nvPicPr>
        <p:blipFill>
          <a:blip r:embed="rId3">
            <a:alphaModFix/>
          </a:blip>
          <a:stretch>
            <a:fillRect/>
          </a:stretch>
        </p:blipFill>
        <p:spPr>
          <a:xfrm rot="5400000">
            <a:off x="808838" y="1812351"/>
            <a:ext cx="3854625" cy="2459225"/>
          </a:xfrm>
          <a:prstGeom prst="rect">
            <a:avLst/>
          </a:prstGeom>
          <a:noFill/>
          <a:ln>
            <a:noFill/>
          </a:ln>
        </p:spPr>
      </p:pic>
      <p:pic>
        <p:nvPicPr>
          <p:cNvPr id="272" name="Shape 272"/>
          <p:cNvPicPr preferRelativeResize="0"/>
          <p:nvPr/>
        </p:nvPicPr>
        <p:blipFill>
          <a:blip r:embed="rId4">
            <a:alphaModFix/>
          </a:blip>
          <a:stretch>
            <a:fillRect/>
          </a:stretch>
        </p:blipFill>
        <p:spPr>
          <a:xfrm>
            <a:off x="5270534" y="3010300"/>
            <a:ext cx="2832228" cy="1804475"/>
          </a:xfrm>
          <a:prstGeom prst="rect">
            <a:avLst/>
          </a:prstGeom>
          <a:noFill/>
          <a:ln>
            <a:noFill/>
          </a:ln>
        </p:spPr>
      </p:pic>
      <p:pic>
        <p:nvPicPr>
          <p:cNvPr id="273" name="Shape 273"/>
          <p:cNvPicPr preferRelativeResize="0"/>
          <p:nvPr/>
        </p:nvPicPr>
        <p:blipFill>
          <a:blip r:embed="rId5">
            <a:alphaModFix/>
          </a:blip>
          <a:stretch>
            <a:fillRect/>
          </a:stretch>
        </p:blipFill>
        <p:spPr>
          <a:xfrm>
            <a:off x="4617537" y="1037625"/>
            <a:ext cx="3649425" cy="18044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 name="Shape 77"/>
        <p:cNvGrpSpPr/>
        <p:nvPr/>
      </p:nvGrpSpPr>
      <p:grpSpPr>
        <a:xfrm>
          <a:off x="0" y="0"/>
          <a:ext cx="0" cy="0"/>
          <a:chOff x="0" y="0"/>
          <a:chExt cx="0" cy="0"/>
        </a:xfrm>
      </p:grpSpPr>
      <p:pic>
        <p:nvPicPr>
          <p:cNvPr id="78" name="Shape 78"/>
          <p:cNvPicPr preferRelativeResize="0"/>
          <p:nvPr/>
        </p:nvPicPr>
        <p:blipFill>
          <a:blip r:embed="rId3">
            <a:alphaModFix/>
          </a:blip>
          <a:stretch>
            <a:fillRect/>
          </a:stretch>
        </p:blipFill>
        <p:spPr>
          <a:xfrm>
            <a:off x="450137" y="220043"/>
            <a:ext cx="8243717" cy="5143501"/>
          </a:xfrm>
          <a:prstGeom prst="rect">
            <a:avLst/>
          </a:prstGeom>
          <a:noFill/>
          <a:ln>
            <a:noFill/>
          </a:ln>
        </p:spPr>
      </p:pic>
      <p:sp>
        <p:nvSpPr>
          <p:cNvPr id="79" name="Shape 7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Structure of an Atom</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7" name="Shape 277"/>
        <p:cNvGrpSpPr/>
        <p:nvPr/>
      </p:nvGrpSpPr>
      <p:grpSpPr>
        <a:xfrm>
          <a:off x="0" y="0"/>
          <a:ext cx="0" cy="0"/>
          <a:chOff x="0" y="0"/>
          <a:chExt cx="0" cy="0"/>
        </a:xfrm>
      </p:grpSpPr>
      <p:sp>
        <p:nvSpPr>
          <p:cNvPr id="278" name="Shape 278"/>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What to use with a Breadboard?</a:t>
            </a:r>
            <a:endParaRPr/>
          </a:p>
        </p:txBody>
      </p:sp>
      <p:sp>
        <p:nvSpPr>
          <p:cNvPr id="279" name="Shape 279"/>
          <p:cNvSpPr txBox="1"/>
          <p:nvPr>
            <p:ph idx="1" type="body"/>
          </p:nvPr>
        </p:nvSpPr>
        <p:spPr>
          <a:xfrm>
            <a:off x="311700" y="1266175"/>
            <a:ext cx="85881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Wires or “leads” can have different spacing and be different sizes.</a:t>
            </a:r>
            <a:endParaRPr/>
          </a:p>
          <a:p>
            <a:pPr indent="0" lvl="0" marL="0">
              <a:spcBef>
                <a:spcPts val="1600"/>
              </a:spcBef>
              <a:spcAft>
                <a:spcPts val="0"/>
              </a:spcAft>
              <a:buNone/>
            </a:pPr>
            <a:r>
              <a:t/>
            </a:r>
            <a:endParaRPr/>
          </a:p>
          <a:p>
            <a:pPr indent="0" lvl="0" marL="0">
              <a:spcBef>
                <a:spcPts val="1600"/>
              </a:spcBef>
              <a:spcAft>
                <a:spcPts val="0"/>
              </a:spcAft>
              <a:buNone/>
            </a:pPr>
            <a:r>
              <a:t/>
            </a:r>
            <a:endParaRPr/>
          </a:p>
          <a:p>
            <a:pPr indent="0" lvl="0" marL="0">
              <a:spcBef>
                <a:spcPts val="1600"/>
              </a:spcBef>
              <a:spcAft>
                <a:spcPts val="1600"/>
              </a:spcAft>
              <a:buNone/>
            </a:pPr>
            <a:r>
              <a:t/>
            </a:r>
            <a:endParaRPr/>
          </a:p>
        </p:txBody>
      </p:sp>
      <p:pic>
        <p:nvPicPr>
          <p:cNvPr id="280" name="Shape 280"/>
          <p:cNvPicPr preferRelativeResize="0"/>
          <p:nvPr/>
        </p:nvPicPr>
        <p:blipFill>
          <a:blip r:embed="rId3">
            <a:alphaModFix/>
          </a:blip>
          <a:stretch>
            <a:fillRect/>
          </a:stretch>
        </p:blipFill>
        <p:spPr>
          <a:xfrm>
            <a:off x="1542173" y="3047341"/>
            <a:ext cx="1302854" cy="1302858"/>
          </a:xfrm>
          <a:prstGeom prst="rect">
            <a:avLst/>
          </a:prstGeom>
          <a:noFill/>
          <a:ln>
            <a:noFill/>
          </a:ln>
        </p:spPr>
      </p:pic>
      <p:pic>
        <p:nvPicPr>
          <p:cNvPr id="281" name="Shape 281"/>
          <p:cNvPicPr preferRelativeResize="0"/>
          <p:nvPr/>
        </p:nvPicPr>
        <p:blipFill>
          <a:blip r:embed="rId4">
            <a:alphaModFix/>
          </a:blip>
          <a:stretch>
            <a:fillRect/>
          </a:stretch>
        </p:blipFill>
        <p:spPr>
          <a:xfrm>
            <a:off x="855363" y="2177845"/>
            <a:ext cx="3763801" cy="2889450"/>
          </a:xfrm>
          <a:prstGeom prst="rect">
            <a:avLst/>
          </a:prstGeom>
          <a:noFill/>
          <a:ln>
            <a:noFill/>
          </a:ln>
        </p:spPr>
      </p:pic>
      <p:pic>
        <p:nvPicPr>
          <p:cNvPr id="282" name="Shape 282"/>
          <p:cNvPicPr preferRelativeResize="0"/>
          <p:nvPr/>
        </p:nvPicPr>
        <p:blipFill>
          <a:blip r:embed="rId3">
            <a:alphaModFix/>
          </a:blip>
          <a:stretch>
            <a:fillRect/>
          </a:stretch>
        </p:blipFill>
        <p:spPr>
          <a:xfrm>
            <a:off x="5292030" y="2044130"/>
            <a:ext cx="2960050" cy="2960050"/>
          </a:xfrm>
          <a:prstGeom prst="rect">
            <a:avLst/>
          </a:prstGeom>
          <a:noFill/>
          <a:ln>
            <a:noFill/>
          </a:ln>
        </p:spPr>
      </p:pic>
      <p:sp>
        <p:nvSpPr>
          <p:cNvPr id="283" name="Shape 283"/>
          <p:cNvSpPr txBox="1"/>
          <p:nvPr/>
        </p:nvSpPr>
        <p:spPr>
          <a:xfrm>
            <a:off x="915075" y="1603526"/>
            <a:ext cx="3644400" cy="5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pen Sans"/>
                <a:ea typeface="Open Sans"/>
                <a:cs typeface="Open Sans"/>
                <a:sym typeface="Open Sans"/>
              </a:rPr>
              <a:t>Correct</a:t>
            </a:r>
            <a:endParaRPr sz="1800">
              <a:latin typeface="Open Sans"/>
              <a:ea typeface="Open Sans"/>
              <a:cs typeface="Open Sans"/>
              <a:sym typeface="Open Sans"/>
            </a:endParaRPr>
          </a:p>
        </p:txBody>
      </p:sp>
      <p:sp>
        <p:nvSpPr>
          <p:cNvPr id="284" name="Shape 284"/>
          <p:cNvSpPr txBox="1"/>
          <p:nvPr/>
        </p:nvSpPr>
        <p:spPr>
          <a:xfrm>
            <a:off x="4949838" y="1603526"/>
            <a:ext cx="3644400" cy="553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latin typeface="Open Sans"/>
                <a:ea typeface="Open Sans"/>
                <a:cs typeface="Open Sans"/>
                <a:sym typeface="Open Sans"/>
              </a:rPr>
              <a:t>Wrong</a:t>
            </a:r>
            <a:endParaRPr sz="1800">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Shape 289"/>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What to use with a Breadboard?</a:t>
            </a:r>
            <a:endParaRPr/>
          </a:p>
        </p:txBody>
      </p:sp>
      <p:sp>
        <p:nvSpPr>
          <p:cNvPr id="290" name="Shape 290"/>
          <p:cNvSpPr txBox="1"/>
          <p:nvPr>
            <p:ph idx="1" type="body"/>
          </p:nvPr>
        </p:nvSpPr>
        <p:spPr>
          <a:xfrm>
            <a:off x="84200" y="1738875"/>
            <a:ext cx="1365000" cy="832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a:t>Stranded</a:t>
            </a:r>
            <a:endParaRPr/>
          </a:p>
          <a:p>
            <a:pPr indent="0" lvl="0" marL="0" rtl="0" algn="r">
              <a:spcBef>
                <a:spcPts val="1600"/>
              </a:spcBef>
              <a:spcAft>
                <a:spcPts val="1600"/>
              </a:spcAft>
              <a:buNone/>
            </a:pPr>
            <a:r>
              <a:rPr lang="en"/>
              <a:t>Solid core</a:t>
            </a:r>
            <a:endParaRPr/>
          </a:p>
        </p:txBody>
      </p:sp>
      <p:sp>
        <p:nvSpPr>
          <p:cNvPr id="291" name="Shape 291"/>
          <p:cNvSpPr txBox="1"/>
          <p:nvPr>
            <p:ph idx="2" type="body"/>
          </p:nvPr>
        </p:nvSpPr>
        <p:spPr>
          <a:xfrm>
            <a:off x="4404725" y="1418575"/>
            <a:ext cx="44274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Jumper Wires</a:t>
            </a:r>
            <a:endParaRPr/>
          </a:p>
          <a:p>
            <a:pPr indent="0" lvl="0" marL="0" rtl="0" algn="ctr">
              <a:spcBef>
                <a:spcPts val="1600"/>
              </a:spcBef>
              <a:spcAft>
                <a:spcPts val="1600"/>
              </a:spcAft>
              <a:buNone/>
            </a:pPr>
            <a:r>
              <a:rPr lang="en"/>
              <a:t>Male to Male			Preformed</a:t>
            </a:r>
            <a:endParaRPr/>
          </a:p>
        </p:txBody>
      </p:sp>
      <p:pic>
        <p:nvPicPr>
          <p:cNvPr id="292" name="Shape 292"/>
          <p:cNvPicPr preferRelativeResize="0"/>
          <p:nvPr/>
        </p:nvPicPr>
        <p:blipFill rotWithShape="1">
          <a:blip r:embed="rId3">
            <a:alphaModFix/>
          </a:blip>
          <a:srcRect b="29245" l="28555" r="17422" t="25285"/>
          <a:stretch/>
        </p:blipFill>
        <p:spPr>
          <a:xfrm>
            <a:off x="827863" y="2909525"/>
            <a:ext cx="3243900" cy="2047701"/>
          </a:xfrm>
          <a:prstGeom prst="rect">
            <a:avLst/>
          </a:prstGeom>
          <a:noFill/>
          <a:ln>
            <a:noFill/>
          </a:ln>
        </p:spPr>
      </p:pic>
      <p:pic>
        <p:nvPicPr>
          <p:cNvPr id="293" name="Shape 293"/>
          <p:cNvPicPr preferRelativeResize="0"/>
          <p:nvPr/>
        </p:nvPicPr>
        <p:blipFill rotWithShape="1">
          <a:blip r:embed="rId4">
            <a:alphaModFix/>
          </a:blip>
          <a:srcRect b="0" l="25971" r="12338" t="0"/>
          <a:stretch/>
        </p:blipFill>
        <p:spPr>
          <a:xfrm>
            <a:off x="1449200" y="1563200"/>
            <a:ext cx="2001225" cy="1224725"/>
          </a:xfrm>
          <a:prstGeom prst="rect">
            <a:avLst/>
          </a:prstGeom>
          <a:noFill/>
          <a:ln>
            <a:noFill/>
          </a:ln>
        </p:spPr>
      </p:pic>
      <p:pic>
        <p:nvPicPr>
          <p:cNvPr id="294" name="Shape 294"/>
          <p:cNvPicPr preferRelativeResize="0"/>
          <p:nvPr/>
        </p:nvPicPr>
        <p:blipFill>
          <a:blip r:embed="rId5">
            <a:alphaModFix/>
          </a:blip>
          <a:stretch>
            <a:fillRect/>
          </a:stretch>
        </p:blipFill>
        <p:spPr>
          <a:xfrm>
            <a:off x="6620962" y="2551225"/>
            <a:ext cx="2360989" cy="1683250"/>
          </a:xfrm>
          <a:prstGeom prst="rect">
            <a:avLst/>
          </a:prstGeom>
          <a:noFill/>
          <a:ln>
            <a:noFill/>
          </a:ln>
        </p:spPr>
      </p:pic>
      <p:pic>
        <p:nvPicPr>
          <p:cNvPr id="295" name="Shape 295"/>
          <p:cNvPicPr preferRelativeResize="0"/>
          <p:nvPr/>
        </p:nvPicPr>
        <p:blipFill rotWithShape="1">
          <a:blip r:embed="rId6">
            <a:alphaModFix/>
          </a:blip>
          <a:srcRect b="0" l="10100" r="4010" t="0"/>
          <a:stretch/>
        </p:blipFill>
        <p:spPr>
          <a:xfrm>
            <a:off x="4583862" y="2551225"/>
            <a:ext cx="1854500" cy="1619325"/>
          </a:xfrm>
          <a:prstGeom prst="rect">
            <a:avLst/>
          </a:prstGeom>
          <a:noFill/>
          <a:ln>
            <a:noFill/>
          </a:ln>
        </p:spPr>
      </p:pic>
      <p:sp>
        <p:nvSpPr>
          <p:cNvPr id="296" name="Shape 296"/>
          <p:cNvSpPr txBox="1"/>
          <p:nvPr>
            <p:ph idx="2" type="body"/>
          </p:nvPr>
        </p:nvSpPr>
        <p:spPr>
          <a:xfrm>
            <a:off x="1449163" y="1167463"/>
            <a:ext cx="2001300" cy="380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t>Wire</a:t>
            </a:r>
            <a:endParaRPr/>
          </a:p>
        </p:txBody>
      </p:sp>
      <p:sp>
        <p:nvSpPr>
          <p:cNvPr id="297" name="Shape 297"/>
          <p:cNvSpPr txBox="1"/>
          <p:nvPr>
            <p:ph idx="1" type="body"/>
          </p:nvPr>
        </p:nvSpPr>
        <p:spPr>
          <a:xfrm>
            <a:off x="3450425" y="1738875"/>
            <a:ext cx="1365000" cy="832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Bad</a:t>
            </a:r>
            <a:endParaRPr/>
          </a:p>
          <a:p>
            <a:pPr indent="0" lvl="0" marL="0" rtl="0">
              <a:spcBef>
                <a:spcPts val="1600"/>
              </a:spcBef>
              <a:spcAft>
                <a:spcPts val="1600"/>
              </a:spcAft>
              <a:buNone/>
            </a:pPr>
            <a:r>
              <a:rPr lang="en"/>
              <a:t>Good</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Shape 302"/>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Helpful Tools</a:t>
            </a:r>
            <a:endParaRPr/>
          </a:p>
        </p:txBody>
      </p:sp>
      <p:sp>
        <p:nvSpPr>
          <p:cNvPr id="303" name="Shape 303"/>
          <p:cNvSpPr txBox="1"/>
          <p:nvPr>
            <p:ph idx="2" type="body"/>
          </p:nvPr>
        </p:nvSpPr>
        <p:spPr>
          <a:xfrm>
            <a:off x="4059375" y="920400"/>
            <a:ext cx="49170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800"/>
              <a:t>Wire Snips / </a:t>
            </a:r>
            <a:r>
              <a:rPr lang="en" sz="1800"/>
              <a:t>Flush Cutters</a:t>
            </a:r>
            <a:endParaRPr sz="1800"/>
          </a:p>
          <a:p>
            <a:pPr indent="0" lvl="0" marL="0" rtl="0" algn="ctr">
              <a:spcBef>
                <a:spcPts val="0"/>
              </a:spcBef>
              <a:spcAft>
                <a:spcPts val="1600"/>
              </a:spcAft>
              <a:buNone/>
            </a:pPr>
            <a:r>
              <a:rPr lang="en" sz="1800"/>
              <a:t>Side-Angle Cutters</a:t>
            </a:r>
            <a:endParaRPr/>
          </a:p>
        </p:txBody>
      </p:sp>
      <p:sp>
        <p:nvSpPr>
          <p:cNvPr id="304" name="Shape 304"/>
          <p:cNvSpPr txBox="1"/>
          <p:nvPr>
            <p:ph idx="2" type="body"/>
          </p:nvPr>
        </p:nvSpPr>
        <p:spPr>
          <a:xfrm>
            <a:off x="1329300" y="923813"/>
            <a:ext cx="2001300" cy="380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t>Wire Strippers</a:t>
            </a:r>
            <a:endParaRPr/>
          </a:p>
        </p:txBody>
      </p:sp>
      <p:pic>
        <p:nvPicPr>
          <p:cNvPr id="305" name="Shape 305"/>
          <p:cNvPicPr preferRelativeResize="0"/>
          <p:nvPr/>
        </p:nvPicPr>
        <p:blipFill>
          <a:blip r:embed="rId3">
            <a:alphaModFix/>
          </a:blip>
          <a:stretch>
            <a:fillRect/>
          </a:stretch>
        </p:blipFill>
        <p:spPr>
          <a:xfrm>
            <a:off x="690075" y="1421275"/>
            <a:ext cx="3497925" cy="3525473"/>
          </a:xfrm>
          <a:prstGeom prst="rect">
            <a:avLst/>
          </a:prstGeom>
          <a:noFill/>
          <a:ln>
            <a:noFill/>
          </a:ln>
        </p:spPr>
      </p:pic>
      <p:sp>
        <p:nvSpPr>
          <p:cNvPr id="306" name="Shape 306"/>
          <p:cNvSpPr txBox="1"/>
          <p:nvPr>
            <p:ph idx="1" type="body"/>
          </p:nvPr>
        </p:nvSpPr>
        <p:spPr>
          <a:xfrm>
            <a:off x="300850" y="2259875"/>
            <a:ext cx="1365000" cy="234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sz="1800"/>
              <a:t>Not</a:t>
            </a:r>
            <a:endParaRPr sz="1800"/>
          </a:p>
          <a:p>
            <a:pPr indent="0" lvl="0" marL="0">
              <a:spcBef>
                <a:spcPts val="0"/>
              </a:spcBef>
              <a:spcAft>
                <a:spcPts val="0"/>
              </a:spcAft>
              <a:buNone/>
            </a:pPr>
            <a:r>
              <a:rPr lang="en" sz="1800"/>
              <a:t>Great</a:t>
            </a:r>
            <a:endParaRPr sz="1800"/>
          </a:p>
          <a:p>
            <a:pPr indent="0" lvl="0" marL="0">
              <a:spcBef>
                <a:spcPts val="1600"/>
              </a:spcBef>
              <a:spcAft>
                <a:spcPts val="0"/>
              </a:spcAft>
              <a:buNone/>
            </a:pPr>
            <a:r>
              <a:t/>
            </a:r>
            <a:endParaRPr sz="1800"/>
          </a:p>
          <a:p>
            <a:pPr indent="0" lvl="0" marL="0" rtl="0">
              <a:spcBef>
                <a:spcPts val="1600"/>
              </a:spcBef>
              <a:spcAft>
                <a:spcPts val="0"/>
              </a:spcAft>
              <a:buNone/>
            </a:pPr>
            <a:r>
              <a:t/>
            </a:r>
            <a:endParaRPr sz="1800"/>
          </a:p>
          <a:p>
            <a:pPr indent="0" lvl="0" marL="0" rtl="0">
              <a:spcBef>
                <a:spcPts val="1600"/>
              </a:spcBef>
              <a:spcAft>
                <a:spcPts val="1600"/>
              </a:spcAft>
              <a:buNone/>
            </a:pPr>
            <a:r>
              <a:rPr lang="en" sz="1800"/>
              <a:t>Good</a:t>
            </a:r>
            <a:endParaRPr sz="1800"/>
          </a:p>
        </p:txBody>
      </p:sp>
      <p:pic>
        <p:nvPicPr>
          <p:cNvPr id="307" name="Shape 307"/>
          <p:cNvPicPr preferRelativeResize="0"/>
          <p:nvPr/>
        </p:nvPicPr>
        <p:blipFill>
          <a:blip r:embed="rId4">
            <a:alphaModFix/>
          </a:blip>
          <a:stretch>
            <a:fillRect/>
          </a:stretch>
        </p:blipFill>
        <p:spPr>
          <a:xfrm>
            <a:off x="5141962" y="1444287"/>
            <a:ext cx="2751825" cy="36690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sp>
        <p:nvSpPr>
          <p:cNvPr id="312" name="Shape 312"/>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Helpful Tools</a:t>
            </a:r>
            <a:endParaRPr/>
          </a:p>
        </p:txBody>
      </p:sp>
      <p:sp>
        <p:nvSpPr>
          <p:cNvPr id="313" name="Shape 313"/>
          <p:cNvSpPr txBox="1"/>
          <p:nvPr>
            <p:ph idx="2" type="body"/>
          </p:nvPr>
        </p:nvSpPr>
        <p:spPr>
          <a:xfrm>
            <a:off x="4404900" y="923825"/>
            <a:ext cx="44274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t>Tweezers</a:t>
            </a:r>
            <a:endParaRPr/>
          </a:p>
        </p:txBody>
      </p:sp>
      <p:sp>
        <p:nvSpPr>
          <p:cNvPr id="314" name="Shape 314"/>
          <p:cNvSpPr txBox="1"/>
          <p:nvPr>
            <p:ph idx="2" type="body"/>
          </p:nvPr>
        </p:nvSpPr>
        <p:spPr>
          <a:xfrm>
            <a:off x="203650" y="923825"/>
            <a:ext cx="44274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800"/>
              <a:t>Needle Nose Pliers</a:t>
            </a:r>
            <a:endParaRPr/>
          </a:p>
        </p:txBody>
      </p:sp>
      <p:pic>
        <p:nvPicPr>
          <p:cNvPr id="315" name="Shape 315"/>
          <p:cNvPicPr preferRelativeResize="0"/>
          <p:nvPr/>
        </p:nvPicPr>
        <p:blipFill>
          <a:blip r:embed="rId3">
            <a:alphaModFix/>
          </a:blip>
          <a:stretch>
            <a:fillRect/>
          </a:stretch>
        </p:blipFill>
        <p:spPr>
          <a:xfrm>
            <a:off x="49275" y="1415975"/>
            <a:ext cx="4581775" cy="3053778"/>
          </a:xfrm>
          <a:prstGeom prst="rect">
            <a:avLst/>
          </a:prstGeom>
          <a:noFill/>
          <a:ln>
            <a:noFill/>
          </a:ln>
        </p:spPr>
      </p:pic>
      <p:pic>
        <p:nvPicPr>
          <p:cNvPr id="316" name="Shape 316"/>
          <p:cNvPicPr preferRelativeResize="0"/>
          <p:nvPr/>
        </p:nvPicPr>
        <p:blipFill>
          <a:blip r:embed="rId4">
            <a:alphaModFix/>
          </a:blip>
          <a:stretch>
            <a:fillRect/>
          </a:stretch>
        </p:blipFill>
        <p:spPr>
          <a:xfrm rot="5400000">
            <a:off x="4137174" y="2084274"/>
            <a:ext cx="3547225" cy="2429875"/>
          </a:xfrm>
          <a:prstGeom prst="rect">
            <a:avLst/>
          </a:prstGeom>
          <a:noFill/>
          <a:ln>
            <a:noFill/>
          </a:ln>
        </p:spPr>
      </p:pic>
      <p:pic>
        <p:nvPicPr>
          <p:cNvPr id="317" name="Shape 317"/>
          <p:cNvPicPr preferRelativeResize="0"/>
          <p:nvPr/>
        </p:nvPicPr>
        <p:blipFill>
          <a:blip r:embed="rId5">
            <a:alphaModFix/>
          </a:blip>
          <a:stretch>
            <a:fillRect/>
          </a:stretch>
        </p:blipFill>
        <p:spPr>
          <a:xfrm rot="5400000">
            <a:off x="6533201" y="2355375"/>
            <a:ext cx="3019400" cy="17145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Shape 32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Make it permanent: Perfboard &amp; Soldering</a:t>
            </a:r>
            <a:endParaRPr/>
          </a:p>
        </p:txBody>
      </p:sp>
      <p:sp>
        <p:nvSpPr>
          <p:cNvPr id="323" name="Shape 323"/>
          <p:cNvSpPr txBox="1"/>
          <p:nvPr>
            <p:ph idx="1" type="body"/>
          </p:nvPr>
        </p:nvSpPr>
        <p:spPr>
          <a:xfrm>
            <a:off x="311700" y="1266325"/>
            <a:ext cx="8520600" cy="3302700"/>
          </a:xfrm>
          <a:prstGeom prst="rect">
            <a:avLst/>
          </a:prstGeom>
        </p:spPr>
        <p:txBody>
          <a:bodyPr anchorCtr="0" anchor="t" bIns="91425" lIns="91425" spcFirstLastPara="1" rIns="91425" wrap="square" tIns="91425">
            <a:noAutofit/>
          </a:bodyPr>
          <a:lstStyle/>
          <a:p>
            <a:pPr indent="0" lvl="0" marL="0">
              <a:spcBef>
                <a:spcPts val="0"/>
              </a:spcBef>
              <a:spcAft>
                <a:spcPts val="160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7" name="Shape 327"/>
        <p:cNvGrpSpPr/>
        <p:nvPr/>
      </p:nvGrpSpPr>
      <p:grpSpPr>
        <a:xfrm>
          <a:off x="0" y="0"/>
          <a:ext cx="0" cy="0"/>
          <a:chOff x="0" y="0"/>
          <a:chExt cx="0" cy="0"/>
        </a:xfrm>
      </p:grpSpPr>
      <p:sp>
        <p:nvSpPr>
          <p:cNvPr id="328" name="Shape 328"/>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7200"/>
              <a:t>Components</a:t>
            </a:r>
            <a:endParaRPr sz="72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Shape 33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Supply Voltage: Batteries</a:t>
            </a:r>
            <a:endParaRPr/>
          </a:p>
        </p:txBody>
      </p:sp>
      <p:sp>
        <p:nvSpPr>
          <p:cNvPr id="334" name="Shape 334"/>
          <p:cNvSpPr txBox="1"/>
          <p:nvPr>
            <p:ph idx="1" type="body"/>
          </p:nvPr>
        </p:nvSpPr>
        <p:spPr>
          <a:xfrm>
            <a:off x="311700" y="1266325"/>
            <a:ext cx="3985200" cy="33027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en" sz="2400"/>
              <a:t>Batteries</a:t>
            </a:r>
            <a:endParaRPr b="1" sz="2400"/>
          </a:p>
          <a:p>
            <a:pPr indent="-330200" lvl="0" marL="457200" rtl="0">
              <a:spcBef>
                <a:spcPts val="0"/>
              </a:spcBef>
              <a:spcAft>
                <a:spcPts val="0"/>
              </a:spcAft>
              <a:buSzPts val="1600"/>
              <a:buChar char="●"/>
            </a:pPr>
            <a:r>
              <a:rPr lang="en" sz="1600"/>
              <a:t>Alkaline: AA, AAA, C, D, button cell</a:t>
            </a:r>
            <a:endParaRPr sz="1600"/>
          </a:p>
          <a:p>
            <a:pPr indent="-330200" lvl="0" marL="457200">
              <a:spcBef>
                <a:spcPts val="0"/>
              </a:spcBef>
              <a:spcAft>
                <a:spcPts val="0"/>
              </a:spcAft>
              <a:buSzPts val="1600"/>
              <a:buChar char="●"/>
            </a:pPr>
            <a:r>
              <a:rPr lang="en" sz="1600"/>
              <a:t>Rechargeable: Ni-Cd, Li-ion, LiPo, NiMH</a:t>
            </a:r>
            <a:endParaRPr sz="1600"/>
          </a:p>
        </p:txBody>
      </p:sp>
      <p:sp>
        <p:nvSpPr>
          <p:cNvPr id="335" name="Shape 335"/>
          <p:cNvSpPr txBox="1"/>
          <p:nvPr>
            <p:ph idx="1" type="body"/>
          </p:nvPr>
        </p:nvSpPr>
        <p:spPr>
          <a:xfrm>
            <a:off x="4725825" y="1266325"/>
            <a:ext cx="3985200" cy="330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t>Other Sources</a:t>
            </a:r>
            <a:endParaRPr b="1" sz="2400"/>
          </a:p>
          <a:p>
            <a:pPr indent="-342900" lvl="0" marL="457200">
              <a:spcBef>
                <a:spcPts val="0"/>
              </a:spcBef>
              <a:spcAft>
                <a:spcPts val="0"/>
              </a:spcAft>
              <a:buSzPts val="1800"/>
              <a:buChar char="●"/>
            </a:pPr>
            <a:r>
              <a:rPr lang="en"/>
              <a:t>Solar cells</a:t>
            </a:r>
            <a:endParaRPr/>
          </a:p>
          <a:p>
            <a:pPr indent="-342900" lvl="0" marL="457200" rtl="0">
              <a:spcBef>
                <a:spcPts val="0"/>
              </a:spcBef>
              <a:spcAft>
                <a:spcPts val="0"/>
              </a:spcAft>
              <a:buSzPts val="1800"/>
              <a:buChar char="●"/>
            </a:pPr>
            <a:r>
              <a:rPr lang="en"/>
              <a:t>Natural: Wind, solar, water</a:t>
            </a:r>
            <a:endParaRPr/>
          </a:p>
        </p:txBody>
      </p:sp>
      <p:pic>
        <p:nvPicPr>
          <p:cNvPr id="336" name="Shape 336"/>
          <p:cNvPicPr preferRelativeResize="0"/>
          <p:nvPr/>
        </p:nvPicPr>
        <p:blipFill>
          <a:blip r:embed="rId3">
            <a:alphaModFix/>
          </a:blip>
          <a:stretch>
            <a:fillRect/>
          </a:stretch>
        </p:blipFill>
        <p:spPr>
          <a:xfrm>
            <a:off x="582850" y="2790800"/>
            <a:ext cx="2741150" cy="2238926"/>
          </a:xfrm>
          <a:prstGeom prst="rect">
            <a:avLst/>
          </a:prstGeom>
          <a:noFill/>
          <a:ln>
            <a:noFill/>
          </a:ln>
        </p:spPr>
      </p:pic>
      <p:pic>
        <p:nvPicPr>
          <p:cNvPr id="337" name="Shape 337"/>
          <p:cNvPicPr preferRelativeResize="0"/>
          <p:nvPr/>
        </p:nvPicPr>
        <p:blipFill>
          <a:blip r:embed="rId4">
            <a:alphaModFix/>
          </a:blip>
          <a:stretch>
            <a:fillRect/>
          </a:stretch>
        </p:blipFill>
        <p:spPr>
          <a:xfrm>
            <a:off x="5349497" y="2800350"/>
            <a:ext cx="2501375" cy="187427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Shape 342"/>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Opening &amp; Closing the Circuit</a:t>
            </a:r>
            <a:endParaRPr/>
          </a:p>
        </p:txBody>
      </p:sp>
      <p:sp>
        <p:nvSpPr>
          <p:cNvPr id="343" name="Shape 343"/>
          <p:cNvSpPr txBox="1"/>
          <p:nvPr>
            <p:ph idx="1" type="body"/>
          </p:nvPr>
        </p:nvSpPr>
        <p:spPr>
          <a:xfrm>
            <a:off x="1173883" y="1152425"/>
            <a:ext cx="2279100" cy="330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t>Buttons</a:t>
            </a:r>
            <a:endParaRPr b="1" sz="2400"/>
          </a:p>
          <a:p>
            <a:pPr indent="0" lvl="0" marL="0" rtl="0">
              <a:spcBef>
                <a:spcPts val="0"/>
              </a:spcBef>
              <a:spcAft>
                <a:spcPts val="0"/>
              </a:spcAft>
              <a:buNone/>
            </a:pPr>
            <a:r>
              <a:t/>
            </a:r>
            <a:endParaRPr b="1" sz="2400"/>
          </a:p>
        </p:txBody>
      </p:sp>
      <p:sp>
        <p:nvSpPr>
          <p:cNvPr id="344" name="Shape 344"/>
          <p:cNvSpPr txBox="1"/>
          <p:nvPr>
            <p:ph idx="1" type="body"/>
          </p:nvPr>
        </p:nvSpPr>
        <p:spPr>
          <a:xfrm>
            <a:off x="5517883" y="1152425"/>
            <a:ext cx="2230800" cy="33027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en" sz="2400"/>
              <a:t>Switches</a:t>
            </a:r>
            <a:endParaRPr/>
          </a:p>
        </p:txBody>
      </p:sp>
      <p:pic>
        <p:nvPicPr>
          <p:cNvPr id="345" name="Shape 345"/>
          <p:cNvPicPr preferRelativeResize="0"/>
          <p:nvPr/>
        </p:nvPicPr>
        <p:blipFill>
          <a:blip r:embed="rId3">
            <a:alphaModFix/>
          </a:blip>
          <a:stretch>
            <a:fillRect/>
          </a:stretch>
        </p:blipFill>
        <p:spPr>
          <a:xfrm>
            <a:off x="192600" y="1977545"/>
            <a:ext cx="4241649" cy="2046254"/>
          </a:xfrm>
          <a:prstGeom prst="rect">
            <a:avLst/>
          </a:prstGeom>
          <a:noFill/>
          <a:ln>
            <a:noFill/>
          </a:ln>
        </p:spPr>
      </p:pic>
      <p:pic>
        <p:nvPicPr>
          <p:cNvPr id="346" name="Shape 346"/>
          <p:cNvPicPr preferRelativeResize="0"/>
          <p:nvPr/>
        </p:nvPicPr>
        <p:blipFill>
          <a:blip r:embed="rId4">
            <a:alphaModFix/>
          </a:blip>
          <a:stretch>
            <a:fillRect/>
          </a:stretch>
        </p:blipFill>
        <p:spPr>
          <a:xfrm>
            <a:off x="4434250" y="1749479"/>
            <a:ext cx="4398050" cy="2723721"/>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Shape 35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Opening &amp; Closing the Circuit</a:t>
            </a:r>
            <a:endParaRPr/>
          </a:p>
        </p:txBody>
      </p:sp>
      <p:sp>
        <p:nvSpPr>
          <p:cNvPr id="352" name="Shape 352"/>
          <p:cNvSpPr txBox="1"/>
          <p:nvPr>
            <p:ph idx="1" type="body"/>
          </p:nvPr>
        </p:nvSpPr>
        <p:spPr>
          <a:xfrm>
            <a:off x="311700" y="1266325"/>
            <a:ext cx="78903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t>Potentiometers</a:t>
            </a:r>
            <a:endParaRPr b="1" sz="2400"/>
          </a:p>
          <a:p>
            <a:pPr indent="0" lvl="0" marL="0" rtl="0">
              <a:spcBef>
                <a:spcPts val="0"/>
              </a:spcBef>
              <a:spcAft>
                <a:spcPts val="0"/>
              </a:spcAft>
              <a:buNone/>
            </a:pPr>
            <a:r>
              <a:t/>
            </a:r>
            <a:endParaRPr b="1" sz="2400"/>
          </a:p>
          <a:p>
            <a:pPr indent="0" lvl="0" marL="0" rtl="0">
              <a:spcBef>
                <a:spcPts val="0"/>
              </a:spcBef>
              <a:spcAft>
                <a:spcPts val="0"/>
              </a:spcAft>
              <a:buNone/>
            </a:pPr>
            <a:r>
              <a:rPr b="1" lang="en" sz="2400"/>
              <a:t>Transistors</a:t>
            </a:r>
            <a:endParaRPr b="1" sz="2400"/>
          </a:p>
          <a:p>
            <a:pPr indent="0" lvl="0" marL="0" rtl="0" algn="r">
              <a:spcBef>
                <a:spcPts val="0"/>
              </a:spcBef>
              <a:spcAft>
                <a:spcPts val="0"/>
              </a:spcAft>
              <a:buNone/>
            </a:pPr>
            <a:r>
              <a:rPr b="1" lang="en" sz="2400"/>
              <a:t>Photoresistors</a:t>
            </a:r>
            <a:endParaRPr b="1" sz="2400"/>
          </a:p>
        </p:txBody>
      </p:sp>
      <p:pic>
        <p:nvPicPr>
          <p:cNvPr id="353" name="Shape 353"/>
          <p:cNvPicPr preferRelativeResize="0"/>
          <p:nvPr/>
        </p:nvPicPr>
        <p:blipFill>
          <a:blip r:embed="rId3">
            <a:alphaModFix/>
          </a:blip>
          <a:stretch>
            <a:fillRect/>
          </a:stretch>
        </p:blipFill>
        <p:spPr>
          <a:xfrm>
            <a:off x="155350" y="2655051"/>
            <a:ext cx="2716976" cy="1951698"/>
          </a:xfrm>
          <a:prstGeom prst="rect">
            <a:avLst/>
          </a:prstGeom>
          <a:noFill/>
          <a:ln>
            <a:noFill/>
          </a:ln>
        </p:spPr>
      </p:pic>
      <p:pic>
        <p:nvPicPr>
          <p:cNvPr id="354" name="Shape 354"/>
          <p:cNvPicPr preferRelativeResize="0"/>
          <p:nvPr/>
        </p:nvPicPr>
        <p:blipFill rotWithShape="1">
          <a:blip r:embed="rId4">
            <a:alphaModFix/>
          </a:blip>
          <a:srcRect b="0" l="25428" r="0" t="0"/>
          <a:stretch/>
        </p:blipFill>
        <p:spPr>
          <a:xfrm>
            <a:off x="5936825" y="3011250"/>
            <a:ext cx="2789875" cy="1824100"/>
          </a:xfrm>
          <a:prstGeom prst="rect">
            <a:avLst/>
          </a:prstGeom>
          <a:noFill/>
          <a:ln>
            <a:noFill/>
          </a:ln>
        </p:spPr>
      </p:pic>
      <p:pic>
        <p:nvPicPr>
          <p:cNvPr id="355" name="Shape 355"/>
          <p:cNvPicPr preferRelativeResize="0"/>
          <p:nvPr/>
        </p:nvPicPr>
        <p:blipFill>
          <a:blip r:embed="rId5">
            <a:alphaModFix/>
          </a:blip>
          <a:stretch>
            <a:fillRect/>
          </a:stretch>
        </p:blipFill>
        <p:spPr>
          <a:xfrm>
            <a:off x="3100925" y="1702650"/>
            <a:ext cx="2607300" cy="17382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Shape 360"/>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Voltage &amp; Current Modifiers</a:t>
            </a:r>
            <a:endParaRPr/>
          </a:p>
        </p:txBody>
      </p:sp>
      <p:sp>
        <p:nvSpPr>
          <p:cNvPr id="361" name="Shape 361"/>
          <p:cNvSpPr txBox="1"/>
          <p:nvPr>
            <p:ph idx="1" type="body"/>
          </p:nvPr>
        </p:nvSpPr>
        <p:spPr>
          <a:xfrm>
            <a:off x="311700" y="961525"/>
            <a:ext cx="38280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t>Capacitors</a:t>
            </a:r>
            <a:endParaRPr b="1" sz="2400"/>
          </a:p>
          <a:p>
            <a:pPr indent="0" lvl="0" marL="0" rtl="0" algn="ctr">
              <a:spcBef>
                <a:spcPts val="0"/>
              </a:spcBef>
              <a:spcAft>
                <a:spcPts val="0"/>
              </a:spcAft>
              <a:buNone/>
            </a:pPr>
            <a:r>
              <a:rPr lang="en" sz="1400"/>
              <a:t>Can be charged and release voltage. Does not create voltage like a battery.</a:t>
            </a:r>
            <a:endParaRPr sz="1400"/>
          </a:p>
          <a:p>
            <a:pPr indent="0" lvl="0" marL="0" rtl="0" algn="ctr">
              <a:spcBef>
                <a:spcPts val="0"/>
              </a:spcBef>
              <a:spcAft>
                <a:spcPts val="0"/>
              </a:spcAft>
              <a:buNone/>
            </a:pPr>
            <a:r>
              <a:t/>
            </a:r>
            <a:endParaRPr b="1" sz="2400"/>
          </a:p>
          <a:p>
            <a:pPr indent="0" lvl="0" marL="0" rtl="0" algn="ctr">
              <a:spcBef>
                <a:spcPts val="0"/>
              </a:spcBef>
              <a:spcAft>
                <a:spcPts val="0"/>
              </a:spcAft>
              <a:buNone/>
            </a:pPr>
            <a:r>
              <a:t/>
            </a:r>
            <a:endParaRPr b="1" sz="2400"/>
          </a:p>
          <a:p>
            <a:pPr indent="0" lvl="0" marL="0" rtl="0" algn="ctr">
              <a:spcBef>
                <a:spcPts val="0"/>
              </a:spcBef>
              <a:spcAft>
                <a:spcPts val="0"/>
              </a:spcAft>
              <a:buNone/>
            </a:pPr>
            <a:r>
              <a:t/>
            </a:r>
            <a:endParaRPr b="1" sz="2400"/>
          </a:p>
        </p:txBody>
      </p:sp>
      <p:sp>
        <p:nvSpPr>
          <p:cNvPr id="362" name="Shape 362"/>
          <p:cNvSpPr txBox="1"/>
          <p:nvPr>
            <p:ph idx="1" type="body"/>
          </p:nvPr>
        </p:nvSpPr>
        <p:spPr>
          <a:xfrm>
            <a:off x="4723200" y="961525"/>
            <a:ext cx="33510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t>Diodes</a:t>
            </a:r>
            <a:endParaRPr b="1" sz="2400"/>
          </a:p>
          <a:p>
            <a:pPr indent="0" lvl="0" marL="0" rtl="0" algn="ctr">
              <a:spcBef>
                <a:spcPts val="0"/>
              </a:spcBef>
              <a:spcAft>
                <a:spcPts val="0"/>
              </a:spcAft>
              <a:buNone/>
            </a:pPr>
            <a:r>
              <a:rPr lang="en" sz="1400"/>
              <a:t>Only allows current to flow through in one direction.</a:t>
            </a:r>
            <a:endParaRPr b="1" sz="2400"/>
          </a:p>
          <a:p>
            <a:pPr indent="0" lvl="0" marL="0" rtl="0" algn="ctr">
              <a:spcBef>
                <a:spcPts val="0"/>
              </a:spcBef>
              <a:spcAft>
                <a:spcPts val="0"/>
              </a:spcAft>
              <a:buNone/>
            </a:pPr>
            <a:r>
              <a:t/>
            </a:r>
            <a:endParaRPr b="1" sz="2400"/>
          </a:p>
          <a:p>
            <a:pPr indent="0" lvl="0" marL="0" rtl="0" algn="ctr">
              <a:spcBef>
                <a:spcPts val="0"/>
              </a:spcBef>
              <a:spcAft>
                <a:spcPts val="0"/>
              </a:spcAft>
              <a:buNone/>
            </a:pPr>
            <a:r>
              <a:t/>
            </a:r>
            <a:endParaRPr b="1" sz="2400"/>
          </a:p>
        </p:txBody>
      </p:sp>
      <p:pic>
        <p:nvPicPr>
          <p:cNvPr id="363" name="Shape 363"/>
          <p:cNvPicPr preferRelativeResize="0"/>
          <p:nvPr/>
        </p:nvPicPr>
        <p:blipFill>
          <a:blip r:embed="rId3">
            <a:alphaModFix/>
          </a:blip>
          <a:stretch>
            <a:fillRect/>
          </a:stretch>
        </p:blipFill>
        <p:spPr>
          <a:xfrm>
            <a:off x="502050" y="2194525"/>
            <a:ext cx="3447276" cy="1908800"/>
          </a:xfrm>
          <a:prstGeom prst="rect">
            <a:avLst/>
          </a:prstGeom>
          <a:noFill/>
          <a:ln>
            <a:noFill/>
          </a:ln>
        </p:spPr>
      </p:pic>
      <p:pic>
        <p:nvPicPr>
          <p:cNvPr id="364" name="Shape 364"/>
          <p:cNvPicPr preferRelativeResize="0"/>
          <p:nvPr/>
        </p:nvPicPr>
        <p:blipFill>
          <a:blip r:embed="rId4">
            <a:alphaModFix/>
          </a:blip>
          <a:stretch>
            <a:fillRect/>
          </a:stretch>
        </p:blipFill>
        <p:spPr>
          <a:xfrm>
            <a:off x="4141238" y="1995625"/>
            <a:ext cx="4514926" cy="28218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sp>
        <p:nvSpPr>
          <p:cNvPr id="84" name="Shape 84"/>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sz="3000"/>
              <a:t>Atoms gain or lose an electron and become a charged ion.</a:t>
            </a:r>
            <a:endParaRPr sz="3000"/>
          </a:p>
        </p:txBody>
      </p:sp>
      <p:sp>
        <p:nvSpPr>
          <p:cNvPr id="85" name="Shape 85"/>
          <p:cNvSpPr txBox="1"/>
          <p:nvPr>
            <p:ph idx="2" type="body"/>
          </p:nvPr>
        </p:nvSpPr>
        <p:spPr>
          <a:xfrm>
            <a:off x="4832400" y="1266175"/>
            <a:ext cx="3999900" cy="3302700"/>
          </a:xfrm>
          <a:prstGeom prst="rect">
            <a:avLst/>
          </a:prstGeom>
        </p:spPr>
        <p:txBody>
          <a:bodyPr anchorCtr="0" anchor="t" bIns="91425" lIns="91425" spcFirstLastPara="1" rIns="91425" wrap="square" tIns="91425">
            <a:noAutofit/>
          </a:bodyPr>
          <a:lstStyle/>
          <a:p>
            <a:pPr indent="-317500" lvl="0" marL="457200" rtl="0">
              <a:spcBef>
                <a:spcPts val="0"/>
              </a:spcBef>
              <a:spcAft>
                <a:spcPts val="0"/>
              </a:spcAft>
              <a:buSzPts val="1400"/>
              <a:buChar char="●"/>
            </a:pPr>
            <a:r>
              <a:rPr lang="en"/>
              <a:t>Ion</a:t>
            </a:r>
            <a:r>
              <a:rPr lang="en"/>
              <a:t>s with extra electrons = Negatively charged because they have more negative charge.</a:t>
            </a:r>
            <a:endParaRPr/>
          </a:p>
          <a:p>
            <a:pPr indent="-317500" lvl="0" marL="457200" rtl="0">
              <a:spcBef>
                <a:spcPts val="0"/>
              </a:spcBef>
              <a:spcAft>
                <a:spcPts val="0"/>
              </a:spcAft>
              <a:buSzPts val="1400"/>
              <a:buChar char="●"/>
            </a:pPr>
            <a:r>
              <a:rPr lang="en"/>
              <a:t>Ions with fewer electrons = Postitively charged = less negative charge</a:t>
            </a:r>
            <a:endParaRPr/>
          </a:p>
          <a:p>
            <a:pPr indent="0" lvl="0" marL="0" rtl="0">
              <a:spcBef>
                <a:spcPts val="1600"/>
              </a:spcBef>
              <a:spcAft>
                <a:spcPts val="0"/>
              </a:spcAft>
              <a:buNone/>
            </a:pPr>
            <a:r>
              <a:t/>
            </a:r>
            <a:endParaRPr/>
          </a:p>
          <a:p>
            <a:pPr indent="-317500" lvl="0" marL="457200" rtl="0">
              <a:spcBef>
                <a:spcPts val="1600"/>
              </a:spcBef>
              <a:spcAft>
                <a:spcPts val="0"/>
              </a:spcAft>
              <a:buSzPts val="1400"/>
              <a:buChar char="●"/>
            </a:pPr>
            <a:r>
              <a:rPr lang="en"/>
              <a:t>Atoms want to be neutral</a:t>
            </a:r>
            <a:endParaRPr/>
          </a:p>
          <a:p>
            <a:pPr indent="-317500" lvl="0" marL="457200" rtl="0">
              <a:spcBef>
                <a:spcPts val="0"/>
              </a:spcBef>
              <a:spcAft>
                <a:spcPts val="0"/>
              </a:spcAft>
              <a:buSzPts val="1400"/>
              <a:buChar char="●"/>
            </a:pPr>
            <a:r>
              <a:rPr lang="en"/>
              <a:t>Opposing forces are drawn together, like magnets</a:t>
            </a:r>
            <a:endParaRPr/>
          </a:p>
          <a:p>
            <a:pPr indent="-317500" lvl="0" marL="457200" rtl="0">
              <a:spcBef>
                <a:spcPts val="0"/>
              </a:spcBef>
              <a:spcAft>
                <a:spcPts val="0"/>
              </a:spcAft>
              <a:buSzPts val="1400"/>
              <a:buChar char="●"/>
            </a:pPr>
            <a:r>
              <a:rPr lang="en"/>
              <a:t>Ions are always trying to lose their extra electron or gain their missing electron</a:t>
            </a:r>
            <a:endParaRPr/>
          </a:p>
          <a:p>
            <a:pPr indent="0" lvl="0" marL="0" rtl="0">
              <a:spcBef>
                <a:spcPts val="1600"/>
              </a:spcBef>
              <a:spcAft>
                <a:spcPts val="1600"/>
              </a:spcAft>
              <a:buNone/>
            </a:pPr>
            <a:r>
              <a:rPr lang="en"/>
              <a:t>Because of this...</a:t>
            </a:r>
            <a:endParaRPr/>
          </a:p>
        </p:txBody>
      </p:sp>
      <p:pic>
        <p:nvPicPr>
          <p:cNvPr id="86" name="Shape 86"/>
          <p:cNvPicPr preferRelativeResize="0"/>
          <p:nvPr/>
        </p:nvPicPr>
        <p:blipFill>
          <a:blip r:embed="rId3">
            <a:alphaModFix/>
          </a:blip>
          <a:stretch>
            <a:fillRect/>
          </a:stretch>
        </p:blipFill>
        <p:spPr>
          <a:xfrm>
            <a:off x="74548" y="1631650"/>
            <a:ext cx="4572000" cy="257175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Shape 369"/>
          <p:cNvSpPr txBox="1"/>
          <p:nvPr>
            <p:ph type="title"/>
          </p:nvPr>
        </p:nvSpPr>
        <p:spPr>
          <a:xfrm>
            <a:off x="311700" y="1402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Turn it On</a:t>
            </a:r>
            <a:endParaRPr/>
          </a:p>
        </p:txBody>
      </p:sp>
      <p:sp>
        <p:nvSpPr>
          <p:cNvPr id="370" name="Shape 370"/>
          <p:cNvSpPr txBox="1"/>
          <p:nvPr>
            <p:ph idx="1" type="body"/>
          </p:nvPr>
        </p:nvSpPr>
        <p:spPr>
          <a:xfrm>
            <a:off x="1396668" y="695225"/>
            <a:ext cx="2279100" cy="330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t>Motors</a:t>
            </a:r>
            <a:endParaRPr b="1" sz="2400"/>
          </a:p>
          <a:p>
            <a:pPr indent="0" lvl="0" marL="0" rtl="0">
              <a:spcBef>
                <a:spcPts val="0"/>
              </a:spcBef>
              <a:spcAft>
                <a:spcPts val="0"/>
              </a:spcAft>
              <a:buNone/>
            </a:pPr>
            <a:r>
              <a:rPr lang="en" sz="1400"/>
              <a:t>C Motors, Stepper Motors, Servos, </a:t>
            </a:r>
            <a:endParaRPr sz="1400"/>
          </a:p>
          <a:p>
            <a:pPr indent="0" lvl="0" marL="0" rtl="0">
              <a:spcBef>
                <a:spcPts val="0"/>
              </a:spcBef>
              <a:spcAft>
                <a:spcPts val="0"/>
              </a:spcAft>
              <a:buNone/>
            </a:pPr>
            <a:r>
              <a:rPr lang="en" sz="1400"/>
              <a:t>Fans</a:t>
            </a:r>
            <a:endParaRPr sz="1400"/>
          </a:p>
          <a:p>
            <a:pPr indent="0" lvl="0" marL="0" rtl="0">
              <a:spcBef>
                <a:spcPts val="0"/>
              </a:spcBef>
              <a:spcAft>
                <a:spcPts val="0"/>
              </a:spcAft>
              <a:buNone/>
            </a:pPr>
            <a:r>
              <a:t/>
            </a:r>
            <a:endParaRPr b="1" sz="2400"/>
          </a:p>
        </p:txBody>
      </p:sp>
      <p:sp>
        <p:nvSpPr>
          <p:cNvPr id="371" name="Shape 371"/>
          <p:cNvSpPr txBox="1"/>
          <p:nvPr>
            <p:ph idx="1" type="body"/>
          </p:nvPr>
        </p:nvSpPr>
        <p:spPr>
          <a:xfrm>
            <a:off x="5649891" y="695225"/>
            <a:ext cx="2230800" cy="330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t>Sound</a:t>
            </a:r>
            <a:endParaRPr b="1" sz="2400"/>
          </a:p>
          <a:p>
            <a:pPr indent="0" lvl="0" marL="0" rtl="0">
              <a:spcBef>
                <a:spcPts val="0"/>
              </a:spcBef>
              <a:spcAft>
                <a:spcPts val="0"/>
              </a:spcAft>
              <a:buNone/>
            </a:pPr>
            <a:r>
              <a:rPr lang="en" sz="1400"/>
              <a:t>Buzzers</a:t>
            </a:r>
            <a:endParaRPr sz="1400"/>
          </a:p>
          <a:p>
            <a:pPr indent="0" lvl="0" marL="0" rtl="0">
              <a:spcBef>
                <a:spcPts val="0"/>
              </a:spcBef>
              <a:spcAft>
                <a:spcPts val="0"/>
              </a:spcAft>
              <a:buNone/>
            </a:pPr>
            <a:r>
              <a:rPr lang="en" sz="1400"/>
              <a:t>Speakers (requires amplifier)</a:t>
            </a:r>
            <a:endParaRPr sz="1400"/>
          </a:p>
        </p:txBody>
      </p:sp>
      <p:pic>
        <p:nvPicPr>
          <p:cNvPr id="372" name="Shape 372"/>
          <p:cNvPicPr preferRelativeResize="0"/>
          <p:nvPr/>
        </p:nvPicPr>
        <p:blipFill>
          <a:blip r:embed="rId3">
            <a:alphaModFix/>
          </a:blip>
          <a:stretch>
            <a:fillRect/>
          </a:stretch>
        </p:blipFill>
        <p:spPr>
          <a:xfrm>
            <a:off x="337525" y="2102025"/>
            <a:ext cx="3490450" cy="2619624"/>
          </a:xfrm>
          <a:prstGeom prst="rect">
            <a:avLst/>
          </a:prstGeom>
          <a:noFill/>
          <a:ln>
            <a:noFill/>
          </a:ln>
        </p:spPr>
      </p:pic>
      <p:pic>
        <p:nvPicPr>
          <p:cNvPr id="373" name="Shape 373"/>
          <p:cNvPicPr preferRelativeResize="0"/>
          <p:nvPr/>
        </p:nvPicPr>
        <p:blipFill rotWithShape="1">
          <a:blip r:embed="rId4">
            <a:alphaModFix/>
          </a:blip>
          <a:srcRect b="0" l="11657" r="2937" t="0"/>
          <a:stretch/>
        </p:blipFill>
        <p:spPr>
          <a:xfrm>
            <a:off x="4055743" y="2102025"/>
            <a:ext cx="4873958" cy="2619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Shape 378"/>
          <p:cNvSpPr txBox="1"/>
          <p:nvPr>
            <p:ph type="title"/>
          </p:nvPr>
        </p:nvSpPr>
        <p:spPr>
          <a:xfrm>
            <a:off x="311700" y="1402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Turn it On</a:t>
            </a:r>
            <a:endParaRPr/>
          </a:p>
        </p:txBody>
      </p:sp>
      <p:sp>
        <p:nvSpPr>
          <p:cNvPr id="379" name="Shape 379"/>
          <p:cNvSpPr txBox="1"/>
          <p:nvPr>
            <p:ph idx="1" type="body"/>
          </p:nvPr>
        </p:nvSpPr>
        <p:spPr>
          <a:xfrm>
            <a:off x="2453850" y="771425"/>
            <a:ext cx="4236300" cy="1098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t>Lights &amp; Displays</a:t>
            </a:r>
            <a:endParaRPr sz="1400"/>
          </a:p>
          <a:p>
            <a:pPr indent="0" lvl="0" marL="0" rtl="0">
              <a:spcBef>
                <a:spcPts val="0"/>
              </a:spcBef>
              <a:spcAft>
                <a:spcPts val="0"/>
              </a:spcAft>
              <a:buNone/>
            </a:pPr>
            <a:r>
              <a:rPr lang="en" sz="1400"/>
              <a:t>LEDs	, </a:t>
            </a:r>
            <a:r>
              <a:rPr lang="en" sz="1400"/>
              <a:t>Incandescent bulbs, LCDs, 7 segment displays</a:t>
            </a:r>
            <a:endParaRPr sz="1400"/>
          </a:p>
        </p:txBody>
      </p:sp>
      <p:pic>
        <p:nvPicPr>
          <p:cNvPr id="380" name="Shape 380"/>
          <p:cNvPicPr preferRelativeResize="0"/>
          <p:nvPr/>
        </p:nvPicPr>
        <p:blipFill>
          <a:blip r:embed="rId3">
            <a:alphaModFix/>
          </a:blip>
          <a:stretch>
            <a:fillRect/>
          </a:stretch>
        </p:blipFill>
        <p:spPr>
          <a:xfrm>
            <a:off x="708807" y="1957720"/>
            <a:ext cx="3070725" cy="2812851"/>
          </a:xfrm>
          <a:prstGeom prst="rect">
            <a:avLst/>
          </a:prstGeom>
          <a:noFill/>
          <a:ln>
            <a:noFill/>
          </a:ln>
        </p:spPr>
      </p:pic>
      <p:pic>
        <p:nvPicPr>
          <p:cNvPr id="381" name="Shape 381"/>
          <p:cNvPicPr preferRelativeResize="0"/>
          <p:nvPr/>
        </p:nvPicPr>
        <p:blipFill>
          <a:blip r:embed="rId4">
            <a:alphaModFix/>
          </a:blip>
          <a:stretch>
            <a:fillRect/>
          </a:stretch>
        </p:blipFill>
        <p:spPr>
          <a:xfrm>
            <a:off x="4336665" y="1869550"/>
            <a:ext cx="2247025" cy="1404400"/>
          </a:xfrm>
          <a:prstGeom prst="rect">
            <a:avLst/>
          </a:prstGeom>
          <a:noFill/>
          <a:ln>
            <a:noFill/>
          </a:ln>
        </p:spPr>
      </p:pic>
      <p:pic>
        <p:nvPicPr>
          <p:cNvPr id="382" name="Shape 382"/>
          <p:cNvPicPr preferRelativeResize="0"/>
          <p:nvPr/>
        </p:nvPicPr>
        <p:blipFill rotWithShape="1">
          <a:blip r:embed="rId5">
            <a:alphaModFix/>
          </a:blip>
          <a:srcRect b="0" l="26106" r="25691" t="0"/>
          <a:stretch/>
        </p:blipFill>
        <p:spPr>
          <a:xfrm>
            <a:off x="7015990" y="1829875"/>
            <a:ext cx="1725601" cy="2686750"/>
          </a:xfrm>
          <a:prstGeom prst="rect">
            <a:avLst/>
          </a:prstGeom>
          <a:noFill/>
          <a:ln>
            <a:noFill/>
          </a:ln>
        </p:spPr>
      </p:pic>
      <p:pic>
        <p:nvPicPr>
          <p:cNvPr id="383" name="Shape 383"/>
          <p:cNvPicPr preferRelativeResize="0"/>
          <p:nvPr/>
        </p:nvPicPr>
        <p:blipFill rotWithShape="1">
          <a:blip r:embed="rId6">
            <a:alphaModFix/>
          </a:blip>
          <a:srcRect b="18062" l="0" r="0" t="16705"/>
          <a:stretch/>
        </p:blipFill>
        <p:spPr>
          <a:xfrm>
            <a:off x="4336665" y="3429125"/>
            <a:ext cx="2247025" cy="146578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Shape 388"/>
          <p:cNvSpPr txBox="1"/>
          <p:nvPr>
            <p:ph type="title"/>
          </p:nvPr>
        </p:nvSpPr>
        <p:spPr>
          <a:xfrm>
            <a:off x="311700" y="1402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Make it Smart</a:t>
            </a:r>
            <a:endParaRPr/>
          </a:p>
        </p:txBody>
      </p:sp>
      <p:sp>
        <p:nvSpPr>
          <p:cNvPr id="389" name="Shape 389"/>
          <p:cNvSpPr txBox="1"/>
          <p:nvPr>
            <p:ph idx="1" type="body"/>
          </p:nvPr>
        </p:nvSpPr>
        <p:spPr>
          <a:xfrm>
            <a:off x="3432458" y="847625"/>
            <a:ext cx="2279100" cy="330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400"/>
              <a:t>ICs</a:t>
            </a:r>
            <a:endParaRPr b="1" sz="2400"/>
          </a:p>
          <a:p>
            <a:pPr indent="0" lvl="0" marL="0" rtl="0" algn="ctr">
              <a:spcBef>
                <a:spcPts val="0"/>
              </a:spcBef>
              <a:spcAft>
                <a:spcPts val="0"/>
              </a:spcAft>
              <a:buNone/>
            </a:pPr>
            <a:r>
              <a:rPr lang="en" sz="1400"/>
              <a:t>“Integrated Circuits”</a:t>
            </a:r>
            <a:endParaRPr sz="1400"/>
          </a:p>
          <a:p>
            <a:pPr indent="0" lvl="0" marL="0" rtl="0" algn="ctr">
              <a:spcBef>
                <a:spcPts val="0"/>
              </a:spcBef>
              <a:spcAft>
                <a:spcPts val="0"/>
              </a:spcAft>
              <a:buNone/>
            </a:pPr>
            <a:r>
              <a:t/>
            </a:r>
            <a:endParaRPr b="1" sz="2400"/>
          </a:p>
        </p:txBody>
      </p:sp>
      <p:pic>
        <p:nvPicPr>
          <p:cNvPr id="390" name="Shape 390"/>
          <p:cNvPicPr preferRelativeResize="0"/>
          <p:nvPr/>
        </p:nvPicPr>
        <p:blipFill>
          <a:blip r:embed="rId3">
            <a:alphaModFix/>
          </a:blip>
          <a:stretch>
            <a:fillRect/>
          </a:stretch>
        </p:blipFill>
        <p:spPr>
          <a:xfrm>
            <a:off x="2458187" y="1758950"/>
            <a:ext cx="4227625" cy="28663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4" name="Shape 394"/>
        <p:cNvGrpSpPr/>
        <p:nvPr/>
      </p:nvGrpSpPr>
      <p:grpSpPr>
        <a:xfrm>
          <a:off x="0" y="0"/>
          <a:ext cx="0" cy="0"/>
          <a:chOff x="0" y="0"/>
          <a:chExt cx="0" cy="0"/>
        </a:xfrm>
      </p:grpSpPr>
      <p:sp>
        <p:nvSpPr>
          <p:cNvPr id="395" name="Shape 395"/>
          <p:cNvSpPr txBox="1"/>
          <p:nvPr>
            <p:ph type="title"/>
          </p:nvPr>
        </p:nvSpPr>
        <p:spPr>
          <a:xfrm>
            <a:off x="311700" y="1457250"/>
            <a:ext cx="8520600" cy="1538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Questions?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9" name="Shape 399"/>
        <p:cNvGrpSpPr/>
        <p:nvPr/>
      </p:nvGrpSpPr>
      <p:grpSpPr>
        <a:xfrm>
          <a:off x="0" y="0"/>
          <a:ext cx="0" cy="0"/>
          <a:chOff x="0" y="0"/>
          <a:chExt cx="0" cy="0"/>
        </a:xfrm>
      </p:grpSpPr>
      <p:sp>
        <p:nvSpPr>
          <p:cNvPr id="400" name="Shape 400"/>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6000"/>
              <a:t>Circuit Diagrams &amp; Symbols</a:t>
            </a:r>
            <a:endParaRPr sz="60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4" name="Shape 404"/>
        <p:cNvGrpSpPr/>
        <p:nvPr/>
      </p:nvGrpSpPr>
      <p:grpSpPr>
        <a:xfrm>
          <a:off x="0" y="0"/>
          <a:ext cx="0" cy="0"/>
          <a:chOff x="0" y="0"/>
          <a:chExt cx="0" cy="0"/>
        </a:xfrm>
      </p:grpSpPr>
      <p:pic>
        <p:nvPicPr>
          <p:cNvPr id="405" name="Shape 405"/>
          <p:cNvPicPr preferRelativeResize="0"/>
          <p:nvPr/>
        </p:nvPicPr>
        <p:blipFill>
          <a:blip r:embed="rId3">
            <a:alphaModFix/>
          </a:blip>
          <a:stretch>
            <a:fillRect/>
          </a:stretch>
        </p:blipFill>
        <p:spPr>
          <a:xfrm>
            <a:off x="152400" y="833450"/>
            <a:ext cx="3652024" cy="3476600"/>
          </a:xfrm>
          <a:prstGeom prst="rect">
            <a:avLst/>
          </a:prstGeom>
          <a:noFill/>
          <a:ln>
            <a:noFill/>
          </a:ln>
        </p:spPr>
      </p:pic>
      <p:pic>
        <p:nvPicPr>
          <p:cNvPr id="406" name="Shape 406"/>
          <p:cNvPicPr preferRelativeResize="0"/>
          <p:nvPr/>
        </p:nvPicPr>
        <p:blipFill>
          <a:blip r:embed="rId4">
            <a:alphaModFix/>
          </a:blip>
          <a:stretch>
            <a:fillRect/>
          </a:stretch>
        </p:blipFill>
        <p:spPr>
          <a:xfrm>
            <a:off x="3972100" y="1034463"/>
            <a:ext cx="5187175" cy="30745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pic>
        <p:nvPicPr>
          <p:cNvPr id="411" name="Shape 411"/>
          <p:cNvPicPr preferRelativeResize="0"/>
          <p:nvPr/>
        </p:nvPicPr>
        <p:blipFill>
          <a:blip r:embed="rId3">
            <a:alphaModFix/>
          </a:blip>
          <a:stretch>
            <a:fillRect/>
          </a:stretch>
        </p:blipFill>
        <p:spPr>
          <a:xfrm>
            <a:off x="4174775" y="152400"/>
            <a:ext cx="4729556" cy="4838700"/>
          </a:xfrm>
          <a:prstGeom prst="rect">
            <a:avLst/>
          </a:prstGeom>
          <a:noFill/>
          <a:ln>
            <a:noFill/>
          </a:ln>
        </p:spPr>
      </p:pic>
      <p:pic>
        <p:nvPicPr>
          <p:cNvPr id="412" name="Shape 412"/>
          <p:cNvPicPr preferRelativeResize="0"/>
          <p:nvPr/>
        </p:nvPicPr>
        <p:blipFill>
          <a:blip r:embed="rId4">
            <a:alphaModFix/>
          </a:blip>
          <a:stretch>
            <a:fillRect/>
          </a:stretch>
        </p:blipFill>
        <p:spPr>
          <a:xfrm>
            <a:off x="217531" y="1883275"/>
            <a:ext cx="3957244" cy="2967933"/>
          </a:xfrm>
          <a:prstGeom prst="rect">
            <a:avLst/>
          </a:prstGeom>
          <a:noFill/>
          <a:ln>
            <a:noFill/>
          </a:ln>
        </p:spPr>
      </p:pic>
      <p:sp>
        <p:nvSpPr>
          <p:cNvPr id="413" name="Shape 413"/>
          <p:cNvSpPr txBox="1"/>
          <p:nvPr>
            <p:ph idx="4294967295" type="title"/>
          </p:nvPr>
        </p:nvSpPr>
        <p:spPr>
          <a:xfrm>
            <a:off x="837600" y="741500"/>
            <a:ext cx="28695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Circuit Symbols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7" name="Shape 417"/>
        <p:cNvGrpSpPr/>
        <p:nvPr/>
      </p:nvGrpSpPr>
      <p:grpSpPr>
        <a:xfrm>
          <a:off x="0" y="0"/>
          <a:ext cx="0" cy="0"/>
          <a:chOff x="0" y="0"/>
          <a:chExt cx="0" cy="0"/>
        </a:xfrm>
      </p:grpSpPr>
      <p:sp>
        <p:nvSpPr>
          <p:cNvPr id="418" name="Shape 418"/>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6000"/>
              <a:t>Single Board Computers &amp; Microcontrollers</a:t>
            </a:r>
            <a:endParaRPr sz="6000"/>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sp>
        <p:nvSpPr>
          <p:cNvPr id="423" name="Shape 423"/>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Single Board Computers</a:t>
            </a:r>
            <a:endParaRPr/>
          </a:p>
        </p:txBody>
      </p:sp>
      <p:sp>
        <p:nvSpPr>
          <p:cNvPr id="424" name="Shape 424"/>
          <p:cNvSpPr txBox="1"/>
          <p:nvPr>
            <p:ph idx="1" type="body"/>
          </p:nvPr>
        </p:nvSpPr>
        <p:spPr>
          <a:xfrm>
            <a:off x="1173883" y="1152425"/>
            <a:ext cx="2279100" cy="3302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en" sz="2400"/>
              <a:t>Raspberry Pi</a:t>
            </a:r>
            <a:endParaRPr b="1" sz="2400"/>
          </a:p>
          <a:p>
            <a:pPr indent="0" lvl="0" marL="0" rtl="0">
              <a:spcBef>
                <a:spcPts val="0"/>
              </a:spcBef>
              <a:spcAft>
                <a:spcPts val="0"/>
              </a:spcAft>
              <a:buNone/>
            </a:pPr>
            <a:r>
              <a:t/>
            </a:r>
            <a:endParaRPr b="1" sz="2400"/>
          </a:p>
        </p:txBody>
      </p:sp>
      <p:sp>
        <p:nvSpPr>
          <p:cNvPr id="425" name="Shape 425"/>
          <p:cNvSpPr txBox="1"/>
          <p:nvPr>
            <p:ph idx="1" type="body"/>
          </p:nvPr>
        </p:nvSpPr>
        <p:spPr>
          <a:xfrm>
            <a:off x="4706922" y="1152425"/>
            <a:ext cx="3041700" cy="33027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b="1" lang="en" sz="2400"/>
              <a:t>BeagleBone Black</a:t>
            </a:r>
            <a:endParaRPr/>
          </a:p>
        </p:txBody>
      </p:sp>
      <p:pic>
        <p:nvPicPr>
          <p:cNvPr id="426" name="Shape 426"/>
          <p:cNvPicPr preferRelativeResize="0"/>
          <p:nvPr/>
        </p:nvPicPr>
        <p:blipFill rotWithShape="1">
          <a:blip r:embed="rId3">
            <a:alphaModFix/>
          </a:blip>
          <a:srcRect b="0" l="5613" r="10732" t="0"/>
          <a:stretch/>
        </p:blipFill>
        <p:spPr>
          <a:xfrm>
            <a:off x="235500" y="2088525"/>
            <a:ext cx="4644349" cy="2737826"/>
          </a:xfrm>
          <a:prstGeom prst="rect">
            <a:avLst/>
          </a:prstGeom>
          <a:noFill/>
          <a:ln>
            <a:noFill/>
          </a:ln>
        </p:spPr>
      </p:pic>
      <p:pic>
        <p:nvPicPr>
          <p:cNvPr id="427" name="Shape 427"/>
          <p:cNvPicPr preferRelativeResize="0"/>
          <p:nvPr/>
        </p:nvPicPr>
        <p:blipFill>
          <a:blip r:embed="rId4">
            <a:alphaModFix/>
          </a:blip>
          <a:stretch>
            <a:fillRect/>
          </a:stretch>
        </p:blipFill>
        <p:spPr>
          <a:xfrm>
            <a:off x="5158800" y="1750700"/>
            <a:ext cx="3510525" cy="31641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Shape 432"/>
          <p:cNvSpPr txBox="1"/>
          <p:nvPr>
            <p:ph type="title"/>
          </p:nvPr>
        </p:nvSpPr>
        <p:spPr>
          <a:xfrm>
            <a:off x="311700" y="216425"/>
            <a:ext cx="8520600" cy="707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Microcontrollers</a:t>
            </a:r>
            <a:endParaRPr/>
          </a:p>
        </p:txBody>
      </p:sp>
      <p:pic>
        <p:nvPicPr>
          <p:cNvPr id="433" name="Shape 433"/>
          <p:cNvPicPr preferRelativeResize="0"/>
          <p:nvPr/>
        </p:nvPicPr>
        <p:blipFill>
          <a:blip r:embed="rId3">
            <a:alphaModFix/>
          </a:blip>
          <a:stretch>
            <a:fillRect/>
          </a:stretch>
        </p:blipFill>
        <p:spPr>
          <a:xfrm>
            <a:off x="1481800" y="1123901"/>
            <a:ext cx="6180400" cy="3617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Shape 91"/>
          <p:cNvSpPr txBox="1"/>
          <p:nvPr>
            <p:ph type="title"/>
          </p:nvPr>
        </p:nvSpPr>
        <p:spPr>
          <a:xfrm>
            <a:off x="311700" y="445025"/>
            <a:ext cx="8520600" cy="7074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Electrons move (or flow) from ion to ion. </a:t>
            </a:r>
            <a:endParaRPr/>
          </a:p>
        </p:txBody>
      </p:sp>
      <p:sp>
        <p:nvSpPr>
          <p:cNvPr id="92" name="Shape 92"/>
          <p:cNvSpPr txBox="1"/>
          <p:nvPr>
            <p:ph idx="1" type="body"/>
          </p:nvPr>
        </p:nvSpPr>
        <p:spPr>
          <a:xfrm>
            <a:off x="311700" y="1266175"/>
            <a:ext cx="3999900" cy="33027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Clr>
                <a:schemeClr val="dk2"/>
              </a:buClr>
              <a:buSzPts val="1400"/>
              <a:buFont typeface="Open Sans"/>
              <a:buChar char="●"/>
            </a:pPr>
            <a:r>
              <a:rPr lang="en"/>
              <a:t>Positively charged ions are drawn to negatively charged ions and pass electrons to each other.</a:t>
            </a:r>
            <a:endParaRPr/>
          </a:p>
          <a:p>
            <a:pPr indent="-317500" lvl="0" marL="457200" marR="0" rtl="0" algn="l">
              <a:lnSpc>
                <a:spcPct val="115000"/>
              </a:lnSpc>
              <a:spcBef>
                <a:spcPts val="0"/>
              </a:spcBef>
              <a:spcAft>
                <a:spcPts val="0"/>
              </a:spcAft>
              <a:buClr>
                <a:schemeClr val="dk2"/>
              </a:buClr>
              <a:buSzPts val="1400"/>
              <a:buFont typeface="Open Sans"/>
              <a:buChar char="●"/>
            </a:pPr>
            <a:r>
              <a:rPr lang="en"/>
              <a:t>Ions try to return to neutral so constantly passing electrons.</a:t>
            </a:r>
            <a:endParaRPr/>
          </a:p>
          <a:p>
            <a:pPr indent="0" lvl="0" marL="0">
              <a:spcBef>
                <a:spcPts val="1600"/>
              </a:spcBef>
              <a:spcAft>
                <a:spcPts val="1600"/>
              </a:spcAft>
              <a:buNone/>
            </a:pPr>
            <a:r>
              <a:t/>
            </a:r>
            <a:endParaRPr/>
          </a:p>
        </p:txBody>
      </p:sp>
      <p:pic>
        <p:nvPicPr>
          <p:cNvPr id="93" name="Shape 93"/>
          <p:cNvPicPr preferRelativeResize="0"/>
          <p:nvPr/>
        </p:nvPicPr>
        <p:blipFill>
          <a:blip r:embed="rId3">
            <a:alphaModFix/>
          </a:blip>
          <a:stretch>
            <a:fillRect/>
          </a:stretch>
        </p:blipFill>
        <p:spPr>
          <a:xfrm>
            <a:off x="1014925" y="2859395"/>
            <a:ext cx="7114151" cy="2027533"/>
          </a:xfrm>
          <a:prstGeom prst="rect">
            <a:avLst/>
          </a:prstGeom>
          <a:noFill/>
          <a:ln>
            <a:noFill/>
          </a:ln>
        </p:spPr>
      </p:pic>
      <p:sp>
        <p:nvSpPr>
          <p:cNvPr id="94" name="Shape 94"/>
          <p:cNvSpPr txBox="1"/>
          <p:nvPr>
            <p:ph idx="1" type="body"/>
          </p:nvPr>
        </p:nvSpPr>
        <p:spPr>
          <a:xfrm>
            <a:off x="4832400" y="1266175"/>
            <a:ext cx="3999900" cy="3302700"/>
          </a:xfrm>
          <a:prstGeom prst="rect">
            <a:avLst/>
          </a:prstGeom>
        </p:spPr>
        <p:txBody>
          <a:bodyPr anchorCtr="0" anchor="t" bIns="91425" lIns="91425" spcFirstLastPara="1" rIns="91425" wrap="square" tIns="91425">
            <a:noAutofit/>
          </a:bodyPr>
          <a:lstStyle/>
          <a:p>
            <a:pPr indent="-317500" lvl="0" marL="457200" marR="0" rtl="0" algn="l">
              <a:lnSpc>
                <a:spcPct val="115000"/>
              </a:lnSpc>
              <a:spcBef>
                <a:spcPts val="0"/>
              </a:spcBef>
              <a:spcAft>
                <a:spcPts val="0"/>
              </a:spcAft>
              <a:buSzPts val="1400"/>
              <a:buChar char="●"/>
            </a:pPr>
            <a:r>
              <a:rPr lang="en"/>
              <a:t>This flow of electrons is ELECTRICITY!</a:t>
            </a:r>
            <a:endParaRPr/>
          </a:p>
          <a:p>
            <a:pPr indent="-317500" lvl="0" marL="457200" marR="0" rtl="0" algn="l">
              <a:lnSpc>
                <a:spcPct val="115000"/>
              </a:lnSpc>
              <a:spcBef>
                <a:spcPts val="0"/>
              </a:spcBef>
              <a:spcAft>
                <a:spcPts val="0"/>
              </a:spcAft>
              <a:buSzPts val="1400"/>
              <a:buChar char="●"/>
            </a:pPr>
            <a:r>
              <a:rPr lang="en"/>
              <a:t>Also called </a:t>
            </a:r>
            <a:endParaRPr/>
          </a:p>
          <a:p>
            <a:pPr indent="-304800" lvl="1" marL="914400" marR="0" rtl="0" algn="l">
              <a:lnSpc>
                <a:spcPct val="115000"/>
              </a:lnSpc>
              <a:spcBef>
                <a:spcPts val="0"/>
              </a:spcBef>
              <a:spcAft>
                <a:spcPts val="0"/>
              </a:spcAft>
              <a:buSzPts val="1200"/>
              <a:buChar char="○"/>
            </a:pPr>
            <a:r>
              <a:rPr lang="en"/>
              <a:t>electron flow</a:t>
            </a:r>
            <a:endParaRPr/>
          </a:p>
          <a:p>
            <a:pPr indent="-304800" lvl="1" marL="914400" marR="0" rtl="0" algn="l">
              <a:lnSpc>
                <a:spcPct val="115000"/>
              </a:lnSpc>
              <a:spcBef>
                <a:spcPts val="0"/>
              </a:spcBef>
              <a:spcAft>
                <a:spcPts val="0"/>
              </a:spcAft>
              <a:buSzPts val="1200"/>
              <a:buChar char="○"/>
            </a:pPr>
            <a:r>
              <a:rPr lang="en"/>
              <a:t>electromotive force (EMF)</a:t>
            </a:r>
            <a:endParaRPr/>
          </a:p>
          <a:p>
            <a:pPr indent="0" lvl="0" marL="0" marR="0" rtl="0" algn="l">
              <a:lnSpc>
                <a:spcPct val="115000"/>
              </a:lnSpc>
              <a:spcBef>
                <a:spcPts val="1600"/>
              </a:spcBef>
              <a:spcAft>
                <a:spcPts val="0"/>
              </a:spcAft>
              <a:buNone/>
            </a:pPr>
            <a:r>
              <a:t/>
            </a:r>
            <a:endParaRPr/>
          </a:p>
          <a:p>
            <a:pPr indent="0" lvl="0" marL="0" rtl="0">
              <a:spcBef>
                <a:spcPts val="1600"/>
              </a:spcBef>
              <a:spcAft>
                <a:spcPts val="0"/>
              </a:spcAft>
              <a:buNone/>
            </a:pPr>
            <a:r>
              <a:t/>
            </a:r>
            <a:endParaRPr/>
          </a:p>
          <a:p>
            <a:pPr indent="0" lvl="0" marL="0" rtl="0">
              <a:spcBef>
                <a:spcPts val="1600"/>
              </a:spcBef>
              <a:spcAft>
                <a:spcPts val="160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Shape 438"/>
          <p:cNvSpPr txBox="1"/>
          <p:nvPr>
            <p:ph type="title"/>
          </p:nvPr>
        </p:nvSpPr>
        <p:spPr>
          <a:xfrm>
            <a:off x="311700" y="1457250"/>
            <a:ext cx="8520600" cy="15384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a:t>Questions?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Shape 443"/>
          <p:cNvSpPr txBox="1"/>
          <p:nvPr>
            <p:ph type="ctrTitle"/>
          </p:nvPr>
        </p:nvSpPr>
        <p:spPr>
          <a:xfrm>
            <a:off x="1004150" y="1751764"/>
            <a:ext cx="7136700" cy="10224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Try it out!</a:t>
            </a:r>
            <a:endParaRPr/>
          </a:p>
        </p:txBody>
      </p:sp>
      <p:sp>
        <p:nvSpPr>
          <p:cNvPr id="444" name="Shape 444"/>
          <p:cNvSpPr txBox="1"/>
          <p:nvPr>
            <p:ph idx="1" type="subTitle"/>
          </p:nvPr>
        </p:nvSpPr>
        <p:spPr>
          <a:xfrm>
            <a:off x="2137225" y="2850039"/>
            <a:ext cx="4870500" cy="7926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Use the breadboards, components, battery packs.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sp>
        <p:nvSpPr>
          <p:cNvPr id="449" name="Shape 449"/>
          <p:cNvSpPr txBox="1"/>
          <p:nvPr>
            <p:ph type="title"/>
          </p:nvPr>
        </p:nvSpPr>
        <p:spPr>
          <a:xfrm>
            <a:off x="311700" y="292625"/>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Make the circuit using a breadboard</a:t>
            </a:r>
            <a:endParaRPr/>
          </a:p>
        </p:txBody>
      </p:sp>
      <p:sp>
        <p:nvSpPr>
          <p:cNvPr id="450" name="Shape 450"/>
          <p:cNvSpPr txBox="1"/>
          <p:nvPr>
            <p:ph idx="1" type="body"/>
          </p:nvPr>
        </p:nvSpPr>
        <p:spPr>
          <a:xfrm>
            <a:off x="4673200" y="1274825"/>
            <a:ext cx="4250400" cy="33027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a:t>3V Battery pack 		Tac switch</a:t>
            </a:r>
            <a:endParaRPr/>
          </a:p>
          <a:p>
            <a:pPr indent="0" lvl="0" marL="0" algn="ctr">
              <a:spcBef>
                <a:spcPts val="1600"/>
              </a:spcBef>
              <a:spcAft>
                <a:spcPts val="0"/>
              </a:spcAft>
              <a:buNone/>
            </a:pPr>
            <a:r>
              <a:t/>
            </a:r>
            <a:endParaRPr/>
          </a:p>
          <a:p>
            <a:pPr indent="0" lvl="0" marL="0" algn="ctr">
              <a:spcBef>
                <a:spcPts val="1600"/>
              </a:spcBef>
              <a:spcAft>
                <a:spcPts val="0"/>
              </a:spcAft>
              <a:buNone/>
            </a:pPr>
            <a:r>
              <a:t/>
            </a:r>
            <a:endParaRPr/>
          </a:p>
          <a:p>
            <a:pPr indent="0" lvl="0" marL="0" algn="ctr">
              <a:spcBef>
                <a:spcPts val="1600"/>
              </a:spcBef>
              <a:spcAft>
                <a:spcPts val="0"/>
              </a:spcAft>
              <a:buNone/>
            </a:pPr>
            <a:r>
              <a:t/>
            </a:r>
            <a:endParaRPr/>
          </a:p>
          <a:p>
            <a:pPr indent="0" lvl="0" marL="0" rtl="0" algn="ctr">
              <a:spcBef>
                <a:spcPts val="1600"/>
              </a:spcBef>
              <a:spcAft>
                <a:spcPts val="1600"/>
              </a:spcAft>
              <a:buNone/>
            </a:pPr>
            <a:r>
              <a:rPr lang="en"/>
              <a:t>Red LED			</a:t>
            </a:r>
            <a:r>
              <a:rPr lang="en"/>
              <a:t>47 ohm resistor</a:t>
            </a:r>
            <a:endParaRPr/>
          </a:p>
        </p:txBody>
      </p:sp>
      <p:pic>
        <p:nvPicPr>
          <p:cNvPr id="451" name="Shape 451"/>
          <p:cNvPicPr preferRelativeResize="0"/>
          <p:nvPr/>
        </p:nvPicPr>
        <p:blipFill>
          <a:blip r:embed="rId3">
            <a:alphaModFix/>
          </a:blip>
          <a:stretch>
            <a:fillRect/>
          </a:stretch>
        </p:blipFill>
        <p:spPr>
          <a:xfrm>
            <a:off x="394900" y="1309706"/>
            <a:ext cx="4177100" cy="3537725"/>
          </a:xfrm>
          <a:prstGeom prst="rect">
            <a:avLst/>
          </a:prstGeom>
          <a:noFill/>
          <a:ln>
            <a:noFill/>
          </a:ln>
        </p:spPr>
      </p:pic>
      <p:pic>
        <p:nvPicPr>
          <p:cNvPr id="452" name="Shape 452"/>
          <p:cNvPicPr preferRelativeResize="0"/>
          <p:nvPr/>
        </p:nvPicPr>
        <p:blipFill>
          <a:blip r:embed="rId4">
            <a:alphaModFix/>
          </a:blip>
          <a:stretch>
            <a:fillRect/>
          </a:stretch>
        </p:blipFill>
        <p:spPr>
          <a:xfrm flipH="1" rot="10800000">
            <a:off x="4673200" y="3819225"/>
            <a:ext cx="1669425" cy="442400"/>
          </a:xfrm>
          <a:prstGeom prst="rect">
            <a:avLst/>
          </a:prstGeom>
          <a:noFill/>
          <a:ln>
            <a:noFill/>
          </a:ln>
        </p:spPr>
      </p:pic>
      <p:pic>
        <p:nvPicPr>
          <p:cNvPr id="453" name="Shape 453"/>
          <p:cNvPicPr preferRelativeResize="0"/>
          <p:nvPr/>
        </p:nvPicPr>
        <p:blipFill rotWithShape="1">
          <a:blip r:embed="rId5">
            <a:alphaModFix/>
          </a:blip>
          <a:srcRect b="15071" l="0" r="0" t="11909"/>
          <a:stretch/>
        </p:blipFill>
        <p:spPr>
          <a:xfrm>
            <a:off x="4684275" y="1657600"/>
            <a:ext cx="2264400" cy="1653450"/>
          </a:xfrm>
          <a:prstGeom prst="rect">
            <a:avLst/>
          </a:prstGeom>
          <a:noFill/>
          <a:ln>
            <a:noFill/>
          </a:ln>
        </p:spPr>
      </p:pic>
      <p:pic>
        <p:nvPicPr>
          <p:cNvPr id="454" name="Shape 454"/>
          <p:cNvPicPr preferRelativeResize="0"/>
          <p:nvPr/>
        </p:nvPicPr>
        <p:blipFill>
          <a:blip r:embed="rId6">
            <a:alphaModFix/>
          </a:blip>
          <a:stretch>
            <a:fillRect/>
          </a:stretch>
        </p:blipFill>
        <p:spPr>
          <a:xfrm>
            <a:off x="6729050" y="3784074"/>
            <a:ext cx="1942100" cy="512713"/>
          </a:xfrm>
          <a:prstGeom prst="rect">
            <a:avLst/>
          </a:prstGeom>
          <a:noFill/>
          <a:ln>
            <a:noFill/>
          </a:ln>
        </p:spPr>
      </p:pic>
      <p:pic>
        <p:nvPicPr>
          <p:cNvPr id="455" name="Shape 455"/>
          <p:cNvPicPr preferRelativeResize="0"/>
          <p:nvPr/>
        </p:nvPicPr>
        <p:blipFill rotWithShape="1">
          <a:blip r:embed="rId7">
            <a:alphaModFix/>
          </a:blip>
          <a:srcRect b="10194" l="14641" r="17131" t="11869"/>
          <a:stretch/>
        </p:blipFill>
        <p:spPr>
          <a:xfrm>
            <a:off x="7623900" y="2143950"/>
            <a:ext cx="748950" cy="8555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9" name="Shape 459"/>
        <p:cNvGrpSpPr/>
        <p:nvPr/>
      </p:nvGrpSpPr>
      <p:grpSpPr>
        <a:xfrm>
          <a:off x="0" y="0"/>
          <a:ext cx="0" cy="0"/>
          <a:chOff x="0" y="0"/>
          <a:chExt cx="0" cy="0"/>
        </a:xfrm>
      </p:grpSpPr>
      <p:sp>
        <p:nvSpPr>
          <p:cNvPr id="460" name="Shape 460"/>
          <p:cNvSpPr txBox="1"/>
          <p:nvPr/>
        </p:nvSpPr>
        <p:spPr>
          <a:xfrm>
            <a:off x="143475" y="117400"/>
            <a:ext cx="8857200" cy="48786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a:t>Packing list:</a:t>
            </a:r>
            <a:endParaRPr/>
          </a:p>
          <a:p>
            <a:pPr indent="0" lvl="0" marL="0">
              <a:spcBef>
                <a:spcPts val="0"/>
              </a:spcBef>
              <a:spcAft>
                <a:spcPts val="0"/>
              </a:spcAft>
              <a:buNone/>
            </a:pPr>
            <a:r>
              <a:rPr lang="en"/>
              <a:t>Alligator clip leads</a:t>
            </a:r>
            <a:endParaRPr/>
          </a:p>
          <a:p>
            <a:pPr indent="0" lvl="0" marL="0">
              <a:spcBef>
                <a:spcPts val="0"/>
              </a:spcBef>
              <a:spcAft>
                <a:spcPts val="0"/>
              </a:spcAft>
              <a:buNone/>
            </a:pPr>
            <a:r>
              <a:rPr lang="en"/>
              <a:t>Light bulb sockets &amp; bulbs</a:t>
            </a:r>
            <a:endParaRPr/>
          </a:p>
          <a:p>
            <a:pPr indent="0" lvl="0" marL="0">
              <a:spcBef>
                <a:spcPts val="0"/>
              </a:spcBef>
              <a:spcAft>
                <a:spcPts val="0"/>
              </a:spcAft>
              <a:buNone/>
            </a:pPr>
            <a:r>
              <a:rPr lang="en"/>
              <a:t>3V battery pack</a:t>
            </a:r>
            <a:endParaRPr/>
          </a:p>
          <a:p>
            <a:pPr indent="0" lvl="0" marL="0">
              <a:spcBef>
                <a:spcPts val="0"/>
              </a:spcBef>
              <a:spcAft>
                <a:spcPts val="0"/>
              </a:spcAft>
              <a:buNone/>
            </a:pPr>
            <a:r>
              <a:rPr lang="en"/>
              <a:t>6V battery pack</a:t>
            </a:r>
            <a:endParaRPr/>
          </a:p>
          <a:p>
            <a:pPr indent="0" lvl="0" marL="0">
              <a:spcBef>
                <a:spcPts val="0"/>
              </a:spcBef>
              <a:spcAft>
                <a:spcPts val="0"/>
              </a:spcAft>
              <a:buNone/>
            </a:pPr>
            <a:r>
              <a:rPr lang="en"/>
              <a:t>Breadboards</a:t>
            </a:r>
            <a:endParaRPr/>
          </a:p>
          <a:p>
            <a:pPr indent="0" lvl="0" marL="0">
              <a:spcBef>
                <a:spcPts val="0"/>
              </a:spcBef>
              <a:spcAft>
                <a:spcPts val="0"/>
              </a:spcAft>
              <a:buNone/>
            </a:pPr>
            <a:r>
              <a:rPr lang="en"/>
              <a:t>LEDs</a:t>
            </a:r>
            <a:endParaRPr/>
          </a:p>
          <a:p>
            <a:pPr indent="0" lvl="0" marL="0">
              <a:spcBef>
                <a:spcPts val="0"/>
              </a:spcBef>
              <a:spcAft>
                <a:spcPts val="0"/>
              </a:spcAft>
              <a:buNone/>
            </a:pPr>
            <a:r>
              <a:rPr lang="en"/>
              <a:t>Jumper wires</a:t>
            </a:r>
            <a:endParaRPr/>
          </a:p>
          <a:p>
            <a:pPr indent="0" lvl="0" marL="0">
              <a:spcBef>
                <a:spcPts val="0"/>
              </a:spcBef>
              <a:spcAft>
                <a:spcPts val="0"/>
              </a:spcAft>
              <a:buNone/>
            </a:pPr>
            <a:r>
              <a:rPr lang="en"/>
              <a:t>Resistors</a:t>
            </a:r>
            <a:endParaRPr/>
          </a:p>
          <a:p>
            <a:pPr indent="0" lvl="0" marL="0">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 name="Shape 98"/>
        <p:cNvGrpSpPr/>
        <p:nvPr/>
      </p:nvGrpSpPr>
      <p:grpSpPr>
        <a:xfrm>
          <a:off x="0" y="0"/>
          <a:ext cx="0" cy="0"/>
          <a:chOff x="0" y="0"/>
          <a:chExt cx="0" cy="0"/>
        </a:xfrm>
      </p:grpSpPr>
      <p:sp>
        <p:nvSpPr>
          <p:cNvPr id="99" name="Shape 99"/>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sz="4800"/>
              <a:t>Open vs Closed Circuits</a:t>
            </a:r>
            <a:endParaRPr sz="4800"/>
          </a:p>
        </p:txBody>
      </p:sp>
      <p:pic>
        <p:nvPicPr>
          <p:cNvPr id="100" name="Shape 100"/>
          <p:cNvPicPr preferRelativeResize="0"/>
          <p:nvPr/>
        </p:nvPicPr>
        <p:blipFill rotWithShape="1">
          <a:blip r:embed="rId3">
            <a:alphaModFix/>
          </a:blip>
          <a:srcRect b="0" l="0" r="0" t="0"/>
          <a:stretch/>
        </p:blipFill>
        <p:spPr>
          <a:xfrm>
            <a:off x="1035475" y="1928750"/>
            <a:ext cx="7085525" cy="4420903"/>
          </a:xfrm>
          <a:prstGeom prst="rect">
            <a:avLst/>
          </a:prstGeom>
          <a:noFill/>
          <a:ln>
            <a:noFill/>
          </a:ln>
          <a:effectLst>
            <a:outerShdw blurRad="57150" rotWithShape="0" algn="bl" dir="5400000" dist="9525">
              <a:srgbClr val="000000">
                <a:alpha val="42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Shape 105"/>
          <p:cNvSpPr txBox="1"/>
          <p:nvPr>
            <p:ph type="title"/>
          </p:nvPr>
        </p:nvSpPr>
        <p:spPr>
          <a:xfrm>
            <a:off x="311700" y="1457250"/>
            <a:ext cx="8520600" cy="15384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Questions?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 name="Shape 109"/>
        <p:cNvGrpSpPr/>
        <p:nvPr/>
      </p:nvGrpSpPr>
      <p:grpSpPr>
        <a:xfrm>
          <a:off x="0" y="0"/>
          <a:ext cx="0" cy="0"/>
          <a:chOff x="0" y="0"/>
          <a:chExt cx="0" cy="0"/>
        </a:xfrm>
      </p:grpSpPr>
      <p:sp>
        <p:nvSpPr>
          <p:cNvPr id="110" name="Shape 110"/>
          <p:cNvSpPr txBox="1"/>
          <p:nvPr>
            <p:ph type="title"/>
          </p:nvPr>
        </p:nvSpPr>
        <p:spPr>
          <a:xfrm>
            <a:off x="311700" y="814800"/>
            <a:ext cx="8571300" cy="9420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r>
              <a:rPr lang="en"/>
              <a:t>Where does electricity come from?</a:t>
            </a:r>
            <a:endParaRPr/>
          </a:p>
        </p:txBody>
      </p:sp>
      <p:sp>
        <p:nvSpPr>
          <p:cNvPr id="111" name="Shape 111"/>
          <p:cNvSpPr txBox="1"/>
          <p:nvPr>
            <p:ph type="title"/>
          </p:nvPr>
        </p:nvSpPr>
        <p:spPr>
          <a:xfrm>
            <a:off x="231825" y="2470850"/>
            <a:ext cx="8651100" cy="9420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r>
              <a:rPr lang="en" sz="4800">
                <a:solidFill>
                  <a:srgbClr val="000000"/>
                </a:solidFill>
              </a:rPr>
              <a:t>AC 				vs				DC</a:t>
            </a:r>
            <a:endParaRPr sz="4800">
              <a:solidFill>
                <a:srgbClr val="000000"/>
              </a:solidFill>
            </a:endParaRPr>
          </a:p>
        </p:txBody>
      </p:sp>
      <p:pic>
        <p:nvPicPr>
          <p:cNvPr id="112" name="Shape 112"/>
          <p:cNvPicPr preferRelativeResize="0"/>
          <p:nvPr/>
        </p:nvPicPr>
        <p:blipFill>
          <a:blip r:embed="rId3">
            <a:alphaModFix/>
          </a:blip>
          <a:stretch>
            <a:fillRect/>
          </a:stretch>
        </p:blipFill>
        <p:spPr>
          <a:xfrm>
            <a:off x="1201076" y="3336650"/>
            <a:ext cx="2576325" cy="1717550"/>
          </a:xfrm>
          <a:prstGeom prst="rect">
            <a:avLst/>
          </a:prstGeom>
          <a:noFill/>
          <a:ln>
            <a:noFill/>
          </a:ln>
        </p:spPr>
      </p:pic>
      <p:pic>
        <p:nvPicPr>
          <p:cNvPr id="113" name="Shape 113"/>
          <p:cNvPicPr preferRelativeResize="0"/>
          <p:nvPr/>
        </p:nvPicPr>
        <p:blipFill>
          <a:blip r:embed="rId4">
            <a:alphaModFix/>
          </a:blip>
          <a:stretch>
            <a:fillRect/>
          </a:stretch>
        </p:blipFill>
        <p:spPr>
          <a:xfrm>
            <a:off x="5508493" y="3260450"/>
            <a:ext cx="2212181" cy="18068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Shape 118"/>
          <p:cNvSpPr txBox="1"/>
          <p:nvPr>
            <p:ph type="title"/>
          </p:nvPr>
        </p:nvSpPr>
        <p:spPr>
          <a:xfrm>
            <a:off x="311700" y="371677"/>
            <a:ext cx="8520600" cy="707400"/>
          </a:xfrm>
          <a:prstGeom prst="rect">
            <a:avLst/>
          </a:prstGeom>
        </p:spPr>
        <p:txBody>
          <a:bodyPr anchorCtr="0" anchor="t" bIns="91425" lIns="91425" spcFirstLastPara="1" rIns="91425" wrap="square" tIns="91425">
            <a:noAutofit/>
          </a:bodyPr>
          <a:lstStyle/>
          <a:p>
            <a:pPr indent="0" lvl="0" marL="0" algn="ctr">
              <a:spcBef>
                <a:spcPts val="0"/>
              </a:spcBef>
              <a:spcAft>
                <a:spcPts val="0"/>
              </a:spcAft>
              <a:buNone/>
            </a:pPr>
            <a:r>
              <a:rPr lang="en" sz="4800"/>
              <a:t>Using Electricity</a:t>
            </a:r>
            <a:endParaRPr sz="4800"/>
          </a:p>
        </p:txBody>
      </p:sp>
      <p:sp>
        <p:nvSpPr>
          <p:cNvPr id="119" name="Shape 119"/>
          <p:cNvSpPr txBox="1"/>
          <p:nvPr>
            <p:ph type="title"/>
          </p:nvPr>
        </p:nvSpPr>
        <p:spPr>
          <a:xfrm>
            <a:off x="311700" y="1166825"/>
            <a:ext cx="4101300" cy="755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Conductive</a:t>
            </a:r>
            <a:endParaRPr/>
          </a:p>
        </p:txBody>
      </p:sp>
      <p:sp>
        <p:nvSpPr>
          <p:cNvPr id="120" name="Shape 120"/>
          <p:cNvSpPr txBox="1"/>
          <p:nvPr>
            <p:ph idx="1" type="body"/>
          </p:nvPr>
        </p:nvSpPr>
        <p:spPr>
          <a:xfrm>
            <a:off x="311700" y="2000829"/>
            <a:ext cx="4101300" cy="24246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1800"/>
              <a:t>Metal: Copper, Aluminum, Steel, Iron</a:t>
            </a:r>
            <a:endParaRPr sz="1800"/>
          </a:p>
          <a:p>
            <a:pPr indent="0" lvl="0" marL="0" rtl="0">
              <a:lnSpc>
                <a:spcPct val="100000"/>
              </a:lnSpc>
              <a:spcBef>
                <a:spcPts val="0"/>
              </a:spcBef>
              <a:spcAft>
                <a:spcPts val="0"/>
              </a:spcAft>
              <a:buNone/>
            </a:pPr>
            <a:r>
              <a:t/>
            </a:r>
            <a:endParaRPr sz="1800"/>
          </a:p>
          <a:p>
            <a:pPr indent="0" lvl="0" marL="0" rtl="0">
              <a:lnSpc>
                <a:spcPct val="100000"/>
              </a:lnSpc>
              <a:spcBef>
                <a:spcPts val="0"/>
              </a:spcBef>
              <a:spcAft>
                <a:spcPts val="0"/>
              </a:spcAft>
              <a:buNone/>
            </a:pPr>
            <a:r>
              <a:rPr lang="en" sz="1800"/>
              <a:t>Application/Uses </a:t>
            </a:r>
            <a:endParaRPr sz="1800"/>
          </a:p>
          <a:p>
            <a:pPr indent="-317500" lvl="0" marL="457200" rtl="0">
              <a:lnSpc>
                <a:spcPct val="100000"/>
              </a:lnSpc>
              <a:spcBef>
                <a:spcPts val="0"/>
              </a:spcBef>
              <a:spcAft>
                <a:spcPts val="0"/>
              </a:spcAft>
              <a:buSzPts val="1400"/>
              <a:buChar char="●"/>
            </a:pPr>
            <a:r>
              <a:rPr lang="en"/>
              <a:t>W</a:t>
            </a:r>
            <a:r>
              <a:rPr lang="en"/>
              <a:t>ire - inside</a:t>
            </a:r>
            <a:endParaRPr/>
          </a:p>
          <a:p>
            <a:pPr indent="-317500" lvl="0" marL="457200" rtl="0">
              <a:lnSpc>
                <a:spcPct val="100000"/>
              </a:lnSpc>
              <a:spcBef>
                <a:spcPts val="0"/>
              </a:spcBef>
              <a:spcAft>
                <a:spcPts val="0"/>
              </a:spcAft>
              <a:buSzPts val="1400"/>
              <a:buChar char="●"/>
            </a:pPr>
            <a:r>
              <a:rPr lang="en"/>
              <a:t>copper tape</a:t>
            </a:r>
            <a:endParaRPr/>
          </a:p>
          <a:p>
            <a:pPr indent="-317500" lvl="0" marL="457200" rtl="0">
              <a:lnSpc>
                <a:spcPct val="100000"/>
              </a:lnSpc>
              <a:spcBef>
                <a:spcPts val="0"/>
              </a:spcBef>
              <a:spcAft>
                <a:spcPts val="0"/>
              </a:spcAft>
              <a:buSzPts val="1400"/>
              <a:buChar char="●"/>
            </a:pPr>
            <a:r>
              <a:rPr lang="en"/>
              <a:t>Aluminum foil</a:t>
            </a:r>
            <a:endParaRPr/>
          </a:p>
          <a:p>
            <a:pPr indent="-317500" lvl="0" marL="457200" rtl="0">
              <a:lnSpc>
                <a:spcPct val="100000"/>
              </a:lnSpc>
              <a:spcBef>
                <a:spcPts val="0"/>
              </a:spcBef>
              <a:spcAft>
                <a:spcPts val="0"/>
              </a:spcAft>
              <a:buSzPts val="1400"/>
              <a:buChar char="●"/>
            </a:pPr>
            <a:r>
              <a:rPr lang="en"/>
              <a:t>Neodymium magnets</a:t>
            </a:r>
            <a:endParaRPr/>
          </a:p>
          <a:p>
            <a:pPr indent="-317500" lvl="0" marL="457200" rtl="0">
              <a:lnSpc>
                <a:spcPct val="100000"/>
              </a:lnSpc>
              <a:spcBef>
                <a:spcPts val="0"/>
              </a:spcBef>
              <a:spcAft>
                <a:spcPts val="0"/>
              </a:spcAft>
              <a:buSzPts val="1400"/>
              <a:buChar char="●"/>
            </a:pPr>
            <a:r>
              <a:rPr lang="en"/>
              <a:t>Conductive thread</a:t>
            </a:r>
            <a:endParaRPr/>
          </a:p>
          <a:p>
            <a:pPr indent="0" lvl="0" marL="0" marR="0" rtl="0" algn="l">
              <a:lnSpc>
                <a:spcPct val="115000"/>
              </a:lnSpc>
              <a:spcBef>
                <a:spcPts val="0"/>
              </a:spcBef>
              <a:spcAft>
                <a:spcPts val="1600"/>
              </a:spcAft>
              <a:buNone/>
            </a:pPr>
            <a:r>
              <a:t/>
            </a:r>
            <a:endParaRPr/>
          </a:p>
        </p:txBody>
      </p:sp>
      <p:sp>
        <p:nvSpPr>
          <p:cNvPr id="121" name="Shape 121"/>
          <p:cNvSpPr txBox="1"/>
          <p:nvPr>
            <p:ph type="title"/>
          </p:nvPr>
        </p:nvSpPr>
        <p:spPr>
          <a:xfrm>
            <a:off x="4731000" y="1166825"/>
            <a:ext cx="4101300" cy="7557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Insulative</a:t>
            </a:r>
            <a:endParaRPr/>
          </a:p>
        </p:txBody>
      </p:sp>
      <p:sp>
        <p:nvSpPr>
          <p:cNvPr id="122" name="Shape 122"/>
          <p:cNvSpPr txBox="1"/>
          <p:nvPr>
            <p:ph idx="1" type="body"/>
          </p:nvPr>
        </p:nvSpPr>
        <p:spPr>
          <a:xfrm>
            <a:off x="4731000" y="2000829"/>
            <a:ext cx="4101300" cy="2424600"/>
          </a:xfrm>
          <a:prstGeom prst="rect">
            <a:avLst/>
          </a:prstGeom>
        </p:spPr>
        <p:txBody>
          <a:bodyPr anchorCtr="0" anchor="t" bIns="91425" lIns="91425" spcFirstLastPara="1" rIns="91425" wrap="square" tIns="91425">
            <a:noAutofit/>
          </a:bodyPr>
          <a:lstStyle/>
          <a:p>
            <a:pPr indent="0" lvl="0" marL="0" rtl="0">
              <a:lnSpc>
                <a:spcPct val="100000"/>
              </a:lnSpc>
              <a:spcBef>
                <a:spcPts val="0"/>
              </a:spcBef>
              <a:spcAft>
                <a:spcPts val="0"/>
              </a:spcAft>
              <a:buNone/>
            </a:pPr>
            <a:r>
              <a:rPr lang="en" sz="1800"/>
              <a:t>Plastic, Wood, Rubber</a:t>
            </a:r>
            <a:endParaRPr sz="1800"/>
          </a:p>
          <a:p>
            <a:pPr indent="0" lvl="0" marL="0" rtl="0">
              <a:lnSpc>
                <a:spcPct val="100000"/>
              </a:lnSpc>
              <a:spcBef>
                <a:spcPts val="0"/>
              </a:spcBef>
              <a:spcAft>
                <a:spcPts val="0"/>
              </a:spcAft>
              <a:buNone/>
            </a:pPr>
            <a:r>
              <a:t/>
            </a:r>
            <a:endParaRPr sz="1800"/>
          </a:p>
          <a:p>
            <a:pPr indent="0" lvl="0" marL="0" rtl="0">
              <a:lnSpc>
                <a:spcPct val="100000"/>
              </a:lnSpc>
              <a:spcBef>
                <a:spcPts val="0"/>
              </a:spcBef>
              <a:spcAft>
                <a:spcPts val="0"/>
              </a:spcAft>
              <a:buNone/>
            </a:pPr>
            <a:r>
              <a:rPr lang="en" sz="1800"/>
              <a:t>Application/Uses </a:t>
            </a:r>
            <a:endParaRPr sz="1800"/>
          </a:p>
          <a:p>
            <a:pPr indent="-317500" lvl="0" marL="457200" rtl="0">
              <a:lnSpc>
                <a:spcPct val="100000"/>
              </a:lnSpc>
              <a:spcBef>
                <a:spcPts val="0"/>
              </a:spcBef>
              <a:spcAft>
                <a:spcPts val="0"/>
              </a:spcAft>
              <a:buSzPts val="1400"/>
              <a:buChar char="●"/>
            </a:pPr>
            <a:r>
              <a:rPr lang="en"/>
              <a:t>Wire covering</a:t>
            </a:r>
            <a:endParaRPr/>
          </a:p>
          <a:p>
            <a:pPr indent="-317500" lvl="0" marL="457200" rtl="0">
              <a:lnSpc>
                <a:spcPct val="100000"/>
              </a:lnSpc>
              <a:spcBef>
                <a:spcPts val="0"/>
              </a:spcBef>
              <a:spcAft>
                <a:spcPts val="0"/>
              </a:spcAft>
              <a:buSzPts val="1400"/>
              <a:buChar char="●"/>
            </a:pPr>
            <a:r>
              <a:rPr lang="en"/>
              <a:t>Cases</a:t>
            </a:r>
            <a:endParaRPr/>
          </a:p>
          <a:p>
            <a:pPr indent="-317500" lvl="0" marL="457200" rtl="0">
              <a:lnSpc>
                <a:spcPct val="100000"/>
              </a:lnSpc>
              <a:spcBef>
                <a:spcPts val="0"/>
              </a:spcBef>
              <a:spcAft>
                <a:spcPts val="0"/>
              </a:spcAft>
              <a:buSzPts val="1400"/>
              <a:buChar char="●"/>
            </a:pPr>
            <a:r>
              <a:rPr lang="en"/>
              <a:t>Electrical tape</a:t>
            </a:r>
            <a:endParaRPr/>
          </a:p>
          <a:p>
            <a:pPr indent="0" lvl="0" marL="0">
              <a:lnSpc>
                <a:spcPct val="100000"/>
              </a:lnSpc>
              <a:spcBef>
                <a:spcPts val="0"/>
              </a:spcBef>
              <a:spcAft>
                <a:spcPts val="0"/>
              </a:spcAft>
              <a:buNone/>
            </a:pPr>
            <a:r>
              <a:t/>
            </a:r>
            <a:endParaRPr sz="1800"/>
          </a:p>
          <a:p>
            <a:pPr indent="0" lvl="0" marL="0" rtl="0">
              <a:spcBef>
                <a:spcPts val="0"/>
              </a:spcBef>
              <a:spcAft>
                <a:spcPts val="1600"/>
              </a:spcAft>
              <a:buNone/>
            </a:pPr>
            <a:r>
              <a:t/>
            </a:r>
            <a:endParaRPr sz="1800"/>
          </a:p>
        </p:txBody>
      </p:sp>
    </p:spTree>
  </p:cSld>
  <p:clrMapOvr>
    <a:masterClrMapping/>
  </p:clrMapOvr>
</p:sld>
</file>

<file path=ppt/theme/theme1.xml><?xml version="1.0" encoding="utf-8"?>
<a:theme xmlns:a="http://schemas.openxmlformats.org/drawingml/2006/main" xmlns:r="http://schemas.openxmlformats.org/officeDocument/2006/relationships" name="Tropic">
  <a:themeElements>
    <a:clrScheme name="Tropic">
      <a:dk1>
        <a:srgbClr val="A1E8D9"/>
      </a:dk1>
      <a:lt1>
        <a:srgbClr val="FFFFFF"/>
      </a:lt1>
      <a:dk2>
        <a:srgbClr val="695D46"/>
      </a:dk2>
      <a:lt2>
        <a:srgbClr val="B3A77D"/>
      </a:lt2>
      <a:accent1>
        <a:srgbClr val="EF6C00"/>
      </a:accent1>
      <a:accent2>
        <a:srgbClr val="009668"/>
      </a:accent2>
      <a:accent3>
        <a:srgbClr val="4DB6AC"/>
      </a:accent3>
      <a:accent4>
        <a:srgbClr val="FF9800"/>
      </a:accent4>
      <a:accent5>
        <a:srgbClr val="CE93D8"/>
      </a:accent5>
      <a:accent6>
        <a:srgbClr val="EEFF41"/>
      </a:accent6>
      <a:hlink>
        <a:srgbClr val="CE93D8"/>
      </a:hlink>
      <a:folHlink>
        <a:srgbClr val="CE93D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