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6" r:id="rId6"/>
    <p:sldMasterId id="2147484275" r:id="rId7"/>
  </p:sldMasterIdLst>
  <p:notesMasterIdLst>
    <p:notesMasterId r:id="rId25"/>
  </p:notesMasterIdLst>
  <p:handoutMasterIdLst>
    <p:handoutMasterId r:id="rId26"/>
  </p:handoutMasterIdLst>
  <p:sldIdLst>
    <p:sldId id="304" r:id="rId8"/>
    <p:sldId id="318" r:id="rId9"/>
    <p:sldId id="319"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02" r:id="rId2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05" autoAdjust="0"/>
    <p:restoredTop sz="86436" autoAdjust="0"/>
  </p:normalViewPr>
  <p:slideViewPr>
    <p:cSldViewPr snapToObjects="1">
      <p:cViewPr varScale="1">
        <p:scale>
          <a:sx n="75" d="100"/>
          <a:sy n="75" d="100"/>
        </p:scale>
        <p:origin x="62"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45957802700397"/>
          <c:y val="7.271371661880581E-2"/>
          <c:w val="0.5320118615228282"/>
          <c:h val="0.79801745383665046"/>
        </c:manualLayout>
      </c:layout>
      <c:doughnutChart>
        <c:varyColors val="1"/>
        <c:ser>
          <c:idx val="0"/>
          <c:order val="0"/>
          <c:tx>
            <c:strRef>
              <c:f>Sheet1!$B$1</c:f>
              <c:strCache>
                <c:ptCount val="1"/>
                <c:pt idx="0">
                  <c:v>Sales</c:v>
                </c:pt>
              </c:strCache>
            </c:strRef>
          </c:tx>
          <c:dPt>
            <c:idx val="0"/>
            <c:bubble3D val="0"/>
            <c:spPr>
              <a:solidFill>
                <a:schemeClr val="bg1"/>
              </a:solidFill>
              <a:ln>
                <a:noFill/>
              </a:ln>
              <a:effectLst/>
            </c:spPr>
            <c:extLst>
              <c:ext xmlns:c16="http://schemas.microsoft.com/office/drawing/2014/chart" uri="{C3380CC4-5D6E-409C-BE32-E72D297353CC}">
                <c16:uniqueId val="{00000001-666B-4D23-AA3F-EE8D86EE335B}"/>
              </c:ext>
            </c:extLst>
          </c:dPt>
          <c:dPt>
            <c:idx val="1"/>
            <c:bubble3D val="0"/>
            <c:spPr>
              <a:solidFill>
                <a:srgbClr val="80B9E3"/>
              </a:solidFill>
              <a:ln>
                <a:noFill/>
              </a:ln>
              <a:effectLst/>
            </c:spPr>
            <c:extLst>
              <c:ext xmlns:c16="http://schemas.microsoft.com/office/drawing/2014/chart" uri="{C3380CC4-5D6E-409C-BE32-E72D297353CC}">
                <c16:uniqueId val="{00000003-666B-4D23-AA3F-EE8D86EE335B}"/>
              </c:ext>
            </c:extLst>
          </c:dPt>
          <c:dPt>
            <c:idx val="2"/>
            <c:bubble3D val="0"/>
            <c:spPr>
              <a:solidFill>
                <a:schemeClr val="accent3">
                  <a:shade val="80000"/>
                  <a:satMod val="180000"/>
                </a:schemeClr>
              </a:solidFill>
              <a:ln>
                <a:noFill/>
              </a:ln>
              <a:effectLst/>
            </c:spPr>
            <c:extLst>
              <c:ext xmlns:c16="http://schemas.microsoft.com/office/drawing/2014/chart" uri="{C3380CC4-5D6E-409C-BE32-E72D297353CC}">
                <c16:uniqueId val="{00000005-666B-4D23-AA3F-EE8D86EE335B}"/>
              </c:ext>
            </c:extLst>
          </c:dPt>
          <c:dPt>
            <c:idx val="3"/>
            <c:bubble3D val="0"/>
            <c:spPr>
              <a:solidFill>
                <a:schemeClr val="accent4">
                  <a:shade val="80000"/>
                  <a:satMod val="180000"/>
                </a:schemeClr>
              </a:solidFill>
              <a:ln>
                <a:noFill/>
              </a:ln>
              <a:effectLst/>
            </c:spPr>
            <c:extLst>
              <c:ext xmlns:c16="http://schemas.microsoft.com/office/drawing/2014/chart" uri="{C3380CC4-5D6E-409C-BE32-E72D297353CC}">
                <c16:uniqueId val="{00000007-666B-4D23-AA3F-EE8D86EE335B}"/>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666B-4D23-AA3F-EE8D86EE335B}"/>
            </c:ext>
          </c:extLst>
        </c:ser>
        <c:dLbls>
          <c:showLegendKey val="0"/>
          <c:showVal val="0"/>
          <c:showCatName val="0"/>
          <c:showSerName val="0"/>
          <c:showPercent val="0"/>
          <c:showBubbleSize val="0"/>
          <c:showLeaderLines val="1"/>
        </c:dLbls>
        <c:firstSliceAng val="0"/>
        <c:holeSize val="67"/>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4/23/2015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4/23/2015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Microsoft's support for open source has grown significantly in the last year.  In this session, we'll discuss some Microsoft's commitment to OSS and </a:t>
            </a:r>
          </a:p>
          <a:p>
            <a:r>
              <a:rPr lang="en-US" sz="900" kern="1200" dirty="0" smtClean="0">
                <a:solidFill>
                  <a:schemeClr val="tx1"/>
                </a:solidFill>
                <a:effectLst/>
                <a:latin typeface="Segoe UI Light" pitchFamily="34" charset="0"/>
                <a:ea typeface="+mn-ea"/>
                <a:cs typeface="+mn-cs"/>
              </a:rPr>
              <a:t> </a:t>
            </a:r>
          </a:p>
          <a:p>
            <a:r>
              <a:rPr lang="en-US" sz="900" kern="1200" dirty="0" smtClean="0">
                <a:solidFill>
                  <a:schemeClr val="tx1"/>
                </a:solidFill>
                <a:effectLst/>
                <a:latin typeface="Segoe UI Light" pitchFamily="34" charset="0"/>
                <a:ea typeface="+mn-ea"/>
                <a:cs typeface="+mn-cs"/>
              </a:rPr>
              <a:t>Microsoft and open source?  Yes!  Microsoft Azure is a cloud computing platform with support for Linux virtual machines, node.js, PHP, Python, Android, iOS, Hadoop, Chef, Puppet, and more.  In this session, we will demonstrate some of Azure's power (including its machine learning capabilities); you will walk away with the resources to get started in the cloud.  </a:t>
            </a:r>
          </a:p>
          <a:p>
            <a:endParaRPr lang="en-US" dirty="0" smtClean="0"/>
          </a:p>
          <a:p>
            <a:r>
              <a:rPr lang="en-US" sz="900" kern="1200" dirty="0" smtClean="0">
                <a:solidFill>
                  <a:schemeClr val="tx1"/>
                </a:solidFill>
                <a:effectLst/>
                <a:latin typeface="Segoe UI Light" pitchFamily="34" charset="0"/>
                <a:ea typeface="+mn-ea"/>
                <a:cs typeface="+mn-cs"/>
              </a:rPr>
              <a:t>Title: Cloud + Open Source + Microsoft = Azure</a:t>
            </a:r>
          </a:p>
          <a:p>
            <a:r>
              <a:rPr lang="en-US" sz="900" kern="1200" dirty="0" smtClean="0">
                <a:solidFill>
                  <a:schemeClr val="tx1"/>
                </a:solidFill>
                <a:effectLst/>
                <a:latin typeface="Segoe UI Light" pitchFamily="34" charset="0"/>
                <a:ea typeface="+mn-ea"/>
                <a:cs typeface="+mn-cs"/>
              </a:rPr>
              <a:t>Microsoft does open source?  Yes!  Microsoft Azure is a cloud computing platform with support for Linux virtual machines, node.js, PHP, Python, Android, iOS, Hadoop, Chef, Puppet, and more.  In this session, we will demonstrate some of Azure's power, including its machine learning capabilities.  </a:t>
            </a:r>
            <a:r>
              <a:rPr lang="en-US" sz="900" kern="1200" smtClean="0">
                <a:solidFill>
                  <a:schemeClr val="tx1"/>
                </a:solidFill>
                <a:effectLst/>
                <a:latin typeface="Segoe UI Light" pitchFamily="34" charset="0"/>
                <a:ea typeface="+mn-ea"/>
                <a:cs typeface="+mn-cs"/>
              </a:rPr>
              <a:t>You will walk away with the resources to get started in the cloud.  </a:t>
            </a:r>
          </a:p>
          <a:p>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4/23/2015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3295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900" kern="1200" dirty="0" err="1" smtClean="0">
                <a:solidFill>
                  <a:schemeClr val="tx1"/>
                </a:solidFill>
                <a:effectLst/>
                <a:latin typeface="Segoe UI Light" pitchFamily="34" charset="0"/>
                <a:ea typeface="+mn-ea"/>
                <a:cs typeface="+mn-cs"/>
              </a:rPr>
              <a:t>WebMatrix</a:t>
            </a:r>
            <a:r>
              <a:rPr lang="en-US" sz="900" kern="1200" dirty="0" smtClean="0">
                <a:solidFill>
                  <a:schemeClr val="tx1"/>
                </a:solidFill>
                <a:effectLst/>
                <a:latin typeface="Segoe UI Light" pitchFamily="34" charset="0"/>
                <a:ea typeface="+mn-ea"/>
                <a:cs typeface="+mn-cs"/>
              </a:rPr>
              <a:t> – can use to edit </a:t>
            </a:r>
            <a:r>
              <a:rPr lang="en-US" sz="900" kern="1200" dirty="0" err="1" smtClean="0">
                <a:solidFill>
                  <a:schemeClr val="tx1"/>
                </a:solidFill>
                <a:effectLst/>
                <a:latin typeface="Segoe UI Light" pitchFamily="34" charset="0"/>
                <a:ea typeface="+mn-ea"/>
                <a:cs typeface="+mn-cs"/>
              </a:rPr>
              <a:t>php</a:t>
            </a:r>
            <a:r>
              <a:rPr lang="en-US" sz="900" kern="1200" dirty="0" smtClean="0">
                <a:solidFill>
                  <a:schemeClr val="tx1"/>
                </a:solidFill>
                <a:effectLst/>
                <a:latin typeface="Segoe UI Light" pitchFamily="34" charset="0"/>
                <a:ea typeface="+mn-ea"/>
                <a:cs typeface="+mn-cs"/>
              </a:rPr>
              <a:t> and others</a:t>
            </a:r>
            <a:r>
              <a:rPr lang="en-US" sz="900" kern="1200" baseline="0" dirty="0" smtClean="0">
                <a:solidFill>
                  <a:schemeClr val="tx1"/>
                </a:solidFill>
                <a:effectLst/>
                <a:latin typeface="Segoe UI Light" pitchFamily="34" charset="0"/>
                <a:ea typeface="+mn-ea"/>
                <a:cs typeface="+mn-cs"/>
              </a:rPr>
              <a:t>, optimized for open source, can integrate with </a:t>
            </a:r>
            <a:r>
              <a:rPr lang="en-US" sz="900" kern="1200" baseline="0" dirty="0" err="1" smtClean="0">
                <a:solidFill>
                  <a:schemeClr val="tx1"/>
                </a:solidFill>
                <a:effectLst/>
                <a:latin typeface="Segoe UI Light" pitchFamily="34" charset="0"/>
                <a:ea typeface="+mn-ea"/>
                <a:cs typeface="+mn-cs"/>
              </a:rPr>
              <a:t>git</a:t>
            </a:r>
            <a:endParaRPr lang="en-US" sz="900" kern="1200" baseline="0" dirty="0" smtClean="0">
              <a:solidFill>
                <a:schemeClr val="tx1"/>
              </a:solidFill>
              <a:effectLst/>
              <a:latin typeface="Segoe UI Light" pitchFamily="34" charset="0"/>
              <a:ea typeface="+mn-ea"/>
              <a:cs typeface="+mn-cs"/>
            </a:endParaRPr>
          </a:p>
          <a:p>
            <a:r>
              <a:rPr lang="en-US" sz="900" kern="1200" baseline="0" dirty="0" err="1" smtClean="0">
                <a:solidFill>
                  <a:schemeClr val="tx1"/>
                </a:solidFill>
                <a:effectLst/>
                <a:latin typeface="Segoe UI Light" pitchFamily="34" charset="0"/>
                <a:ea typeface="+mn-ea"/>
                <a:cs typeface="+mn-cs"/>
              </a:rPr>
              <a:t>CodePlex</a:t>
            </a:r>
            <a:r>
              <a:rPr lang="en-US" sz="900" kern="1200" baseline="0" dirty="0" smtClean="0">
                <a:solidFill>
                  <a:schemeClr val="tx1"/>
                </a:solidFill>
                <a:effectLst/>
                <a:latin typeface="Segoe UI Light" pitchFamily="34" charset="0"/>
                <a:ea typeface="+mn-ea"/>
                <a:cs typeface="+mn-cs"/>
              </a:rPr>
              <a:t> – we have been walking down this road for over 5 years, slowly turning </a:t>
            </a:r>
            <a:r>
              <a:rPr lang="en-US" sz="900" kern="1200" baseline="0" smtClean="0">
                <a:solidFill>
                  <a:schemeClr val="tx1"/>
                </a:solidFill>
                <a:effectLst/>
                <a:latin typeface="Segoe UI Light" pitchFamily="34" charset="0"/>
                <a:ea typeface="+mn-ea"/>
                <a:cs typeface="+mn-cs"/>
              </a:rPr>
              <a:t>the battleship</a:t>
            </a:r>
          </a:p>
          <a:p>
            <a:endParaRPr lang="en-US" sz="900" kern="1200" dirty="0" smtClean="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4AC79185-DCAC-4A70-9AAF-4B24D02735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4/23/2015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2"/>
          </p:nvPr>
        </p:nvSpPr>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137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7C21E5F-E8FF-47E2-8339-90F961FE459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9350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0"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1738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E646039-2D55-4100-8B72-788F0402DC82}"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0517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4/23/2015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7060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4/23/2015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1983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We</a:t>
            </a:r>
            <a:r>
              <a:rPr lang="en-US" baseline="0" dirty="0" smtClean="0"/>
              <a:t> are one of the top 10 contributors to Linux and Hadoop</a:t>
            </a:r>
          </a:p>
          <a:p>
            <a:pPr lvl="0"/>
            <a:r>
              <a:rPr lang="en-US" baseline="0" dirty="0" err="1" smtClean="0"/>
              <a:t>RedHat</a:t>
            </a:r>
            <a:r>
              <a:rPr lang="en-US" baseline="0" dirty="0" smtClean="0"/>
              <a:t> support: we would love to have it, but they need to certify our environment.  </a:t>
            </a:r>
          </a:p>
          <a:p>
            <a:pPr lvl="0"/>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a:ln>
                  <a:noFill/>
                </a:ln>
                <a:solidFill>
                  <a:prstClr val="black"/>
                </a:solidFill>
                <a:effectLst/>
                <a:uLnTx/>
                <a:uFillTx/>
                <a:latin typeface="Arial"/>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4361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released</a:t>
            </a:r>
            <a:r>
              <a:rPr lang="en-US" baseline="0" dirty="0" smtClean="0"/>
              <a:t> massive support for </a:t>
            </a:r>
            <a:r>
              <a:rPr lang="en-US" baseline="0" dirty="0" err="1" smtClean="0"/>
              <a:t>docker</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7697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80202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defTabSz="932316" fontAlgn="auto">
              <a:spcBef>
                <a:spcPts val="0"/>
              </a:spcBef>
              <a:spcAft>
                <a:spcPts val="0"/>
              </a:spcAft>
              <a:defRPr/>
            </a:pPr>
            <a:endParaRPr lang="en-US" sz="1800" dirty="0">
              <a:ea typeface="+mn-ea"/>
              <a:cs typeface="+mn-cs"/>
            </a:endParaRPr>
          </a:p>
        </p:txBody>
      </p:sp>
      <p:sp>
        <p:nvSpPr>
          <p:cNvPr id="63491"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42950" indent="-285750">
              <a:defRPr>
                <a:solidFill>
                  <a:schemeClr val="tx1"/>
                </a:solidFill>
                <a:latin typeface="Segoe UI" charset="0"/>
                <a:ea typeface="ＭＳ Ｐゴシック" charset="0"/>
              </a:defRPr>
            </a:lvl2pPr>
            <a:lvl3pPr marL="1143000" indent="-228600">
              <a:defRPr>
                <a:solidFill>
                  <a:schemeClr val="tx1"/>
                </a:solidFill>
                <a:latin typeface="Segoe UI" charset="0"/>
                <a:ea typeface="ＭＳ Ｐゴシック" charset="0"/>
              </a:defRPr>
            </a:lvl3pPr>
            <a:lvl4pPr marL="1600200" indent="-228600">
              <a:defRPr>
                <a:solidFill>
                  <a:schemeClr val="tx1"/>
                </a:solidFill>
                <a:latin typeface="Segoe UI" charset="0"/>
                <a:ea typeface="ＭＳ Ｐゴシック" charset="0"/>
              </a:defRPr>
            </a:lvl4pPr>
            <a:lvl5pPr marL="2057400" indent="-228600">
              <a:defRPr>
                <a:solidFill>
                  <a:schemeClr val="tx1"/>
                </a:solidFill>
                <a:latin typeface="Segoe UI" charset="0"/>
                <a:ea typeface="ＭＳ Ｐゴシック" charset="0"/>
              </a:defRPr>
            </a:lvl5pPr>
            <a:lvl6pPr marL="2514600" indent="-228600" defTabSz="931863" fontAlgn="base">
              <a:spcBef>
                <a:spcPct val="0"/>
              </a:spcBef>
              <a:spcAft>
                <a:spcPct val="0"/>
              </a:spcAft>
              <a:defRPr>
                <a:solidFill>
                  <a:schemeClr val="tx1"/>
                </a:solidFill>
                <a:latin typeface="Segoe UI" charset="0"/>
                <a:ea typeface="ＭＳ Ｐゴシック" charset="0"/>
              </a:defRPr>
            </a:lvl6pPr>
            <a:lvl7pPr marL="2971800" indent="-228600" defTabSz="931863" fontAlgn="base">
              <a:spcBef>
                <a:spcPct val="0"/>
              </a:spcBef>
              <a:spcAft>
                <a:spcPct val="0"/>
              </a:spcAft>
              <a:defRPr>
                <a:solidFill>
                  <a:schemeClr val="tx1"/>
                </a:solidFill>
                <a:latin typeface="Segoe UI" charset="0"/>
                <a:ea typeface="ＭＳ Ｐゴシック" charset="0"/>
              </a:defRPr>
            </a:lvl7pPr>
            <a:lvl8pPr marL="3429000" indent="-228600" defTabSz="931863" fontAlgn="base">
              <a:spcBef>
                <a:spcPct val="0"/>
              </a:spcBef>
              <a:spcAft>
                <a:spcPct val="0"/>
              </a:spcAft>
              <a:defRPr>
                <a:solidFill>
                  <a:schemeClr val="tx1"/>
                </a:solidFill>
                <a:latin typeface="Segoe UI" charset="0"/>
                <a:ea typeface="ＭＳ Ｐゴシック" charset="0"/>
              </a:defRPr>
            </a:lvl8pPr>
            <a:lvl9pPr marL="3886200" indent="-228600" defTabSz="931863" fontAlgn="base">
              <a:spcBef>
                <a:spcPct val="0"/>
              </a:spcBef>
              <a:spcAft>
                <a:spcPct val="0"/>
              </a:spcAft>
              <a:defRPr>
                <a:solidFill>
                  <a:schemeClr val="tx1"/>
                </a:solidFill>
                <a:latin typeface="Segoe UI" charset="0"/>
                <a:ea typeface="ＭＳ Ｐゴシック" charset="0"/>
              </a:defRPr>
            </a:lvl9pPr>
          </a:lstStyle>
          <a:p>
            <a:pPr marL="0" marR="0" lvl="0" indent="0" algn="l" defTabSz="931863"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charset="0"/>
                <a:ea typeface="ＭＳ Ｐゴシック" charset="0"/>
              </a:rPr>
              <a:t>Build 2012</a:t>
            </a:r>
          </a:p>
        </p:txBody>
      </p:sp>
      <p:sp>
        <p:nvSpPr>
          <p:cNvPr id="5" name="Footer Placeholder 4"/>
          <p:cNvSpPr>
            <a:spLocks noGrp="1"/>
          </p:cNvSpPr>
          <p:nvPr>
            <p:ph type="ftr" sz="quarter" idx="4"/>
          </p:nvPr>
        </p:nvSpPr>
        <p:spPr>
          <a:xfrm>
            <a:off x="0" y="8829968"/>
            <a:ext cx="3037840" cy="466433"/>
          </a:xfrm>
        </p:spPr>
        <p:txBody>
          <a:bodyPr/>
          <a:lstStyle/>
          <a:p>
            <a:pPr marL="571500" marR="0" lvl="0" indent="0" algn="l" defTabSz="934538"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34538"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3493" name="Date Placeholder 5"/>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42950" indent="-285750">
              <a:defRPr>
                <a:solidFill>
                  <a:schemeClr val="tx1"/>
                </a:solidFill>
                <a:latin typeface="Segoe UI" charset="0"/>
                <a:ea typeface="ＭＳ Ｐゴシック" charset="0"/>
              </a:defRPr>
            </a:lvl2pPr>
            <a:lvl3pPr marL="1143000" indent="-228600">
              <a:defRPr>
                <a:solidFill>
                  <a:schemeClr val="tx1"/>
                </a:solidFill>
                <a:latin typeface="Segoe UI" charset="0"/>
                <a:ea typeface="ＭＳ Ｐゴシック" charset="0"/>
              </a:defRPr>
            </a:lvl3pPr>
            <a:lvl4pPr marL="1600200" indent="-228600">
              <a:defRPr>
                <a:solidFill>
                  <a:schemeClr val="tx1"/>
                </a:solidFill>
                <a:latin typeface="Segoe UI" charset="0"/>
                <a:ea typeface="ＭＳ Ｐゴシック" charset="0"/>
              </a:defRPr>
            </a:lvl4pPr>
            <a:lvl5pPr marL="2057400" indent="-228600">
              <a:defRPr>
                <a:solidFill>
                  <a:schemeClr val="tx1"/>
                </a:solidFill>
                <a:latin typeface="Segoe UI" charset="0"/>
                <a:ea typeface="ＭＳ Ｐゴシック" charset="0"/>
              </a:defRPr>
            </a:lvl5pPr>
            <a:lvl6pPr marL="2514600" indent="-228600" defTabSz="931863" fontAlgn="base">
              <a:spcBef>
                <a:spcPct val="0"/>
              </a:spcBef>
              <a:spcAft>
                <a:spcPct val="0"/>
              </a:spcAft>
              <a:defRPr>
                <a:solidFill>
                  <a:schemeClr val="tx1"/>
                </a:solidFill>
                <a:latin typeface="Segoe UI" charset="0"/>
                <a:ea typeface="ＭＳ Ｐゴシック" charset="0"/>
              </a:defRPr>
            </a:lvl6pPr>
            <a:lvl7pPr marL="2971800" indent="-228600" defTabSz="931863" fontAlgn="base">
              <a:spcBef>
                <a:spcPct val="0"/>
              </a:spcBef>
              <a:spcAft>
                <a:spcPct val="0"/>
              </a:spcAft>
              <a:defRPr>
                <a:solidFill>
                  <a:schemeClr val="tx1"/>
                </a:solidFill>
                <a:latin typeface="Segoe UI" charset="0"/>
                <a:ea typeface="ＭＳ Ｐゴシック" charset="0"/>
              </a:defRPr>
            </a:lvl7pPr>
            <a:lvl8pPr marL="3429000" indent="-228600" defTabSz="931863" fontAlgn="base">
              <a:spcBef>
                <a:spcPct val="0"/>
              </a:spcBef>
              <a:spcAft>
                <a:spcPct val="0"/>
              </a:spcAft>
              <a:defRPr>
                <a:solidFill>
                  <a:schemeClr val="tx1"/>
                </a:solidFill>
                <a:latin typeface="Segoe UI" charset="0"/>
                <a:ea typeface="ＭＳ Ｐゴシック" charset="0"/>
              </a:defRPr>
            </a:lvl8pPr>
            <a:lvl9pPr marL="3886200" indent="-228600" defTabSz="931863" fontAlgn="base">
              <a:spcBef>
                <a:spcPct val="0"/>
              </a:spcBef>
              <a:spcAft>
                <a:spcPct val="0"/>
              </a:spcAft>
              <a:defRPr>
                <a:solidFill>
                  <a:schemeClr val="tx1"/>
                </a:solidFill>
                <a:latin typeface="Segoe UI" charset="0"/>
                <a:ea typeface="ＭＳ Ｐゴシック"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467D57E-F849-D34F-86DD-EB02BE13B22C}" type="datetime1">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31863" rtl="0" eaLnBrk="1" fontAlgn="base" latinLnBrk="0" hangingPunct="1">
                <a:lnSpc>
                  <a:spcPct val="100000"/>
                </a:lnSpc>
                <a:spcBef>
                  <a:spcPct val="0"/>
                </a:spcBef>
                <a:spcAft>
                  <a:spcPct val="0"/>
                </a:spcAft>
                <a:buClrTx/>
                <a:buSzTx/>
                <a:buFontTx/>
                <a:buNone/>
                <a:tabLst/>
                <a:defRPr/>
              </a:pPr>
              <a:t>4/23/2015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3494"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42950" indent="-285750">
              <a:defRPr>
                <a:solidFill>
                  <a:schemeClr val="tx1"/>
                </a:solidFill>
                <a:latin typeface="Segoe UI" charset="0"/>
                <a:ea typeface="ＭＳ Ｐゴシック" charset="0"/>
              </a:defRPr>
            </a:lvl2pPr>
            <a:lvl3pPr marL="1143000" indent="-228600">
              <a:defRPr>
                <a:solidFill>
                  <a:schemeClr val="tx1"/>
                </a:solidFill>
                <a:latin typeface="Segoe UI" charset="0"/>
                <a:ea typeface="ＭＳ Ｐゴシック" charset="0"/>
              </a:defRPr>
            </a:lvl3pPr>
            <a:lvl4pPr marL="1600200" indent="-228600">
              <a:defRPr>
                <a:solidFill>
                  <a:schemeClr val="tx1"/>
                </a:solidFill>
                <a:latin typeface="Segoe UI" charset="0"/>
                <a:ea typeface="ＭＳ Ｐゴシック" charset="0"/>
              </a:defRPr>
            </a:lvl4pPr>
            <a:lvl5pPr marL="2057400" indent="-228600">
              <a:defRPr>
                <a:solidFill>
                  <a:schemeClr val="tx1"/>
                </a:solidFill>
                <a:latin typeface="Segoe UI" charset="0"/>
                <a:ea typeface="ＭＳ Ｐゴシック" charset="0"/>
              </a:defRPr>
            </a:lvl5pPr>
            <a:lvl6pPr marL="2514600" indent="-228600" defTabSz="931863" fontAlgn="base">
              <a:spcBef>
                <a:spcPct val="0"/>
              </a:spcBef>
              <a:spcAft>
                <a:spcPct val="0"/>
              </a:spcAft>
              <a:defRPr>
                <a:solidFill>
                  <a:schemeClr val="tx1"/>
                </a:solidFill>
                <a:latin typeface="Segoe UI" charset="0"/>
                <a:ea typeface="ＭＳ Ｐゴシック" charset="0"/>
              </a:defRPr>
            </a:lvl6pPr>
            <a:lvl7pPr marL="2971800" indent="-228600" defTabSz="931863" fontAlgn="base">
              <a:spcBef>
                <a:spcPct val="0"/>
              </a:spcBef>
              <a:spcAft>
                <a:spcPct val="0"/>
              </a:spcAft>
              <a:defRPr>
                <a:solidFill>
                  <a:schemeClr val="tx1"/>
                </a:solidFill>
                <a:latin typeface="Segoe UI" charset="0"/>
                <a:ea typeface="ＭＳ Ｐゴシック" charset="0"/>
              </a:defRPr>
            </a:lvl7pPr>
            <a:lvl8pPr marL="3429000" indent="-228600" defTabSz="931863" fontAlgn="base">
              <a:spcBef>
                <a:spcPct val="0"/>
              </a:spcBef>
              <a:spcAft>
                <a:spcPct val="0"/>
              </a:spcAft>
              <a:defRPr>
                <a:solidFill>
                  <a:schemeClr val="tx1"/>
                </a:solidFill>
                <a:latin typeface="Segoe UI" charset="0"/>
                <a:ea typeface="ＭＳ Ｐゴシック" charset="0"/>
              </a:defRPr>
            </a:lvl8pPr>
            <a:lvl9pPr marL="3886200" indent="-228600" defTabSz="931863" fontAlgn="base">
              <a:spcBef>
                <a:spcPct val="0"/>
              </a:spcBef>
              <a:spcAft>
                <a:spcPct val="0"/>
              </a:spcAft>
              <a:defRPr>
                <a:solidFill>
                  <a:schemeClr val="tx1"/>
                </a:solidFill>
                <a:latin typeface="Segoe UI" charset="0"/>
                <a:ea typeface="ＭＳ Ｐゴシック"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211CEF2-6A15-4241-B329-F27331C0CB72}"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31863"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293640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7037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Built in</a:t>
            </a:r>
            <a:r>
              <a:rPr lang="en-US" baseline="0" dirty="0" smtClean="0"/>
              <a:t> node</a:t>
            </a:r>
          </a:p>
          <a:p>
            <a:r>
              <a:rPr lang="en-US" baseline="0" dirty="0" smtClean="0"/>
              <a:t>Backend can be written in node or C#</a:t>
            </a:r>
          </a:p>
          <a:p>
            <a:r>
              <a:rPr lang="en-US" baseline="0" dirty="0" smtClean="0"/>
              <a:t>Notification platform (can tag people with metadata and sub-address your group that way – all Silver status people within 10 miles of Southfield can get this coupon)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6DAC288-28CF-40C3-A408-271E9A37F250}"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44625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hyperlink" Target="http://nodejs.org/logos/nodejs-light.eps" TargetMode="External"/><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hyperlink" Target="http://nodejs.org/logos/nodejs-light.eps" TargetMode="External"/><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rgbClr val="00B29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3483" r="1212" b="9103"/>
          <a:stretch/>
        </p:blipFill>
        <p:spPr>
          <a:xfrm>
            <a:off x="5538419" y="0"/>
            <a:ext cx="6898056" cy="6995457"/>
          </a:xfrm>
          <a:prstGeom prst="rect">
            <a:avLst/>
          </a:prstGeom>
        </p:spPr>
      </p:pic>
      <p:sp>
        <p:nvSpPr>
          <p:cNvPr id="9" name="Title 1"/>
          <p:cNvSpPr>
            <a:spLocks noGrp="1"/>
          </p:cNvSpPr>
          <p:nvPr>
            <p:ph type="title" hasCustomPrompt="1"/>
          </p:nvPr>
        </p:nvSpPr>
        <p:spPr bwMode="ltGray">
          <a:xfrm>
            <a:off x="273050" y="2125663"/>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5"/>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34000"/>
          <a:stretch/>
        </p:blipFill>
        <p:spPr>
          <a:xfrm>
            <a:off x="9620082" y="5161660"/>
            <a:ext cx="1220587" cy="445445"/>
          </a:xfrm>
          <a:prstGeom prst="rect">
            <a:avLst/>
          </a:prstGeom>
        </p:spPr>
      </p:pic>
      <p:pic>
        <p:nvPicPr>
          <p:cNvPr id="19" name="Picture 18"/>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Effect>
                      <a14:colorTemperature colorTemp="6625"/>
                    </a14:imgEffect>
                    <a14:imgEffect>
                      <a14:saturation sat="25000"/>
                    </a14:imgEffect>
                  </a14:imgLayer>
                </a14:imgProps>
              </a:ext>
              <a:ext uri="{28A0092B-C50C-407E-A947-70E740481C1C}">
                <a14:useLocalDpi xmlns:a14="http://schemas.microsoft.com/office/drawing/2010/main" val="0"/>
              </a:ext>
            </a:extLst>
          </a:blip>
          <a:stretch>
            <a:fillRect/>
          </a:stretch>
        </p:blipFill>
        <p:spPr>
          <a:xfrm>
            <a:off x="6034372" y="2182750"/>
            <a:ext cx="748643" cy="879034"/>
          </a:xfrm>
          <a:prstGeom prst="rect">
            <a:avLst/>
          </a:prstGeom>
        </p:spPr>
      </p:pic>
      <p:grpSp>
        <p:nvGrpSpPr>
          <p:cNvPr id="20" name="Group 19"/>
          <p:cNvGrpSpPr/>
          <p:nvPr userDrawn="1"/>
        </p:nvGrpSpPr>
        <p:grpSpPr>
          <a:xfrm>
            <a:off x="7172298" y="4775193"/>
            <a:ext cx="602086" cy="704358"/>
            <a:chOff x="1502342" y="238442"/>
            <a:chExt cx="1596433" cy="1867608"/>
          </a:xfrm>
          <a:solidFill>
            <a:schemeClr val="bg1"/>
          </a:solidFill>
        </p:grpSpPr>
        <p:sp>
          <p:nvSpPr>
            <p:cNvPr id="21" name="Freeform 25"/>
            <p:cNvSpPr>
              <a:spLocks noEditPoints="1"/>
            </p:cNvSpPr>
            <p:nvPr/>
          </p:nvSpPr>
          <p:spPr bwMode="auto">
            <a:xfrm>
              <a:off x="1502342" y="825623"/>
              <a:ext cx="1596433" cy="681218"/>
            </a:xfrm>
            <a:custGeom>
              <a:avLst/>
              <a:gdLst>
                <a:gd name="T0" fmla="*/ 574 w 618"/>
                <a:gd name="T1" fmla="*/ 0 h 264"/>
                <a:gd name="T2" fmla="*/ 530 w 618"/>
                <a:gd name="T3" fmla="*/ 45 h 264"/>
                <a:gd name="T4" fmla="*/ 530 w 618"/>
                <a:gd name="T5" fmla="*/ 219 h 264"/>
                <a:gd name="T6" fmla="*/ 574 w 618"/>
                <a:gd name="T7" fmla="*/ 264 h 264"/>
                <a:gd name="T8" fmla="*/ 618 w 618"/>
                <a:gd name="T9" fmla="*/ 219 h 264"/>
                <a:gd name="T10" fmla="*/ 618 w 618"/>
                <a:gd name="T11" fmla="*/ 45 h 264"/>
                <a:gd name="T12" fmla="*/ 574 w 618"/>
                <a:gd name="T13" fmla="*/ 0 h 264"/>
                <a:gd name="T14" fmla="*/ 44 w 618"/>
                <a:gd name="T15" fmla="*/ 0 h 264"/>
                <a:gd name="T16" fmla="*/ 0 w 618"/>
                <a:gd name="T17" fmla="*/ 45 h 264"/>
                <a:gd name="T18" fmla="*/ 0 w 618"/>
                <a:gd name="T19" fmla="*/ 219 h 264"/>
                <a:gd name="T20" fmla="*/ 44 w 618"/>
                <a:gd name="T21" fmla="*/ 264 h 264"/>
                <a:gd name="T22" fmla="*/ 88 w 618"/>
                <a:gd name="T23" fmla="*/ 219 h 264"/>
                <a:gd name="T24" fmla="*/ 88 w 618"/>
                <a:gd name="T25" fmla="*/ 45 h 264"/>
                <a:gd name="T26" fmla="*/ 44 w 618"/>
                <a:gd name="T2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8" h="264">
                  <a:moveTo>
                    <a:pt x="574" y="0"/>
                  </a:moveTo>
                  <a:cubicBezTo>
                    <a:pt x="550" y="0"/>
                    <a:pt x="530" y="20"/>
                    <a:pt x="530" y="45"/>
                  </a:cubicBezTo>
                  <a:cubicBezTo>
                    <a:pt x="530" y="219"/>
                    <a:pt x="530" y="219"/>
                    <a:pt x="530" y="219"/>
                  </a:cubicBezTo>
                  <a:cubicBezTo>
                    <a:pt x="530" y="244"/>
                    <a:pt x="550" y="264"/>
                    <a:pt x="574" y="264"/>
                  </a:cubicBezTo>
                  <a:cubicBezTo>
                    <a:pt x="598" y="264"/>
                    <a:pt x="618" y="244"/>
                    <a:pt x="618" y="219"/>
                  </a:cubicBezTo>
                  <a:cubicBezTo>
                    <a:pt x="618" y="45"/>
                    <a:pt x="618" y="45"/>
                    <a:pt x="618" y="45"/>
                  </a:cubicBezTo>
                  <a:cubicBezTo>
                    <a:pt x="618" y="20"/>
                    <a:pt x="598" y="0"/>
                    <a:pt x="574" y="0"/>
                  </a:cubicBezTo>
                  <a:close/>
                  <a:moveTo>
                    <a:pt x="44" y="0"/>
                  </a:moveTo>
                  <a:cubicBezTo>
                    <a:pt x="20" y="0"/>
                    <a:pt x="0" y="20"/>
                    <a:pt x="0" y="45"/>
                  </a:cubicBezTo>
                  <a:cubicBezTo>
                    <a:pt x="0" y="219"/>
                    <a:pt x="0" y="219"/>
                    <a:pt x="0" y="219"/>
                  </a:cubicBezTo>
                  <a:cubicBezTo>
                    <a:pt x="0" y="244"/>
                    <a:pt x="20" y="264"/>
                    <a:pt x="44" y="264"/>
                  </a:cubicBezTo>
                  <a:cubicBezTo>
                    <a:pt x="68" y="264"/>
                    <a:pt x="88" y="244"/>
                    <a:pt x="88" y="219"/>
                  </a:cubicBezTo>
                  <a:cubicBezTo>
                    <a:pt x="88" y="45"/>
                    <a:pt x="88" y="45"/>
                    <a:pt x="88" y="45"/>
                  </a:cubicBezTo>
                  <a:cubicBezTo>
                    <a:pt x="88" y="20"/>
                    <a:pt x="68" y="0"/>
                    <a:pt x="44" y="0"/>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 name="Freeform 26"/>
            <p:cNvSpPr>
              <a:spLocks/>
            </p:cNvSpPr>
            <p:nvPr/>
          </p:nvSpPr>
          <p:spPr bwMode="auto">
            <a:xfrm>
              <a:off x="1798666" y="827810"/>
              <a:ext cx="1008158" cy="1278240"/>
            </a:xfrm>
            <a:custGeom>
              <a:avLst/>
              <a:gdLst>
                <a:gd name="T0" fmla="*/ 0 w 390"/>
                <a:gd name="T1" fmla="*/ 0 h 495"/>
                <a:gd name="T2" fmla="*/ 0 w 390"/>
                <a:gd name="T3" fmla="*/ 319 h 495"/>
                <a:gd name="T4" fmla="*/ 34 w 390"/>
                <a:gd name="T5" fmla="*/ 353 h 495"/>
                <a:gd name="T6" fmla="*/ 73 w 390"/>
                <a:gd name="T7" fmla="*/ 353 h 495"/>
                <a:gd name="T8" fmla="*/ 73 w 390"/>
                <a:gd name="T9" fmla="*/ 450 h 495"/>
                <a:gd name="T10" fmla="*/ 117 w 390"/>
                <a:gd name="T11" fmla="*/ 495 h 495"/>
                <a:gd name="T12" fmla="*/ 161 w 390"/>
                <a:gd name="T13" fmla="*/ 450 h 495"/>
                <a:gd name="T14" fmla="*/ 161 w 390"/>
                <a:gd name="T15" fmla="*/ 353 h 495"/>
                <a:gd name="T16" fmla="*/ 229 w 390"/>
                <a:gd name="T17" fmla="*/ 353 h 495"/>
                <a:gd name="T18" fmla="*/ 229 w 390"/>
                <a:gd name="T19" fmla="*/ 450 h 495"/>
                <a:gd name="T20" fmla="*/ 273 w 390"/>
                <a:gd name="T21" fmla="*/ 495 h 495"/>
                <a:gd name="T22" fmla="*/ 317 w 390"/>
                <a:gd name="T23" fmla="*/ 450 h 495"/>
                <a:gd name="T24" fmla="*/ 317 w 390"/>
                <a:gd name="T25" fmla="*/ 353 h 495"/>
                <a:gd name="T26" fmla="*/ 356 w 390"/>
                <a:gd name="T27" fmla="*/ 353 h 495"/>
                <a:gd name="T28" fmla="*/ 390 w 390"/>
                <a:gd name="T29" fmla="*/ 319 h 495"/>
                <a:gd name="T30" fmla="*/ 390 w 390"/>
                <a:gd name="T31" fmla="*/ 0 h 495"/>
                <a:gd name="T32" fmla="*/ 0 w 390"/>
                <a:gd name="T33"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0" h="495">
                  <a:moveTo>
                    <a:pt x="0" y="0"/>
                  </a:moveTo>
                  <a:cubicBezTo>
                    <a:pt x="0" y="319"/>
                    <a:pt x="0" y="319"/>
                    <a:pt x="0" y="319"/>
                  </a:cubicBezTo>
                  <a:cubicBezTo>
                    <a:pt x="0" y="338"/>
                    <a:pt x="15" y="353"/>
                    <a:pt x="34" y="353"/>
                  </a:cubicBezTo>
                  <a:cubicBezTo>
                    <a:pt x="73" y="353"/>
                    <a:pt x="73" y="353"/>
                    <a:pt x="73" y="353"/>
                  </a:cubicBezTo>
                  <a:cubicBezTo>
                    <a:pt x="73" y="450"/>
                    <a:pt x="73" y="450"/>
                    <a:pt x="73" y="450"/>
                  </a:cubicBezTo>
                  <a:cubicBezTo>
                    <a:pt x="73" y="475"/>
                    <a:pt x="93" y="495"/>
                    <a:pt x="117" y="495"/>
                  </a:cubicBezTo>
                  <a:cubicBezTo>
                    <a:pt x="141" y="495"/>
                    <a:pt x="161" y="475"/>
                    <a:pt x="161" y="450"/>
                  </a:cubicBezTo>
                  <a:cubicBezTo>
                    <a:pt x="161" y="353"/>
                    <a:pt x="161" y="353"/>
                    <a:pt x="161" y="353"/>
                  </a:cubicBezTo>
                  <a:cubicBezTo>
                    <a:pt x="229" y="353"/>
                    <a:pt x="229" y="353"/>
                    <a:pt x="229" y="353"/>
                  </a:cubicBezTo>
                  <a:cubicBezTo>
                    <a:pt x="229" y="450"/>
                    <a:pt x="229" y="450"/>
                    <a:pt x="229" y="450"/>
                  </a:cubicBezTo>
                  <a:cubicBezTo>
                    <a:pt x="229" y="475"/>
                    <a:pt x="249" y="495"/>
                    <a:pt x="273" y="495"/>
                  </a:cubicBezTo>
                  <a:cubicBezTo>
                    <a:pt x="297" y="495"/>
                    <a:pt x="317" y="475"/>
                    <a:pt x="317" y="450"/>
                  </a:cubicBezTo>
                  <a:cubicBezTo>
                    <a:pt x="317" y="353"/>
                    <a:pt x="317" y="353"/>
                    <a:pt x="317" y="353"/>
                  </a:cubicBezTo>
                  <a:cubicBezTo>
                    <a:pt x="356" y="353"/>
                    <a:pt x="356" y="353"/>
                    <a:pt x="356" y="353"/>
                  </a:cubicBezTo>
                  <a:cubicBezTo>
                    <a:pt x="375" y="353"/>
                    <a:pt x="390" y="338"/>
                    <a:pt x="390" y="319"/>
                  </a:cubicBezTo>
                  <a:cubicBezTo>
                    <a:pt x="390" y="0"/>
                    <a:pt x="390" y="0"/>
                    <a:pt x="390" y="0"/>
                  </a:cubicBezTo>
                  <a:lnTo>
                    <a:pt x="0" y="0"/>
                  </a:lnTo>
                  <a:close/>
                </a:path>
              </a:pathLst>
            </a:custGeom>
            <a:grpFill/>
            <a:ln>
              <a:noFill/>
            </a:ln>
            <a:effectLs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 name="Freeform 27"/>
            <p:cNvSpPr>
              <a:spLocks noEditPoints="1"/>
            </p:cNvSpPr>
            <p:nvPr/>
          </p:nvSpPr>
          <p:spPr bwMode="auto">
            <a:xfrm>
              <a:off x="1796479" y="238442"/>
              <a:ext cx="1007065" cy="517201"/>
            </a:xfrm>
            <a:custGeom>
              <a:avLst/>
              <a:gdLst>
                <a:gd name="T0" fmla="*/ 288 w 390"/>
                <a:gd name="T1" fmla="*/ 63 h 200"/>
                <a:gd name="T2" fmla="*/ 324 w 390"/>
                <a:gd name="T3" fmla="*/ 11 h 200"/>
                <a:gd name="T4" fmla="*/ 323 w 390"/>
                <a:gd name="T5" fmla="*/ 2 h 200"/>
                <a:gd name="T6" fmla="*/ 314 w 390"/>
                <a:gd name="T7" fmla="*/ 4 h 200"/>
                <a:gd name="T8" fmla="*/ 276 w 390"/>
                <a:gd name="T9" fmla="*/ 59 h 200"/>
                <a:gd name="T10" fmla="*/ 195 w 390"/>
                <a:gd name="T11" fmla="*/ 43 h 200"/>
                <a:gd name="T12" fmla="*/ 114 w 390"/>
                <a:gd name="T13" fmla="*/ 59 h 200"/>
                <a:gd name="T14" fmla="*/ 76 w 390"/>
                <a:gd name="T15" fmla="*/ 4 h 200"/>
                <a:gd name="T16" fmla="*/ 67 w 390"/>
                <a:gd name="T17" fmla="*/ 2 h 200"/>
                <a:gd name="T18" fmla="*/ 66 w 390"/>
                <a:gd name="T19" fmla="*/ 11 h 200"/>
                <a:gd name="T20" fmla="*/ 102 w 390"/>
                <a:gd name="T21" fmla="*/ 63 h 200"/>
                <a:gd name="T22" fmla="*/ 0 w 390"/>
                <a:gd name="T23" fmla="*/ 200 h 200"/>
                <a:gd name="T24" fmla="*/ 390 w 390"/>
                <a:gd name="T25" fmla="*/ 200 h 200"/>
                <a:gd name="T26" fmla="*/ 288 w 390"/>
                <a:gd name="T27" fmla="*/ 63 h 200"/>
                <a:gd name="T28" fmla="*/ 113 w 390"/>
                <a:gd name="T29" fmla="*/ 146 h 200"/>
                <a:gd name="T30" fmla="*/ 91 w 390"/>
                <a:gd name="T31" fmla="*/ 124 h 200"/>
                <a:gd name="T32" fmla="*/ 113 w 390"/>
                <a:gd name="T33" fmla="*/ 103 h 200"/>
                <a:gd name="T34" fmla="*/ 134 w 390"/>
                <a:gd name="T35" fmla="*/ 124 h 200"/>
                <a:gd name="T36" fmla="*/ 113 w 390"/>
                <a:gd name="T37" fmla="*/ 146 h 200"/>
                <a:gd name="T38" fmla="*/ 280 w 390"/>
                <a:gd name="T39" fmla="*/ 146 h 200"/>
                <a:gd name="T40" fmla="*/ 259 w 390"/>
                <a:gd name="T41" fmla="*/ 124 h 200"/>
                <a:gd name="T42" fmla="*/ 280 w 390"/>
                <a:gd name="T43" fmla="*/ 103 h 200"/>
                <a:gd name="T44" fmla="*/ 302 w 390"/>
                <a:gd name="T45" fmla="*/ 124 h 200"/>
                <a:gd name="T46" fmla="*/ 280 w 390"/>
                <a:gd name="T47"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200">
                  <a:moveTo>
                    <a:pt x="288" y="63"/>
                  </a:moveTo>
                  <a:cubicBezTo>
                    <a:pt x="324" y="11"/>
                    <a:pt x="324" y="11"/>
                    <a:pt x="324" y="11"/>
                  </a:cubicBezTo>
                  <a:cubicBezTo>
                    <a:pt x="326" y="8"/>
                    <a:pt x="325" y="4"/>
                    <a:pt x="323" y="2"/>
                  </a:cubicBezTo>
                  <a:cubicBezTo>
                    <a:pt x="320" y="0"/>
                    <a:pt x="316" y="1"/>
                    <a:pt x="314" y="4"/>
                  </a:cubicBezTo>
                  <a:cubicBezTo>
                    <a:pt x="276" y="59"/>
                    <a:pt x="276" y="59"/>
                    <a:pt x="276" y="59"/>
                  </a:cubicBezTo>
                  <a:cubicBezTo>
                    <a:pt x="251" y="49"/>
                    <a:pt x="224" y="43"/>
                    <a:pt x="195" y="43"/>
                  </a:cubicBezTo>
                  <a:cubicBezTo>
                    <a:pt x="166" y="43"/>
                    <a:pt x="139" y="49"/>
                    <a:pt x="114" y="59"/>
                  </a:cubicBezTo>
                  <a:cubicBezTo>
                    <a:pt x="76" y="4"/>
                    <a:pt x="76" y="4"/>
                    <a:pt x="76" y="4"/>
                  </a:cubicBezTo>
                  <a:cubicBezTo>
                    <a:pt x="74" y="1"/>
                    <a:pt x="70" y="0"/>
                    <a:pt x="67" y="2"/>
                  </a:cubicBezTo>
                  <a:cubicBezTo>
                    <a:pt x="65" y="4"/>
                    <a:pt x="64" y="8"/>
                    <a:pt x="66" y="11"/>
                  </a:cubicBezTo>
                  <a:cubicBezTo>
                    <a:pt x="102" y="63"/>
                    <a:pt x="102" y="63"/>
                    <a:pt x="102" y="63"/>
                  </a:cubicBezTo>
                  <a:cubicBezTo>
                    <a:pt x="45" y="90"/>
                    <a:pt x="5" y="141"/>
                    <a:pt x="0" y="200"/>
                  </a:cubicBezTo>
                  <a:cubicBezTo>
                    <a:pt x="390" y="200"/>
                    <a:pt x="390" y="200"/>
                    <a:pt x="390" y="200"/>
                  </a:cubicBezTo>
                  <a:cubicBezTo>
                    <a:pt x="385" y="141"/>
                    <a:pt x="345" y="90"/>
                    <a:pt x="288" y="63"/>
                  </a:cubicBezTo>
                  <a:close/>
                  <a:moveTo>
                    <a:pt x="113" y="146"/>
                  </a:moveTo>
                  <a:cubicBezTo>
                    <a:pt x="101" y="146"/>
                    <a:pt x="91" y="136"/>
                    <a:pt x="91" y="124"/>
                  </a:cubicBezTo>
                  <a:cubicBezTo>
                    <a:pt x="91" y="113"/>
                    <a:pt x="101" y="103"/>
                    <a:pt x="113" y="103"/>
                  </a:cubicBezTo>
                  <a:cubicBezTo>
                    <a:pt x="125" y="103"/>
                    <a:pt x="134" y="113"/>
                    <a:pt x="134" y="124"/>
                  </a:cubicBezTo>
                  <a:cubicBezTo>
                    <a:pt x="134" y="136"/>
                    <a:pt x="125" y="146"/>
                    <a:pt x="113" y="146"/>
                  </a:cubicBezTo>
                  <a:close/>
                  <a:moveTo>
                    <a:pt x="280" y="146"/>
                  </a:moveTo>
                  <a:cubicBezTo>
                    <a:pt x="268" y="146"/>
                    <a:pt x="259" y="136"/>
                    <a:pt x="259" y="124"/>
                  </a:cubicBezTo>
                  <a:cubicBezTo>
                    <a:pt x="259" y="113"/>
                    <a:pt x="268" y="103"/>
                    <a:pt x="280" y="103"/>
                  </a:cubicBezTo>
                  <a:cubicBezTo>
                    <a:pt x="292" y="103"/>
                    <a:pt x="302" y="113"/>
                    <a:pt x="302" y="124"/>
                  </a:cubicBezTo>
                  <a:cubicBezTo>
                    <a:pt x="302" y="136"/>
                    <a:pt x="292" y="146"/>
                    <a:pt x="280" y="146"/>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pic>
        <p:nvPicPr>
          <p:cNvPr id="25" name="Picture 24"/>
          <p:cNvPicPr>
            <a:picLocks noChangeAspect="1"/>
          </p:cNvPicPr>
          <p:nvPr userDrawn="1"/>
        </p:nvPicPr>
        <p:blipFill>
          <a:blip r:embed="rId6">
            <a:lum bright="70000" contrast="-70000"/>
            <a:extLst>
              <a:ext uri="{28A0092B-C50C-407E-A947-70E740481C1C}">
                <a14:useLocalDpi xmlns:a14="http://schemas.microsoft.com/office/drawing/2010/main" val="0"/>
              </a:ext>
            </a:extLst>
          </a:blip>
          <a:stretch>
            <a:fillRect/>
          </a:stretch>
        </p:blipFill>
        <p:spPr>
          <a:xfrm>
            <a:off x="11589131" y="2539943"/>
            <a:ext cx="457665" cy="560037"/>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458332" y="480632"/>
            <a:ext cx="1552931" cy="332660"/>
          </a:xfrm>
          <a:prstGeom prst="rect">
            <a:avLst/>
          </a:prstGeom>
        </p:spPr>
      </p:pic>
      <p:sp>
        <p:nvSpPr>
          <p:cNvPr id="16" name="Freeform 15"/>
          <p:cNvSpPr>
            <a:spLocks noChangeAspect="1" noEditPoints="1"/>
          </p:cNvSpPr>
          <p:nvPr userDrawn="1"/>
        </p:nvSpPr>
        <p:spPr bwMode="auto">
          <a:xfrm>
            <a:off x="-349220" y="6046357"/>
            <a:ext cx="13134915" cy="1852941"/>
          </a:xfrm>
          <a:custGeom>
            <a:avLst/>
            <a:gdLst>
              <a:gd name="T0" fmla="*/ 1088 w 2202"/>
              <a:gd name="T1" fmla="*/ 0 h 277"/>
              <a:gd name="T2" fmla="*/ 261 w 2202"/>
              <a:gd name="T3" fmla="*/ 273 h 277"/>
              <a:gd name="T4" fmla="*/ 560 w 2202"/>
              <a:gd name="T5" fmla="*/ 241 h 277"/>
              <a:gd name="T6" fmla="*/ 886 w 2202"/>
              <a:gd name="T7" fmla="*/ 185 h 277"/>
              <a:gd name="T8" fmla="*/ 1315 w 2202"/>
              <a:gd name="T9" fmla="*/ 185 h 277"/>
              <a:gd name="T10" fmla="*/ 1642 w 2202"/>
              <a:gd name="T11" fmla="*/ 241 h 277"/>
              <a:gd name="T12" fmla="*/ 1941 w 2202"/>
              <a:gd name="T13" fmla="*/ 273 h 277"/>
              <a:gd name="T14" fmla="*/ 248 w 2202"/>
              <a:gd name="T15" fmla="*/ 238 h 277"/>
              <a:gd name="T16" fmla="*/ 258 w 2202"/>
              <a:gd name="T17" fmla="*/ 231 h 277"/>
              <a:gd name="T18" fmla="*/ 246 w 2202"/>
              <a:gd name="T19" fmla="*/ 120 h 277"/>
              <a:gd name="T20" fmla="*/ 158 w 2202"/>
              <a:gd name="T21" fmla="*/ 95 h 277"/>
              <a:gd name="T22" fmla="*/ 294 w 2202"/>
              <a:gd name="T23" fmla="*/ 74 h 277"/>
              <a:gd name="T24" fmla="*/ 294 w 2202"/>
              <a:gd name="T25" fmla="*/ 99 h 277"/>
              <a:gd name="T26" fmla="*/ 293 w 2202"/>
              <a:gd name="T27" fmla="*/ 184 h 277"/>
              <a:gd name="T28" fmla="*/ 351 w 2202"/>
              <a:gd name="T29" fmla="*/ 174 h 277"/>
              <a:gd name="T30" fmla="*/ 410 w 2202"/>
              <a:gd name="T31" fmla="*/ 129 h 277"/>
              <a:gd name="T32" fmla="*/ 402 w 2202"/>
              <a:gd name="T33" fmla="*/ 186 h 277"/>
              <a:gd name="T34" fmla="*/ 535 w 2202"/>
              <a:gd name="T35" fmla="*/ 151 h 277"/>
              <a:gd name="T36" fmla="*/ 492 w 2202"/>
              <a:gd name="T37" fmla="*/ 102 h 277"/>
              <a:gd name="T38" fmla="*/ 569 w 2202"/>
              <a:gd name="T39" fmla="*/ 71 h 277"/>
              <a:gd name="T40" fmla="*/ 558 w 2202"/>
              <a:gd name="T41" fmla="*/ 78 h 277"/>
              <a:gd name="T42" fmla="*/ 697 w 2202"/>
              <a:gd name="T43" fmla="*/ 153 h 277"/>
              <a:gd name="T44" fmla="*/ 764 w 2202"/>
              <a:gd name="T45" fmla="*/ 166 h 277"/>
              <a:gd name="T46" fmla="*/ 811 w 2202"/>
              <a:gd name="T47" fmla="*/ 101 h 277"/>
              <a:gd name="T48" fmla="*/ 700 w 2202"/>
              <a:gd name="T49" fmla="*/ 125 h 277"/>
              <a:gd name="T50" fmla="*/ 811 w 2202"/>
              <a:gd name="T51" fmla="*/ 101 h 277"/>
              <a:gd name="T52" fmla="*/ 846 w 2202"/>
              <a:gd name="T53" fmla="*/ 101 h 277"/>
              <a:gd name="T54" fmla="*/ 846 w 2202"/>
              <a:gd name="T55" fmla="*/ 171 h 277"/>
              <a:gd name="T56" fmla="*/ 879 w 2202"/>
              <a:gd name="T57" fmla="*/ 152 h 277"/>
              <a:gd name="T58" fmla="*/ 1020 w 2202"/>
              <a:gd name="T59" fmla="*/ 64 h 277"/>
              <a:gd name="T60" fmla="*/ 934 w 2202"/>
              <a:gd name="T61" fmla="*/ 151 h 277"/>
              <a:gd name="T62" fmla="*/ 1112 w 2202"/>
              <a:gd name="T63" fmla="*/ 172 h 277"/>
              <a:gd name="T64" fmla="*/ 1125 w 2202"/>
              <a:gd name="T65" fmla="*/ 183 h 277"/>
              <a:gd name="T66" fmla="*/ 1355 w 2202"/>
              <a:gd name="T67" fmla="*/ 171 h 277"/>
              <a:gd name="T68" fmla="*/ 1299 w 2202"/>
              <a:gd name="T69" fmla="*/ 146 h 277"/>
              <a:gd name="T70" fmla="*/ 1368 w 2202"/>
              <a:gd name="T71" fmla="*/ 92 h 277"/>
              <a:gd name="T72" fmla="*/ 1368 w 2202"/>
              <a:gd name="T73" fmla="*/ 41 h 277"/>
              <a:gd name="T74" fmla="*/ 1403 w 2202"/>
              <a:gd name="T75" fmla="*/ 164 h 277"/>
              <a:gd name="T76" fmla="*/ 1435 w 2202"/>
              <a:gd name="T77" fmla="*/ 131 h 277"/>
              <a:gd name="T78" fmla="*/ 1618 w 2202"/>
              <a:gd name="T79" fmla="*/ 43 h 277"/>
              <a:gd name="T80" fmla="*/ 1643 w 2202"/>
              <a:gd name="T81" fmla="*/ 204 h 277"/>
              <a:gd name="T82" fmla="*/ 1643 w 2202"/>
              <a:gd name="T83" fmla="*/ 152 h 277"/>
              <a:gd name="T84" fmla="*/ 1555 w 2202"/>
              <a:gd name="T85" fmla="*/ 119 h 277"/>
              <a:gd name="T86" fmla="*/ 1677 w 2202"/>
              <a:gd name="T87" fmla="*/ 77 h 277"/>
              <a:gd name="T88" fmla="*/ 1666 w 2202"/>
              <a:gd name="T89" fmla="*/ 81 h 277"/>
              <a:gd name="T90" fmla="*/ 1734 w 2202"/>
              <a:gd name="T91" fmla="*/ 132 h 277"/>
              <a:gd name="T92" fmla="*/ 1921 w 2202"/>
              <a:gd name="T93" fmla="*/ 230 h 277"/>
              <a:gd name="T94" fmla="*/ 1921 w 2202"/>
              <a:gd name="T95" fmla="*/ 195 h 277"/>
              <a:gd name="T96" fmla="*/ 1827 w 2202"/>
              <a:gd name="T97" fmla="*/ 168 h 277"/>
              <a:gd name="T98" fmla="*/ 1921 w 2202"/>
              <a:gd name="T99" fmla="*/ 144 h 277"/>
              <a:gd name="T100" fmla="*/ 1686 w 2202"/>
              <a:gd name="T101" fmla="*/ 57 h 277"/>
              <a:gd name="T102" fmla="*/ 1956 w 2202"/>
              <a:gd name="T103" fmla="*/ 80 h 277"/>
              <a:gd name="T104" fmla="*/ 1943 w 2202"/>
              <a:gd name="T105" fmla="*/ 134 h 277"/>
              <a:gd name="T106" fmla="*/ 1943 w 2202"/>
              <a:gd name="T107" fmla="*/ 140 h 277"/>
              <a:gd name="T108" fmla="*/ 1955 w 2202"/>
              <a:gd name="T109" fmla="*/ 17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2" h="277">
                <a:moveTo>
                  <a:pt x="2199" y="107"/>
                </a:moveTo>
                <a:cubicBezTo>
                  <a:pt x="2197" y="100"/>
                  <a:pt x="2190" y="93"/>
                  <a:pt x="2182" y="92"/>
                </a:cubicBezTo>
                <a:cubicBezTo>
                  <a:pt x="1829" y="31"/>
                  <a:pt x="1471" y="1"/>
                  <a:pt x="1114" y="0"/>
                </a:cubicBezTo>
                <a:cubicBezTo>
                  <a:pt x="1107" y="0"/>
                  <a:pt x="1101" y="0"/>
                  <a:pt x="1101" y="0"/>
                </a:cubicBezTo>
                <a:cubicBezTo>
                  <a:pt x="1101" y="0"/>
                  <a:pt x="1095" y="0"/>
                  <a:pt x="1088" y="0"/>
                </a:cubicBezTo>
                <a:cubicBezTo>
                  <a:pt x="730" y="1"/>
                  <a:pt x="373" y="31"/>
                  <a:pt x="19" y="92"/>
                </a:cubicBezTo>
                <a:cubicBezTo>
                  <a:pt x="12" y="93"/>
                  <a:pt x="5" y="100"/>
                  <a:pt x="3" y="107"/>
                </a:cubicBezTo>
                <a:cubicBezTo>
                  <a:pt x="2" y="108"/>
                  <a:pt x="2" y="109"/>
                  <a:pt x="2" y="110"/>
                </a:cubicBezTo>
                <a:cubicBezTo>
                  <a:pt x="0" y="117"/>
                  <a:pt x="3" y="126"/>
                  <a:pt x="9" y="129"/>
                </a:cubicBezTo>
                <a:cubicBezTo>
                  <a:pt x="92" y="175"/>
                  <a:pt x="176" y="224"/>
                  <a:pt x="261" y="273"/>
                </a:cubicBezTo>
                <a:cubicBezTo>
                  <a:pt x="266" y="277"/>
                  <a:pt x="276" y="276"/>
                  <a:pt x="282" y="271"/>
                </a:cubicBezTo>
                <a:cubicBezTo>
                  <a:pt x="307" y="250"/>
                  <a:pt x="332" y="230"/>
                  <a:pt x="357" y="210"/>
                </a:cubicBezTo>
                <a:cubicBezTo>
                  <a:pt x="362" y="205"/>
                  <a:pt x="373" y="203"/>
                  <a:pt x="379" y="204"/>
                </a:cubicBezTo>
                <a:cubicBezTo>
                  <a:pt x="431" y="217"/>
                  <a:pt x="483" y="229"/>
                  <a:pt x="535" y="243"/>
                </a:cubicBezTo>
                <a:cubicBezTo>
                  <a:pt x="542" y="245"/>
                  <a:pt x="553" y="244"/>
                  <a:pt x="560" y="241"/>
                </a:cubicBezTo>
                <a:cubicBezTo>
                  <a:pt x="612" y="218"/>
                  <a:pt x="664" y="196"/>
                  <a:pt x="717" y="175"/>
                </a:cubicBezTo>
                <a:cubicBezTo>
                  <a:pt x="724" y="172"/>
                  <a:pt x="734" y="173"/>
                  <a:pt x="740" y="177"/>
                </a:cubicBezTo>
                <a:cubicBezTo>
                  <a:pt x="764" y="192"/>
                  <a:pt x="788" y="208"/>
                  <a:pt x="812" y="223"/>
                </a:cubicBezTo>
                <a:cubicBezTo>
                  <a:pt x="818" y="227"/>
                  <a:pt x="827" y="227"/>
                  <a:pt x="833" y="222"/>
                </a:cubicBezTo>
                <a:cubicBezTo>
                  <a:pt x="851" y="210"/>
                  <a:pt x="868" y="197"/>
                  <a:pt x="886" y="185"/>
                </a:cubicBezTo>
                <a:cubicBezTo>
                  <a:pt x="892" y="181"/>
                  <a:pt x="903" y="178"/>
                  <a:pt x="910" y="179"/>
                </a:cubicBezTo>
                <a:cubicBezTo>
                  <a:pt x="969" y="188"/>
                  <a:pt x="1028" y="197"/>
                  <a:pt x="1088" y="208"/>
                </a:cubicBezTo>
                <a:cubicBezTo>
                  <a:pt x="1095" y="209"/>
                  <a:pt x="1107" y="209"/>
                  <a:pt x="1114" y="208"/>
                </a:cubicBezTo>
                <a:cubicBezTo>
                  <a:pt x="1173" y="197"/>
                  <a:pt x="1232" y="188"/>
                  <a:pt x="1292" y="179"/>
                </a:cubicBezTo>
                <a:cubicBezTo>
                  <a:pt x="1299" y="178"/>
                  <a:pt x="1309" y="181"/>
                  <a:pt x="1315" y="185"/>
                </a:cubicBezTo>
                <a:cubicBezTo>
                  <a:pt x="1333" y="197"/>
                  <a:pt x="1351" y="210"/>
                  <a:pt x="1368" y="222"/>
                </a:cubicBezTo>
                <a:cubicBezTo>
                  <a:pt x="1374" y="227"/>
                  <a:pt x="1384" y="227"/>
                  <a:pt x="1390" y="223"/>
                </a:cubicBezTo>
                <a:cubicBezTo>
                  <a:pt x="1414" y="208"/>
                  <a:pt x="1438" y="192"/>
                  <a:pt x="1462" y="177"/>
                </a:cubicBezTo>
                <a:cubicBezTo>
                  <a:pt x="1468" y="173"/>
                  <a:pt x="1478" y="172"/>
                  <a:pt x="1485" y="175"/>
                </a:cubicBezTo>
                <a:cubicBezTo>
                  <a:pt x="1537" y="196"/>
                  <a:pt x="1590" y="218"/>
                  <a:pt x="1642" y="241"/>
                </a:cubicBezTo>
                <a:cubicBezTo>
                  <a:pt x="1649" y="244"/>
                  <a:pt x="1660" y="245"/>
                  <a:pt x="1667" y="243"/>
                </a:cubicBezTo>
                <a:cubicBezTo>
                  <a:pt x="1719" y="229"/>
                  <a:pt x="1770" y="217"/>
                  <a:pt x="1822" y="204"/>
                </a:cubicBezTo>
                <a:cubicBezTo>
                  <a:pt x="1829" y="203"/>
                  <a:pt x="1839" y="205"/>
                  <a:pt x="1845" y="210"/>
                </a:cubicBezTo>
                <a:cubicBezTo>
                  <a:pt x="1870" y="230"/>
                  <a:pt x="1895" y="250"/>
                  <a:pt x="1920" y="271"/>
                </a:cubicBezTo>
                <a:cubicBezTo>
                  <a:pt x="1926" y="276"/>
                  <a:pt x="1935" y="277"/>
                  <a:pt x="1941" y="273"/>
                </a:cubicBezTo>
                <a:cubicBezTo>
                  <a:pt x="2025" y="224"/>
                  <a:pt x="2109" y="175"/>
                  <a:pt x="2193" y="129"/>
                </a:cubicBezTo>
                <a:cubicBezTo>
                  <a:pt x="2199" y="126"/>
                  <a:pt x="2202" y="117"/>
                  <a:pt x="2200" y="110"/>
                </a:cubicBezTo>
                <a:cubicBezTo>
                  <a:pt x="2199" y="109"/>
                  <a:pt x="2199" y="108"/>
                  <a:pt x="2199" y="107"/>
                </a:cubicBezTo>
                <a:close/>
                <a:moveTo>
                  <a:pt x="258" y="231"/>
                </a:moveTo>
                <a:cubicBezTo>
                  <a:pt x="258" y="238"/>
                  <a:pt x="254" y="241"/>
                  <a:pt x="248" y="238"/>
                </a:cubicBezTo>
                <a:cubicBezTo>
                  <a:pt x="194" y="206"/>
                  <a:pt x="141" y="175"/>
                  <a:pt x="87" y="145"/>
                </a:cubicBezTo>
                <a:cubicBezTo>
                  <a:pt x="81" y="142"/>
                  <a:pt x="82" y="140"/>
                  <a:pt x="89" y="142"/>
                </a:cubicBezTo>
                <a:cubicBezTo>
                  <a:pt x="141" y="152"/>
                  <a:pt x="194" y="162"/>
                  <a:pt x="246" y="174"/>
                </a:cubicBezTo>
                <a:cubicBezTo>
                  <a:pt x="253" y="175"/>
                  <a:pt x="258" y="182"/>
                  <a:pt x="258" y="190"/>
                </a:cubicBezTo>
                <a:cubicBezTo>
                  <a:pt x="258" y="203"/>
                  <a:pt x="258" y="217"/>
                  <a:pt x="258" y="231"/>
                </a:cubicBezTo>
                <a:close/>
                <a:moveTo>
                  <a:pt x="258" y="140"/>
                </a:moveTo>
                <a:cubicBezTo>
                  <a:pt x="258" y="147"/>
                  <a:pt x="253" y="151"/>
                  <a:pt x="246" y="150"/>
                </a:cubicBezTo>
                <a:cubicBezTo>
                  <a:pt x="196" y="139"/>
                  <a:pt x="145" y="129"/>
                  <a:pt x="95" y="119"/>
                </a:cubicBezTo>
                <a:cubicBezTo>
                  <a:pt x="88" y="117"/>
                  <a:pt x="88" y="116"/>
                  <a:pt x="95" y="117"/>
                </a:cubicBezTo>
                <a:cubicBezTo>
                  <a:pt x="145" y="117"/>
                  <a:pt x="195" y="118"/>
                  <a:pt x="246" y="120"/>
                </a:cubicBezTo>
                <a:cubicBezTo>
                  <a:pt x="253" y="121"/>
                  <a:pt x="258" y="127"/>
                  <a:pt x="258" y="134"/>
                </a:cubicBezTo>
                <a:cubicBezTo>
                  <a:pt x="258" y="136"/>
                  <a:pt x="258" y="138"/>
                  <a:pt x="258" y="140"/>
                </a:cubicBezTo>
                <a:close/>
                <a:moveTo>
                  <a:pt x="258" y="88"/>
                </a:moveTo>
                <a:cubicBezTo>
                  <a:pt x="258" y="93"/>
                  <a:pt x="253" y="97"/>
                  <a:pt x="246" y="97"/>
                </a:cubicBezTo>
                <a:cubicBezTo>
                  <a:pt x="216" y="96"/>
                  <a:pt x="187" y="95"/>
                  <a:pt x="158" y="95"/>
                </a:cubicBezTo>
                <a:cubicBezTo>
                  <a:pt x="151" y="94"/>
                  <a:pt x="151" y="93"/>
                  <a:pt x="158" y="92"/>
                </a:cubicBezTo>
                <a:cubicBezTo>
                  <a:pt x="187" y="88"/>
                  <a:pt x="216" y="84"/>
                  <a:pt x="245" y="80"/>
                </a:cubicBezTo>
                <a:cubicBezTo>
                  <a:pt x="253" y="79"/>
                  <a:pt x="258" y="83"/>
                  <a:pt x="258" y="88"/>
                </a:cubicBezTo>
                <a:close/>
                <a:moveTo>
                  <a:pt x="281" y="87"/>
                </a:moveTo>
                <a:cubicBezTo>
                  <a:pt x="281" y="81"/>
                  <a:pt x="287" y="75"/>
                  <a:pt x="294" y="74"/>
                </a:cubicBezTo>
                <a:cubicBezTo>
                  <a:pt x="367" y="64"/>
                  <a:pt x="440" y="56"/>
                  <a:pt x="513" y="50"/>
                </a:cubicBezTo>
                <a:cubicBezTo>
                  <a:pt x="520" y="49"/>
                  <a:pt x="521" y="52"/>
                  <a:pt x="515" y="57"/>
                </a:cubicBezTo>
                <a:cubicBezTo>
                  <a:pt x="497" y="71"/>
                  <a:pt x="479" y="85"/>
                  <a:pt x="460" y="100"/>
                </a:cubicBezTo>
                <a:cubicBezTo>
                  <a:pt x="454" y="104"/>
                  <a:pt x="444" y="108"/>
                  <a:pt x="437" y="107"/>
                </a:cubicBezTo>
                <a:cubicBezTo>
                  <a:pt x="389" y="104"/>
                  <a:pt x="341" y="101"/>
                  <a:pt x="294" y="99"/>
                </a:cubicBezTo>
                <a:cubicBezTo>
                  <a:pt x="287" y="99"/>
                  <a:pt x="281" y="94"/>
                  <a:pt x="281" y="87"/>
                </a:cubicBezTo>
                <a:close/>
                <a:moveTo>
                  <a:pt x="291" y="235"/>
                </a:moveTo>
                <a:cubicBezTo>
                  <a:pt x="286" y="240"/>
                  <a:pt x="281" y="238"/>
                  <a:pt x="281" y="230"/>
                </a:cubicBezTo>
                <a:cubicBezTo>
                  <a:pt x="281" y="218"/>
                  <a:pt x="281" y="207"/>
                  <a:pt x="281" y="195"/>
                </a:cubicBezTo>
                <a:cubicBezTo>
                  <a:pt x="281" y="187"/>
                  <a:pt x="286" y="183"/>
                  <a:pt x="293" y="184"/>
                </a:cubicBezTo>
                <a:cubicBezTo>
                  <a:pt x="305" y="187"/>
                  <a:pt x="316" y="190"/>
                  <a:pt x="328" y="192"/>
                </a:cubicBezTo>
                <a:cubicBezTo>
                  <a:pt x="335" y="194"/>
                  <a:pt x="335" y="199"/>
                  <a:pt x="330" y="204"/>
                </a:cubicBezTo>
                <a:cubicBezTo>
                  <a:pt x="317" y="214"/>
                  <a:pt x="304" y="224"/>
                  <a:pt x="291" y="235"/>
                </a:cubicBezTo>
                <a:close/>
                <a:moveTo>
                  <a:pt x="374" y="168"/>
                </a:moveTo>
                <a:cubicBezTo>
                  <a:pt x="368" y="173"/>
                  <a:pt x="358" y="175"/>
                  <a:pt x="351" y="174"/>
                </a:cubicBezTo>
                <a:cubicBezTo>
                  <a:pt x="332" y="169"/>
                  <a:pt x="312" y="165"/>
                  <a:pt x="293" y="160"/>
                </a:cubicBezTo>
                <a:cubicBezTo>
                  <a:pt x="286" y="159"/>
                  <a:pt x="281" y="152"/>
                  <a:pt x="281" y="144"/>
                </a:cubicBezTo>
                <a:cubicBezTo>
                  <a:pt x="281" y="141"/>
                  <a:pt x="281" y="138"/>
                  <a:pt x="281" y="135"/>
                </a:cubicBezTo>
                <a:cubicBezTo>
                  <a:pt x="281" y="127"/>
                  <a:pt x="287" y="122"/>
                  <a:pt x="294" y="122"/>
                </a:cubicBezTo>
                <a:cubicBezTo>
                  <a:pt x="332" y="124"/>
                  <a:pt x="371" y="126"/>
                  <a:pt x="410" y="129"/>
                </a:cubicBezTo>
                <a:cubicBezTo>
                  <a:pt x="417" y="129"/>
                  <a:pt x="418" y="133"/>
                  <a:pt x="412" y="138"/>
                </a:cubicBezTo>
                <a:cubicBezTo>
                  <a:pt x="399" y="148"/>
                  <a:pt x="387" y="158"/>
                  <a:pt x="374" y="168"/>
                </a:cubicBezTo>
                <a:close/>
                <a:moveTo>
                  <a:pt x="535" y="206"/>
                </a:moveTo>
                <a:cubicBezTo>
                  <a:pt x="535" y="213"/>
                  <a:pt x="530" y="218"/>
                  <a:pt x="523" y="216"/>
                </a:cubicBezTo>
                <a:cubicBezTo>
                  <a:pt x="483" y="206"/>
                  <a:pt x="442" y="195"/>
                  <a:pt x="402" y="186"/>
                </a:cubicBezTo>
                <a:cubicBezTo>
                  <a:pt x="395" y="184"/>
                  <a:pt x="395" y="179"/>
                  <a:pt x="401" y="174"/>
                </a:cubicBezTo>
                <a:cubicBezTo>
                  <a:pt x="415" y="163"/>
                  <a:pt x="430" y="151"/>
                  <a:pt x="444" y="140"/>
                </a:cubicBezTo>
                <a:cubicBezTo>
                  <a:pt x="450" y="135"/>
                  <a:pt x="461" y="132"/>
                  <a:pt x="468" y="132"/>
                </a:cubicBezTo>
                <a:cubicBezTo>
                  <a:pt x="486" y="134"/>
                  <a:pt x="504" y="135"/>
                  <a:pt x="523" y="137"/>
                </a:cubicBezTo>
                <a:cubicBezTo>
                  <a:pt x="530" y="137"/>
                  <a:pt x="535" y="143"/>
                  <a:pt x="535" y="151"/>
                </a:cubicBezTo>
                <a:cubicBezTo>
                  <a:pt x="535" y="169"/>
                  <a:pt x="535" y="188"/>
                  <a:pt x="535" y="206"/>
                </a:cubicBezTo>
                <a:close/>
                <a:moveTo>
                  <a:pt x="535" y="101"/>
                </a:moveTo>
                <a:cubicBezTo>
                  <a:pt x="535" y="109"/>
                  <a:pt x="530" y="114"/>
                  <a:pt x="523" y="113"/>
                </a:cubicBezTo>
                <a:cubicBezTo>
                  <a:pt x="513" y="113"/>
                  <a:pt x="504" y="112"/>
                  <a:pt x="494" y="111"/>
                </a:cubicBezTo>
                <a:cubicBezTo>
                  <a:pt x="487" y="111"/>
                  <a:pt x="486" y="107"/>
                  <a:pt x="492" y="102"/>
                </a:cubicBezTo>
                <a:cubicBezTo>
                  <a:pt x="503" y="94"/>
                  <a:pt x="514" y="85"/>
                  <a:pt x="525" y="77"/>
                </a:cubicBezTo>
                <a:cubicBezTo>
                  <a:pt x="531" y="72"/>
                  <a:pt x="535" y="74"/>
                  <a:pt x="535" y="81"/>
                </a:cubicBezTo>
                <a:cubicBezTo>
                  <a:pt x="535" y="88"/>
                  <a:pt x="535" y="95"/>
                  <a:pt x="535" y="101"/>
                </a:cubicBezTo>
                <a:close/>
                <a:moveTo>
                  <a:pt x="558" y="78"/>
                </a:moveTo>
                <a:cubicBezTo>
                  <a:pt x="558" y="71"/>
                  <a:pt x="563" y="68"/>
                  <a:pt x="569" y="71"/>
                </a:cubicBezTo>
                <a:cubicBezTo>
                  <a:pt x="595" y="87"/>
                  <a:pt x="621" y="103"/>
                  <a:pt x="647" y="119"/>
                </a:cubicBezTo>
                <a:cubicBezTo>
                  <a:pt x="653" y="123"/>
                  <a:pt x="652" y="125"/>
                  <a:pt x="645" y="125"/>
                </a:cubicBezTo>
                <a:cubicBezTo>
                  <a:pt x="620" y="122"/>
                  <a:pt x="595" y="120"/>
                  <a:pt x="571" y="118"/>
                </a:cubicBezTo>
                <a:cubicBezTo>
                  <a:pt x="564" y="117"/>
                  <a:pt x="558" y="111"/>
                  <a:pt x="558" y="104"/>
                </a:cubicBezTo>
                <a:cubicBezTo>
                  <a:pt x="558" y="95"/>
                  <a:pt x="558" y="86"/>
                  <a:pt x="558" y="78"/>
                </a:cubicBezTo>
                <a:close/>
                <a:moveTo>
                  <a:pt x="570" y="211"/>
                </a:moveTo>
                <a:cubicBezTo>
                  <a:pt x="564" y="214"/>
                  <a:pt x="558" y="211"/>
                  <a:pt x="558" y="204"/>
                </a:cubicBezTo>
                <a:cubicBezTo>
                  <a:pt x="558" y="187"/>
                  <a:pt x="558" y="170"/>
                  <a:pt x="558" y="152"/>
                </a:cubicBezTo>
                <a:cubicBezTo>
                  <a:pt x="558" y="145"/>
                  <a:pt x="564" y="140"/>
                  <a:pt x="571" y="141"/>
                </a:cubicBezTo>
                <a:cubicBezTo>
                  <a:pt x="613" y="144"/>
                  <a:pt x="655" y="148"/>
                  <a:pt x="697" y="153"/>
                </a:cubicBezTo>
                <a:cubicBezTo>
                  <a:pt x="704" y="153"/>
                  <a:pt x="704" y="156"/>
                  <a:pt x="697" y="159"/>
                </a:cubicBezTo>
                <a:cubicBezTo>
                  <a:pt x="655" y="176"/>
                  <a:pt x="613" y="194"/>
                  <a:pt x="570" y="211"/>
                </a:cubicBezTo>
                <a:close/>
                <a:moveTo>
                  <a:pt x="811" y="182"/>
                </a:moveTo>
                <a:cubicBezTo>
                  <a:pt x="811" y="190"/>
                  <a:pt x="806" y="192"/>
                  <a:pt x="800" y="189"/>
                </a:cubicBezTo>
                <a:cubicBezTo>
                  <a:pt x="788" y="181"/>
                  <a:pt x="776" y="173"/>
                  <a:pt x="764" y="166"/>
                </a:cubicBezTo>
                <a:cubicBezTo>
                  <a:pt x="758" y="162"/>
                  <a:pt x="759" y="160"/>
                  <a:pt x="766" y="161"/>
                </a:cubicBezTo>
                <a:cubicBezTo>
                  <a:pt x="777" y="162"/>
                  <a:pt x="787" y="163"/>
                  <a:pt x="798" y="164"/>
                </a:cubicBezTo>
                <a:cubicBezTo>
                  <a:pt x="805" y="165"/>
                  <a:pt x="811" y="172"/>
                  <a:pt x="811" y="179"/>
                </a:cubicBezTo>
                <a:cubicBezTo>
                  <a:pt x="811" y="180"/>
                  <a:pt x="811" y="181"/>
                  <a:pt x="811" y="182"/>
                </a:cubicBezTo>
                <a:close/>
                <a:moveTo>
                  <a:pt x="811" y="101"/>
                </a:moveTo>
                <a:cubicBezTo>
                  <a:pt x="811" y="108"/>
                  <a:pt x="805" y="116"/>
                  <a:pt x="799" y="119"/>
                </a:cubicBezTo>
                <a:cubicBezTo>
                  <a:pt x="788" y="123"/>
                  <a:pt x="777" y="127"/>
                  <a:pt x="766" y="131"/>
                </a:cubicBezTo>
                <a:cubicBezTo>
                  <a:pt x="760" y="134"/>
                  <a:pt x="748" y="136"/>
                  <a:pt x="741" y="135"/>
                </a:cubicBezTo>
                <a:cubicBezTo>
                  <a:pt x="735" y="134"/>
                  <a:pt x="729" y="133"/>
                  <a:pt x="723" y="133"/>
                </a:cubicBezTo>
                <a:cubicBezTo>
                  <a:pt x="716" y="132"/>
                  <a:pt x="705" y="128"/>
                  <a:pt x="700" y="125"/>
                </a:cubicBezTo>
                <a:cubicBezTo>
                  <a:pt x="660" y="100"/>
                  <a:pt x="621" y="75"/>
                  <a:pt x="581" y="51"/>
                </a:cubicBezTo>
                <a:cubicBezTo>
                  <a:pt x="575" y="47"/>
                  <a:pt x="576" y="44"/>
                  <a:pt x="583" y="43"/>
                </a:cubicBezTo>
                <a:cubicBezTo>
                  <a:pt x="655" y="38"/>
                  <a:pt x="726" y="33"/>
                  <a:pt x="798" y="30"/>
                </a:cubicBezTo>
                <a:cubicBezTo>
                  <a:pt x="805" y="29"/>
                  <a:pt x="811" y="35"/>
                  <a:pt x="811" y="42"/>
                </a:cubicBezTo>
                <a:cubicBezTo>
                  <a:pt x="811" y="62"/>
                  <a:pt x="811" y="81"/>
                  <a:pt x="811" y="101"/>
                </a:cubicBezTo>
                <a:close/>
                <a:moveTo>
                  <a:pt x="834" y="41"/>
                </a:moveTo>
                <a:cubicBezTo>
                  <a:pt x="834" y="34"/>
                  <a:pt x="839" y="28"/>
                  <a:pt x="847" y="28"/>
                </a:cubicBezTo>
                <a:cubicBezTo>
                  <a:pt x="914" y="25"/>
                  <a:pt x="981" y="23"/>
                  <a:pt x="1048" y="23"/>
                </a:cubicBezTo>
                <a:cubicBezTo>
                  <a:pt x="1055" y="23"/>
                  <a:pt x="1055" y="25"/>
                  <a:pt x="1049" y="27"/>
                </a:cubicBezTo>
                <a:cubicBezTo>
                  <a:pt x="981" y="50"/>
                  <a:pt x="913" y="75"/>
                  <a:pt x="846" y="101"/>
                </a:cubicBezTo>
                <a:cubicBezTo>
                  <a:pt x="839" y="103"/>
                  <a:pt x="834" y="100"/>
                  <a:pt x="834" y="92"/>
                </a:cubicBezTo>
                <a:cubicBezTo>
                  <a:pt x="834" y="75"/>
                  <a:pt x="834" y="58"/>
                  <a:pt x="834" y="41"/>
                </a:cubicBezTo>
                <a:close/>
                <a:moveTo>
                  <a:pt x="844" y="187"/>
                </a:moveTo>
                <a:cubicBezTo>
                  <a:pt x="838" y="191"/>
                  <a:pt x="833" y="189"/>
                  <a:pt x="833" y="182"/>
                </a:cubicBezTo>
                <a:cubicBezTo>
                  <a:pt x="833" y="175"/>
                  <a:pt x="839" y="170"/>
                  <a:pt x="846" y="171"/>
                </a:cubicBezTo>
                <a:cubicBezTo>
                  <a:pt x="848" y="171"/>
                  <a:pt x="849" y="171"/>
                  <a:pt x="851" y="171"/>
                </a:cubicBezTo>
                <a:cubicBezTo>
                  <a:pt x="858" y="172"/>
                  <a:pt x="859" y="176"/>
                  <a:pt x="853" y="181"/>
                </a:cubicBezTo>
                <a:cubicBezTo>
                  <a:pt x="850" y="183"/>
                  <a:pt x="847" y="185"/>
                  <a:pt x="844" y="187"/>
                </a:cubicBezTo>
                <a:close/>
                <a:moveTo>
                  <a:pt x="902" y="146"/>
                </a:moveTo>
                <a:cubicBezTo>
                  <a:pt x="896" y="150"/>
                  <a:pt x="886" y="153"/>
                  <a:pt x="879" y="152"/>
                </a:cubicBezTo>
                <a:cubicBezTo>
                  <a:pt x="868" y="151"/>
                  <a:pt x="857" y="149"/>
                  <a:pt x="846" y="148"/>
                </a:cubicBezTo>
                <a:cubicBezTo>
                  <a:pt x="839" y="147"/>
                  <a:pt x="834" y="142"/>
                  <a:pt x="834" y="138"/>
                </a:cubicBezTo>
                <a:cubicBezTo>
                  <a:pt x="834" y="133"/>
                  <a:pt x="839" y="127"/>
                  <a:pt x="846" y="125"/>
                </a:cubicBezTo>
                <a:cubicBezTo>
                  <a:pt x="903" y="103"/>
                  <a:pt x="961" y="82"/>
                  <a:pt x="1019" y="61"/>
                </a:cubicBezTo>
                <a:cubicBezTo>
                  <a:pt x="1025" y="59"/>
                  <a:pt x="1026" y="60"/>
                  <a:pt x="1020" y="64"/>
                </a:cubicBezTo>
                <a:cubicBezTo>
                  <a:pt x="981" y="91"/>
                  <a:pt x="942" y="119"/>
                  <a:pt x="902" y="146"/>
                </a:cubicBezTo>
                <a:close/>
                <a:moveTo>
                  <a:pt x="1089" y="172"/>
                </a:moveTo>
                <a:cubicBezTo>
                  <a:pt x="1089" y="179"/>
                  <a:pt x="1083" y="184"/>
                  <a:pt x="1076" y="183"/>
                </a:cubicBezTo>
                <a:cubicBezTo>
                  <a:pt x="1030" y="175"/>
                  <a:pt x="983" y="167"/>
                  <a:pt x="937" y="160"/>
                </a:cubicBezTo>
                <a:cubicBezTo>
                  <a:pt x="929" y="159"/>
                  <a:pt x="929" y="155"/>
                  <a:pt x="934" y="151"/>
                </a:cubicBezTo>
                <a:cubicBezTo>
                  <a:pt x="982" y="117"/>
                  <a:pt x="1030" y="84"/>
                  <a:pt x="1078" y="51"/>
                </a:cubicBezTo>
                <a:cubicBezTo>
                  <a:pt x="1084" y="47"/>
                  <a:pt x="1089" y="49"/>
                  <a:pt x="1089" y="57"/>
                </a:cubicBezTo>
                <a:cubicBezTo>
                  <a:pt x="1089" y="95"/>
                  <a:pt x="1089" y="133"/>
                  <a:pt x="1089" y="172"/>
                </a:cubicBezTo>
                <a:close/>
                <a:moveTo>
                  <a:pt x="1125" y="183"/>
                </a:moveTo>
                <a:cubicBezTo>
                  <a:pt x="1118" y="184"/>
                  <a:pt x="1112" y="179"/>
                  <a:pt x="1112" y="172"/>
                </a:cubicBezTo>
                <a:cubicBezTo>
                  <a:pt x="1112" y="133"/>
                  <a:pt x="1112" y="95"/>
                  <a:pt x="1112" y="57"/>
                </a:cubicBezTo>
                <a:cubicBezTo>
                  <a:pt x="1112" y="49"/>
                  <a:pt x="1117" y="47"/>
                  <a:pt x="1123" y="51"/>
                </a:cubicBezTo>
                <a:cubicBezTo>
                  <a:pt x="1171" y="84"/>
                  <a:pt x="1219" y="117"/>
                  <a:pt x="1267" y="151"/>
                </a:cubicBezTo>
                <a:cubicBezTo>
                  <a:pt x="1273" y="155"/>
                  <a:pt x="1272" y="159"/>
                  <a:pt x="1265" y="160"/>
                </a:cubicBezTo>
                <a:cubicBezTo>
                  <a:pt x="1218" y="167"/>
                  <a:pt x="1171" y="175"/>
                  <a:pt x="1125" y="183"/>
                </a:cubicBezTo>
                <a:close/>
                <a:moveTo>
                  <a:pt x="1368" y="182"/>
                </a:moveTo>
                <a:cubicBezTo>
                  <a:pt x="1368" y="189"/>
                  <a:pt x="1363" y="191"/>
                  <a:pt x="1357" y="187"/>
                </a:cubicBezTo>
                <a:cubicBezTo>
                  <a:pt x="1354" y="185"/>
                  <a:pt x="1351" y="183"/>
                  <a:pt x="1348" y="181"/>
                </a:cubicBezTo>
                <a:cubicBezTo>
                  <a:pt x="1342" y="176"/>
                  <a:pt x="1343" y="172"/>
                  <a:pt x="1350" y="171"/>
                </a:cubicBezTo>
                <a:cubicBezTo>
                  <a:pt x="1352" y="171"/>
                  <a:pt x="1353" y="171"/>
                  <a:pt x="1355" y="171"/>
                </a:cubicBezTo>
                <a:cubicBezTo>
                  <a:pt x="1362" y="170"/>
                  <a:pt x="1368" y="175"/>
                  <a:pt x="1368" y="182"/>
                </a:cubicBezTo>
                <a:close/>
                <a:moveTo>
                  <a:pt x="1368" y="138"/>
                </a:moveTo>
                <a:cubicBezTo>
                  <a:pt x="1368" y="142"/>
                  <a:pt x="1362" y="147"/>
                  <a:pt x="1355" y="148"/>
                </a:cubicBezTo>
                <a:cubicBezTo>
                  <a:pt x="1344" y="149"/>
                  <a:pt x="1333" y="151"/>
                  <a:pt x="1323" y="152"/>
                </a:cubicBezTo>
                <a:cubicBezTo>
                  <a:pt x="1316" y="153"/>
                  <a:pt x="1305" y="150"/>
                  <a:pt x="1299" y="146"/>
                </a:cubicBezTo>
                <a:cubicBezTo>
                  <a:pt x="1260" y="119"/>
                  <a:pt x="1220" y="91"/>
                  <a:pt x="1181" y="64"/>
                </a:cubicBezTo>
                <a:cubicBezTo>
                  <a:pt x="1175" y="60"/>
                  <a:pt x="1176" y="59"/>
                  <a:pt x="1183" y="61"/>
                </a:cubicBezTo>
                <a:cubicBezTo>
                  <a:pt x="1240" y="82"/>
                  <a:pt x="1298" y="103"/>
                  <a:pt x="1355" y="125"/>
                </a:cubicBezTo>
                <a:cubicBezTo>
                  <a:pt x="1362" y="127"/>
                  <a:pt x="1368" y="133"/>
                  <a:pt x="1368" y="138"/>
                </a:cubicBezTo>
                <a:close/>
                <a:moveTo>
                  <a:pt x="1368" y="92"/>
                </a:moveTo>
                <a:cubicBezTo>
                  <a:pt x="1368" y="100"/>
                  <a:pt x="1362" y="103"/>
                  <a:pt x="1355" y="101"/>
                </a:cubicBezTo>
                <a:cubicBezTo>
                  <a:pt x="1288" y="75"/>
                  <a:pt x="1220" y="50"/>
                  <a:pt x="1153" y="27"/>
                </a:cubicBezTo>
                <a:cubicBezTo>
                  <a:pt x="1146" y="25"/>
                  <a:pt x="1146" y="23"/>
                  <a:pt x="1154" y="23"/>
                </a:cubicBezTo>
                <a:cubicBezTo>
                  <a:pt x="1221" y="23"/>
                  <a:pt x="1288" y="25"/>
                  <a:pt x="1355" y="28"/>
                </a:cubicBezTo>
                <a:cubicBezTo>
                  <a:pt x="1362" y="28"/>
                  <a:pt x="1368" y="34"/>
                  <a:pt x="1368" y="41"/>
                </a:cubicBezTo>
                <a:cubicBezTo>
                  <a:pt x="1368" y="58"/>
                  <a:pt x="1368" y="75"/>
                  <a:pt x="1368" y="92"/>
                </a:cubicBezTo>
                <a:close/>
                <a:moveTo>
                  <a:pt x="1401" y="189"/>
                </a:moveTo>
                <a:cubicBezTo>
                  <a:pt x="1395" y="192"/>
                  <a:pt x="1390" y="190"/>
                  <a:pt x="1390" y="182"/>
                </a:cubicBezTo>
                <a:cubicBezTo>
                  <a:pt x="1390" y="181"/>
                  <a:pt x="1390" y="180"/>
                  <a:pt x="1390" y="179"/>
                </a:cubicBezTo>
                <a:cubicBezTo>
                  <a:pt x="1390" y="172"/>
                  <a:pt x="1396" y="165"/>
                  <a:pt x="1403" y="164"/>
                </a:cubicBezTo>
                <a:cubicBezTo>
                  <a:pt x="1414" y="163"/>
                  <a:pt x="1424" y="162"/>
                  <a:pt x="1435" y="161"/>
                </a:cubicBezTo>
                <a:cubicBezTo>
                  <a:pt x="1442" y="160"/>
                  <a:pt x="1443" y="162"/>
                  <a:pt x="1437" y="166"/>
                </a:cubicBezTo>
                <a:cubicBezTo>
                  <a:pt x="1425" y="173"/>
                  <a:pt x="1413" y="181"/>
                  <a:pt x="1401" y="189"/>
                </a:cubicBezTo>
                <a:close/>
                <a:moveTo>
                  <a:pt x="1460" y="135"/>
                </a:moveTo>
                <a:cubicBezTo>
                  <a:pt x="1453" y="136"/>
                  <a:pt x="1441" y="134"/>
                  <a:pt x="1435" y="131"/>
                </a:cubicBezTo>
                <a:cubicBezTo>
                  <a:pt x="1424" y="127"/>
                  <a:pt x="1413" y="123"/>
                  <a:pt x="1403" y="119"/>
                </a:cubicBezTo>
                <a:cubicBezTo>
                  <a:pt x="1396" y="116"/>
                  <a:pt x="1390" y="108"/>
                  <a:pt x="1390" y="101"/>
                </a:cubicBezTo>
                <a:cubicBezTo>
                  <a:pt x="1390" y="81"/>
                  <a:pt x="1390" y="62"/>
                  <a:pt x="1390" y="42"/>
                </a:cubicBezTo>
                <a:cubicBezTo>
                  <a:pt x="1390" y="35"/>
                  <a:pt x="1396" y="29"/>
                  <a:pt x="1403" y="30"/>
                </a:cubicBezTo>
                <a:cubicBezTo>
                  <a:pt x="1475" y="33"/>
                  <a:pt x="1546" y="38"/>
                  <a:pt x="1618" y="43"/>
                </a:cubicBezTo>
                <a:cubicBezTo>
                  <a:pt x="1625" y="44"/>
                  <a:pt x="1626" y="47"/>
                  <a:pt x="1620" y="51"/>
                </a:cubicBezTo>
                <a:cubicBezTo>
                  <a:pt x="1581" y="75"/>
                  <a:pt x="1541" y="100"/>
                  <a:pt x="1502" y="125"/>
                </a:cubicBezTo>
                <a:cubicBezTo>
                  <a:pt x="1496" y="128"/>
                  <a:pt x="1485" y="132"/>
                  <a:pt x="1478" y="133"/>
                </a:cubicBezTo>
                <a:cubicBezTo>
                  <a:pt x="1472" y="133"/>
                  <a:pt x="1466" y="134"/>
                  <a:pt x="1460" y="135"/>
                </a:cubicBezTo>
                <a:close/>
                <a:moveTo>
                  <a:pt x="1643" y="204"/>
                </a:moveTo>
                <a:cubicBezTo>
                  <a:pt x="1643" y="211"/>
                  <a:pt x="1638" y="214"/>
                  <a:pt x="1631" y="211"/>
                </a:cubicBezTo>
                <a:cubicBezTo>
                  <a:pt x="1589" y="194"/>
                  <a:pt x="1546" y="176"/>
                  <a:pt x="1504" y="159"/>
                </a:cubicBezTo>
                <a:cubicBezTo>
                  <a:pt x="1497" y="156"/>
                  <a:pt x="1498" y="153"/>
                  <a:pt x="1505" y="153"/>
                </a:cubicBezTo>
                <a:cubicBezTo>
                  <a:pt x="1547" y="148"/>
                  <a:pt x="1589" y="144"/>
                  <a:pt x="1630" y="141"/>
                </a:cubicBezTo>
                <a:cubicBezTo>
                  <a:pt x="1638" y="140"/>
                  <a:pt x="1643" y="145"/>
                  <a:pt x="1643" y="152"/>
                </a:cubicBezTo>
                <a:cubicBezTo>
                  <a:pt x="1643" y="170"/>
                  <a:pt x="1643" y="187"/>
                  <a:pt x="1643" y="204"/>
                </a:cubicBezTo>
                <a:close/>
                <a:moveTo>
                  <a:pt x="1643" y="104"/>
                </a:moveTo>
                <a:cubicBezTo>
                  <a:pt x="1643" y="111"/>
                  <a:pt x="1638" y="117"/>
                  <a:pt x="1630" y="118"/>
                </a:cubicBezTo>
                <a:cubicBezTo>
                  <a:pt x="1606" y="120"/>
                  <a:pt x="1581" y="122"/>
                  <a:pt x="1557" y="125"/>
                </a:cubicBezTo>
                <a:cubicBezTo>
                  <a:pt x="1550" y="125"/>
                  <a:pt x="1549" y="123"/>
                  <a:pt x="1555" y="119"/>
                </a:cubicBezTo>
                <a:cubicBezTo>
                  <a:pt x="1581" y="103"/>
                  <a:pt x="1607" y="87"/>
                  <a:pt x="1633" y="71"/>
                </a:cubicBezTo>
                <a:cubicBezTo>
                  <a:pt x="1638" y="68"/>
                  <a:pt x="1643" y="71"/>
                  <a:pt x="1643" y="78"/>
                </a:cubicBezTo>
                <a:cubicBezTo>
                  <a:pt x="1643" y="86"/>
                  <a:pt x="1643" y="95"/>
                  <a:pt x="1643" y="104"/>
                </a:cubicBezTo>
                <a:close/>
                <a:moveTo>
                  <a:pt x="1666" y="81"/>
                </a:moveTo>
                <a:cubicBezTo>
                  <a:pt x="1666" y="74"/>
                  <a:pt x="1671" y="72"/>
                  <a:pt x="1677" y="77"/>
                </a:cubicBezTo>
                <a:cubicBezTo>
                  <a:pt x="1687" y="85"/>
                  <a:pt x="1698" y="93"/>
                  <a:pt x="1709" y="102"/>
                </a:cubicBezTo>
                <a:cubicBezTo>
                  <a:pt x="1715" y="106"/>
                  <a:pt x="1714" y="111"/>
                  <a:pt x="1707" y="111"/>
                </a:cubicBezTo>
                <a:cubicBezTo>
                  <a:pt x="1697" y="112"/>
                  <a:pt x="1688" y="113"/>
                  <a:pt x="1679" y="113"/>
                </a:cubicBezTo>
                <a:cubicBezTo>
                  <a:pt x="1672" y="114"/>
                  <a:pt x="1666" y="109"/>
                  <a:pt x="1666" y="101"/>
                </a:cubicBezTo>
                <a:cubicBezTo>
                  <a:pt x="1666" y="95"/>
                  <a:pt x="1666" y="88"/>
                  <a:pt x="1666" y="81"/>
                </a:cubicBezTo>
                <a:close/>
                <a:moveTo>
                  <a:pt x="1678" y="216"/>
                </a:moveTo>
                <a:cubicBezTo>
                  <a:pt x="1671" y="218"/>
                  <a:pt x="1666" y="213"/>
                  <a:pt x="1666" y="206"/>
                </a:cubicBezTo>
                <a:cubicBezTo>
                  <a:pt x="1666" y="188"/>
                  <a:pt x="1666" y="169"/>
                  <a:pt x="1666" y="151"/>
                </a:cubicBezTo>
                <a:cubicBezTo>
                  <a:pt x="1666" y="143"/>
                  <a:pt x="1672" y="137"/>
                  <a:pt x="1679" y="137"/>
                </a:cubicBezTo>
                <a:cubicBezTo>
                  <a:pt x="1697" y="135"/>
                  <a:pt x="1715" y="134"/>
                  <a:pt x="1734" y="132"/>
                </a:cubicBezTo>
                <a:cubicBezTo>
                  <a:pt x="1741" y="132"/>
                  <a:pt x="1751" y="135"/>
                  <a:pt x="1757" y="140"/>
                </a:cubicBezTo>
                <a:cubicBezTo>
                  <a:pt x="1772" y="151"/>
                  <a:pt x="1786" y="163"/>
                  <a:pt x="1801" y="174"/>
                </a:cubicBezTo>
                <a:cubicBezTo>
                  <a:pt x="1806" y="179"/>
                  <a:pt x="1806" y="184"/>
                  <a:pt x="1799" y="186"/>
                </a:cubicBezTo>
                <a:cubicBezTo>
                  <a:pt x="1759" y="195"/>
                  <a:pt x="1718" y="206"/>
                  <a:pt x="1678" y="216"/>
                </a:cubicBezTo>
                <a:close/>
                <a:moveTo>
                  <a:pt x="1921" y="230"/>
                </a:moveTo>
                <a:cubicBezTo>
                  <a:pt x="1921" y="238"/>
                  <a:pt x="1916" y="240"/>
                  <a:pt x="1910" y="235"/>
                </a:cubicBezTo>
                <a:cubicBezTo>
                  <a:pt x="1897" y="224"/>
                  <a:pt x="1884" y="214"/>
                  <a:pt x="1871" y="204"/>
                </a:cubicBezTo>
                <a:cubicBezTo>
                  <a:pt x="1866" y="199"/>
                  <a:pt x="1866" y="194"/>
                  <a:pt x="1873" y="192"/>
                </a:cubicBezTo>
                <a:cubicBezTo>
                  <a:pt x="1885" y="190"/>
                  <a:pt x="1897" y="187"/>
                  <a:pt x="1908" y="184"/>
                </a:cubicBezTo>
                <a:cubicBezTo>
                  <a:pt x="1915" y="183"/>
                  <a:pt x="1921" y="187"/>
                  <a:pt x="1921" y="195"/>
                </a:cubicBezTo>
                <a:cubicBezTo>
                  <a:pt x="1921" y="207"/>
                  <a:pt x="1921" y="218"/>
                  <a:pt x="1921" y="230"/>
                </a:cubicBezTo>
                <a:close/>
                <a:moveTo>
                  <a:pt x="1921" y="144"/>
                </a:moveTo>
                <a:cubicBezTo>
                  <a:pt x="1921" y="152"/>
                  <a:pt x="1915" y="159"/>
                  <a:pt x="1908" y="160"/>
                </a:cubicBezTo>
                <a:cubicBezTo>
                  <a:pt x="1889" y="165"/>
                  <a:pt x="1869" y="169"/>
                  <a:pt x="1850" y="174"/>
                </a:cubicBezTo>
                <a:cubicBezTo>
                  <a:pt x="1843" y="175"/>
                  <a:pt x="1833" y="173"/>
                  <a:pt x="1827" y="168"/>
                </a:cubicBezTo>
                <a:cubicBezTo>
                  <a:pt x="1814" y="158"/>
                  <a:pt x="1802" y="148"/>
                  <a:pt x="1789" y="138"/>
                </a:cubicBezTo>
                <a:cubicBezTo>
                  <a:pt x="1783" y="133"/>
                  <a:pt x="1784" y="129"/>
                  <a:pt x="1791" y="128"/>
                </a:cubicBezTo>
                <a:cubicBezTo>
                  <a:pt x="1830" y="126"/>
                  <a:pt x="1869" y="124"/>
                  <a:pt x="1908" y="122"/>
                </a:cubicBezTo>
                <a:cubicBezTo>
                  <a:pt x="1915" y="122"/>
                  <a:pt x="1921" y="127"/>
                  <a:pt x="1921" y="135"/>
                </a:cubicBezTo>
                <a:cubicBezTo>
                  <a:pt x="1921" y="138"/>
                  <a:pt x="1921" y="141"/>
                  <a:pt x="1921" y="144"/>
                </a:cubicBezTo>
                <a:close/>
                <a:moveTo>
                  <a:pt x="1921" y="87"/>
                </a:moveTo>
                <a:cubicBezTo>
                  <a:pt x="1921" y="93"/>
                  <a:pt x="1915" y="99"/>
                  <a:pt x="1908" y="99"/>
                </a:cubicBezTo>
                <a:cubicBezTo>
                  <a:pt x="1860" y="101"/>
                  <a:pt x="1812" y="104"/>
                  <a:pt x="1764" y="107"/>
                </a:cubicBezTo>
                <a:cubicBezTo>
                  <a:pt x="1757" y="108"/>
                  <a:pt x="1747" y="104"/>
                  <a:pt x="1741" y="99"/>
                </a:cubicBezTo>
                <a:cubicBezTo>
                  <a:pt x="1723" y="85"/>
                  <a:pt x="1704" y="71"/>
                  <a:pt x="1686" y="57"/>
                </a:cubicBezTo>
                <a:cubicBezTo>
                  <a:pt x="1680" y="52"/>
                  <a:pt x="1681" y="49"/>
                  <a:pt x="1689" y="50"/>
                </a:cubicBezTo>
                <a:cubicBezTo>
                  <a:pt x="1762" y="56"/>
                  <a:pt x="1835" y="64"/>
                  <a:pt x="1908" y="74"/>
                </a:cubicBezTo>
                <a:cubicBezTo>
                  <a:pt x="1915" y="74"/>
                  <a:pt x="1921" y="81"/>
                  <a:pt x="1921" y="87"/>
                </a:cubicBezTo>
                <a:close/>
                <a:moveTo>
                  <a:pt x="1943" y="88"/>
                </a:moveTo>
                <a:cubicBezTo>
                  <a:pt x="1943" y="83"/>
                  <a:pt x="1949" y="79"/>
                  <a:pt x="1956" y="80"/>
                </a:cubicBezTo>
                <a:cubicBezTo>
                  <a:pt x="1985" y="84"/>
                  <a:pt x="2014" y="88"/>
                  <a:pt x="2043" y="92"/>
                </a:cubicBezTo>
                <a:cubicBezTo>
                  <a:pt x="2050" y="93"/>
                  <a:pt x="2050" y="94"/>
                  <a:pt x="2043" y="95"/>
                </a:cubicBezTo>
                <a:cubicBezTo>
                  <a:pt x="2014" y="95"/>
                  <a:pt x="1985" y="96"/>
                  <a:pt x="1956" y="97"/>
                </a:cubicBezTo>
                <a:cubicBezTo>
                  <a:pt x="1949" y="97"/>
                  <a:pt x="1943" y="93"/>
                  <a:pt x="1943" y="88"/>
                </a:cubicBezTo>
                <a:close/>
                <a:moveTo>
                  <a:pt x="1943" y="134"/>
                </a:moveTo>
                <a:cubicBezTo>
                  <a:pt x="1943" y="127"/>
                  <a:pt x="1949" y="121"/>
                  <a:pt x="1956" y="120"/>
                </a:cubicBezTo>
                <a:cubicBezTo>
                  <a:pt x="2006" y="118"/>
                  <a:pt x="2056" y="117"/>
                  <a:pt x="2106" y="116"/>
                </a:cubicBezTo>
                <a:cubicBezTo>
                  <a:pt x="2113" y="116"/>
                  <a:pt x="2113" y="117"/>
                  <a:pt x="2106" y="119"/>
                </a:cubicBezTo>
                <a:cubicBezTo>
                  <a:pt x="2056" y="128"/>
                  <a:pt x="2006" y="139"/>
                  <a:pt x="1955" y="150"/>
                </a:cubicBezTo>
                <a:cubicBezTo>
                  <a:pt x="1948" y="151"/>
                  <a:pt x="1943" y="147"/>
                  <a:pt x="1943" y="140"/>
                </a:cubicBezTo>
                <a:cubicBezTo>
                  <a:pt x="1943" y="138"/>
                  <a:pt x="1943" y="136"/>
                  <a:pt x="1943" y="134"/>
                </a:cubicBezTo>
                <a:close/>
                <a:moveTo>
                  <a:pt x="1953" y="238"/>
                </a:moveTo>
                <a:cubicBezTo>
                  <a:pt x="1948" y="241"/>
                  <a:pt x="1943" y="238"/>
                  <a:pt x="1943" y="231"/>
                </a:cubicBezTo>
                <a:cubicBezTo>
                  <a:pt x="1943" y="217"/>
                  <a:pt x="1943" y="203"/>
                  <a:pt x="1943" y="189"/>
                </a:cubicBezTo>
                <a:cubicBezTo>
                  <a:pt x="1943" y="182"/>
                  <a:pt x="1948" y="175"/>
                  <a:pt x="1955" y="174"/>
                </a:cubicBezTo>
                <a:cubicBezTo>
                  <a:pt x="2008" y="162"/>
                  <a:pt x="2060" y="152"/>
                  <a:pt x="2112" y="142"/>
                </a:cubicBezTo>
                <a:cubicBezTo>
                  <a:pt x="2119" y="140"/>
                  <a:pt x="2120" y="142"/>
                  <a:pt x="2114" y="145"/>
                </a:cubicBezTo>
                <a:cubicBezTo>
                  <a:pt x="2061" y="175"/>
                  <a:pt x="2007" y="206"/>
                  <a:pt x="1953" y="2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48026" y="323295"/>
            <a:ext cx="555711" cy="800850"/>
          </a:xfrm>
          <a:prstGeom prst="rect">
            <a:avLst/>
          </a:prstGeom>
        </p:spPr>
      </p:pic>
      <p:pic>
        <p:nvPicPr>
          <p:cNvPr id="18" name="Picture 2"/>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9977583" y="195489"/>
            <a:ext cx="644235" cy="644235"/>
          </a:xfrm>
          <a:prstGeom prst="rect">
            <a:avLst/>
          </a:prstGeom>
          <a:noFill/>
          <a:ln>
            <a:noFill/>
          </a:ln>
          <a:extLst/>
        </p:spPr>
      </p:pic>
      <p:pic>
        <p:nvPicPr>
          <p:cNvPr id="28" name="Picture 2" descr="http://upload.wikimedia.org/wikipedia/commons/thumb/2/27/PHP-logo.svg/1000px-PHP-logo.svg.png"/>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6034372" y="3219481"/>
            <a:ext cx="773652" cy="409977"/>
          </a:xfrm>
          <a:prstGeom prst="rect">
            <a:avLst/>
          </a:prstGeom>
          <a:noFill/>
          <a:extLst/>
        </p:spPr>
      </p:pic>
      <p:pic>
        <p:nvPicPr>
          <p:cNvPr id="31" name="Picture 2">
            <a:hlinkClick r:id="rId11"/>
          </p:cNvPr>
          <p:cNvPicPr>
            <a:picLocks noChangeAspect="1" noChangeArrowheads="1"/>
          </p:cNvPicPr>
          <p:nvPr/>
        </p:nvPicPr>
        <p:blipFill>
          <a:blip r:embed="rId12">
            <a:biLevel thresh="25000"/>
            <a:extLst>
              <a:ext uri="{28A0092B-C50C-407E-A947-70E740481C1C}">
                <a14:useLocalDpi xmlns:a14="http://schemas.microsoft.com/office/drawing/2010/main" val="0"/>
              </a:ext>
            </a:extLst>
          </a:blip>
          <a:stretch>
            <a:fillRect/>
          </a:stretch>
        </p:blipFill>
        <p:spPr bwMode="auto">
          <a:xfrm>
            <a:off x="6193766" y="623759"/>
            <a:ext cx="1470510" cy="503165"/>
          </a:xfrm>
          <a:prstGeom prst="rect">
            <a:avLst/>
          </a:prstGeom>
          <a:noFill/>
          <a:extLst/>
        </p:spPr>
      </p:pic>
      <p:pic>
        <p:nvPicPr>
          <p:cNvPr id="34" name="Picture 2" descr="C:\Users\claudette\Documents\2011 Jobs\Kelly Young\02-Crystal\graphics\java.png"/>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11500766" y="3390624"/>
            <a:ext cx="478509" cy="880056"/>
          </a:xfrm>
          <a:prstGeom prst="rect">
            <a:avLst/>
          </a:prstGeom>
          <a:noFill/>
          <a:extLst/>
        </p:spPr>
      </p:pic>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59086" y="257831"/>
            <a:ext cx="1810380" cy="416461"/>
          </a:xfrm>
          <a:prstGeom prst="rect">
            <a:avLst/>
          </a:prstGeom>
        </p:spPr>
      </p:pic>
    </p:spTree>
    <p:extLst>
      <p:ext uri="{BB962C8B-B14F-4D97-AF65-F5344CB8AC3E}">
        <p14:creationId xmlns:p14="http://schemas.microsoft.com/office/powerpoint/2010/main" val="381921752"/>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hoto">
    <p:bg>
      <p:bgPr>
        <a:solidFill>
          <a:srgbClr val="00B29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4035" b="8699"/>
          <a:stretch/>
        </p:blipFill>
        <p:spPr>
          <a:xfrm>
            <a:off x="5551763" y="0"/>
            <a:ext cx="6995174" cy="6994525"/>
          </a:xfrm>
          <a:prstGeom prst="rect">
            <a:avLst/>
          </a:prstGeom>
        </p:spPr>
      </p:pic>
      <p:sp>
        <p:nvSpPr>
          <p:cNvPr id="9" name="Title 1"/>
          <p:cNvSpPr>
            <a:spLocks noGrp="1"/>
          </p:cNvSpPr>
          <p:nvPr>
            <p:ph type="title" hasCustomPrompt="1"/>
          </p:nvPr>
        </p:nvSpPr>
        <p:spPr bwMode="ltGray">
          <a:xfrm>
            <a:off x="273050" y="2125663"/>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5"/>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34000"/>
          <a:stretch/>
        </p:blipFill>
        <p:spPr>
          <a:xfrm>
            <a:off x="10554011" y="4228785"/>
            <a:ext cx="1220587" cy="445445"/>
          </a:xfrm>
          <a:prstGeom prst="rect">
            <a:avLst/>
          </a:prstGeom>
        </p:spPr>
      </p:pic>
      <p:pic>
        <p:nvPicPr>
          <p:cNvPr id="19" name="Picture 18"/>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Effect>
                      <a14:colorTemperature colorTemp="6625"/>
                    </a14:imgEffect>
                    <a14:imgEffect>
                      <a14:saturation sat="25000"/>
                    </a14:imgEffect>
                  </a14:imgLayer>
                </a14:imgProps>
              </a:ext>
              <a:ext uri="{28A0092B-C50C-407E-A947-70E740481C1C}">
                <a14:useLocalDpi xmlns:a14="http://schemas.microsoft.com/office/drawing/2010/main" val="0"/>
              </a:ext>
            </a:extLst>
          </a:blip>
          <a:stretch>
            <a:fillRect/>
          </a:stretch>
        </p:blipFill>
        <p:spPr>
          <a:xfrm>
            <a:off x="6476343" y="1743233"/>
            <a:ext cx="748643" cy="879034"/>
          </a:xfrm>
          <a:prstGeom prst="rect">
            <a:avLst/>
          </a:prstGeom>
        </p:spPr>
      </p:pic>
      <p:grpSp>
        <p:nvGrpSpPr>
          <p:cNvPr id="20" name="Group 19"/>
          <p:cNvGrpSpPr/>
          <p:nvPr userDrawn="1"/>
        </p:nvGrpSpPr>
        <p:grpSpPr>
          <a:xfrm>
            <a:off x="7774384" y="4712665"/>
            <a:ext cx="602086" cy="704358"/>
            <a:chOff x="1502342" y="238442"/>
            <a:chExt cx="1596433" cy="1867608"/>
          </a:xfrm>
          <a:solidFill>
            <a:schemeClr val="bg1"/>
          </a:solidFill>
        </p:grpSpPr>
        <p:sp>
          <p:nvSpPr>
            <p:cNvPr id="21" name="Freeform 25"/>
            <p:cNvSpPr>
              <a:spLocks noEditPoints="1"/>
            </p:cNvSpPr>
            <p:nvPr/>
          </p:nvSpPr>
          <p:spPr bwMode="auto">
            <a:xfrm>
              <a:off x="1502342" y="825623"/>
              <a:ext cx="1596433" cy="681218"/>
            </a:xfrm>
            <a:custGeom>
              <a:avLst/>
              <a:gdLst>
                <a:gd name="T0" fmla="*/ 574 w 618"/>
                <a:gd name="T1" fmla="*/ 0 h 264"/>
                <a:gd name="T2" fmla="*/ 530 w 618"/>
                <a:gd name="T3" fmla="*/ 45 h 264"/>
                <a:gd name="T4" fmla="*/ 530 w 618"/>
                <a:gd name="T5" fmla="*/ 219 h 264"/>
                <a:gd name="T6" fmla="*/ 574 w 618"/>
                <a:gd name="T7" fmla="*/ 264 h 264"/>
                <a:gd name="T8" fmla="*/ 618 w 618"/>
                <a:gd name="T9" fmla="*/ 219 h 264"/>
                <a:gd name="T10" fmla="*/ 618 w 618"/>
                <a:gd name="T11" fmla="*/ 45 h 264"/>
                <a:gd name="T12" fmla="*/ 574 w 618"/>
                <a:gd name="T13" fmla="*/ 0 h 264"/>
                <a:gd name="T14" fmla="*/ 44 w 618"/>
                <a:gd name="T15" fmla="*/ 0 h 264"/>
                <a:gd name="T16" fmla="*/ 0 w 618"/>
                <a:gd name="T17" fmla="*/ 45 h 264"/>
                <a:gd name="T18" fmla="*/ 0 w 618"/>
                <a:gd name="T19" fmla="*/ 219 h 264"/>
                <a:gd name="T20" fmla="*/ 44 w 618"/>
                <a:gd name="T21" fmla="*/ 264 h 264"/>
                <a:gd name="T22" fmla="*/ 88 w 618"/>
                <a:gd name="T23" fmla="*/ 219 h 264"/>
                <a:gd name="T24" fmla="*/ 88 w 618"/>
                <a:gd name="T25" fmla="*/ 45 h 264"/>
                <a:gd name="T26" fmla="*/ 44 w 618"/>
                <a:gd name="T2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8" h="264">
                  <a:moveTo>
                    <a:pt x="574" y="0"/>
                  </a:moveTo>
                  <a:cubicBezTo>
                    <a:pt x="550" y="0"/>
                    <a:pt x="530" y="20"/>
                    <a:pt x="530" y="45"/>
                  </a:cubicBezTo>
                  <a:cubicBezTo>
                    <a:pt x="530" y="219"/>
                    <a:pt x="530" y="219"/>
                    <a:pt x="530" y="219"/>
                  </a:cubicBezTo>
                  <a:cubicBezTo>
                    <a:pt x="530" y="244"/>
                    <a:pt x="550" y="264"/>
                    <a:pt x="574" y="264"/>
                  </a:cubicBezTo>
                  <a:cubicBezTo>
                    <a:pt x="598" y="264"/>
                    <a:pt x="618" y="244"/>
                    <a:pt x="618" y="219"/>
                  </a:cubicBezTo>
                  <a:cubicBezTo>
                    <a:pt x="618" y="45"/>
                    <a:pt x="618" y="45"/>
                    <a:pt x="618" y="45"/>
                  </a:cubicBezTo>
                  <a:cubicBezTo>
                    <a:pt x="618" y="20"/>
                    <a:pt x="598" y="0"/>
                    <a:pt x="574" y="0"/>
                  </a:cubicBezTo>
                  <a:close/>
                  <a:moveTo>
                    <a:pt x="44" y="0"/>
                  </a:moveTo>
                  <a:cubicBezTo>
                    <a:pt x="20" y="0"/>
                    <a:pt x="0" y="20"/>
                    <a:pt x="0" y="45"/>
                  </a:cubicBezTo>
                  <a:cubicBezTo>
                    <a:pt x="0" y="219"/>
                    <a:pt x="0" y="219"/>
                    <a:pt x="0" y="219"/>
                  </a:cubicBezTo>
                  <a:cubicBezTo>
                    <a:pt x="0" y="244"/>
                    <a:pt x="20" y="264"/>
                    <a:pt x="44" y="264"/>
                  </a:cubicBezTo>
                  <a:cubicBezTo>
                    <a:pt x="68" y="264"/>
                    <a:pt x="88" y="244"/>
                    <a:pt x="88" y="219"/>
                  </a:cubicBezTo>
                  <a:cubicBezTo>
                    <a:pt x="88" y="45"/>
                    <a:pt x="88" y="45"/>
                    <a:pt x="88" y="45"/>
                  </a:cubicBezTo>
                  <a:cubicBezTo>
                    <a:pt x="88" y="20"/>
                    <a:pt x="68" y="0"/>
                    <a:pt x="44" y="0"/>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 name="Freeform 26"/>
            <p:cNvSpPr>
              <a:spLocks/>
            </p:cNvSpPr>
            <p:nvPr/>
          </p:nvSpPr>
          <p:spPr bwMode="auto">
            <a:xfrm>
              <a:off x="1798666" y="827810"/>
              <a:ext cx="1008158" cy="1278240"/>
            </a:xfrm>
            <a:custGeom>
              <a:avLst/>
              <a:gdLst>
                <a:gd name="T0" fmla="*/ 0 w 390"/>
                <a:gd name="T1" fmla="*/ 0 h 495"/>
                <a:gd name="T2" fmla="*/ 0 w 390"/>
                <a:gd name="T3" fmla="*/ 319 h 495"/>
                <a:gd name="T4" fmla="*/ 34 w 390"/>
                <a:gd name="T5" fmla="*/ 353 h 495"/>
                <a:gd name="T6" fmla="*/ 73 w 390"/>
                <a:gd name="T7" fmla="*/ 353 h 495"/>
                <a:gd name="T8" fmla="*/ 73 w 390"/>
                <a:gd name="T9" fmla="*/ 450 h 495"/>
                <a:gd name="T10" fmla="*/ 117 w 390"/>
                <a:gd name="T11" fmla="*/ 495 h 495"/>
                <a:gd name="T12" fmla="*/ 161 w 390"/>
                <a:gd name="T13" fmla="*/ 450 h 495"/>
                <a:gd name="T14" fmla="*/ 161 w 390"/>
                <a:gd name="T15" fmla="*/ 353 h 495"/>
                <a:gd name="T16" fmla="*/ 229 w 390"/>
                <a:gd name="T17" fmla="*/ 353 h 495"/>
                <a:gd name="T18" fmla="*/ 229 w 390"/>
                <a:gd name="T19" fmla="*/ 450 h 495"/>
                <a:gd name="T20" fmla="*/ 273 w 390"/>
                <a:gd name="T21" fmla="*/ 495 h 495"/>
                <a:gd name="T22" fmla="*/ 317 w 390"/>
                <a:gd name="T23" fmla="*/ 450 h 495"/>
                <a:gd name="T24" fmla="*/ 317 w 390"/>
                <a:gd name="T25" fmla="*/ 353 h 495"/>
                <a:gd name="T26" fmla="*/ 356 w 390"/>
                <a:gd name="T27" fmla="*/ 353 h 495"/>
                <a:gd name="T28" fmla="*/ 390 w 390"/>
                <a:gd name="T29" fmla="*/ 319 h 495"/>
                <a:gd name="T30" fmla="*/ 390 w 390"/>
                <a:gd name="T31" fmla="*/ 0 h 495"/>
                <a:gd name="T32" fmla="*/ 0 w 390"/>
                <a:gd name="T33"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0" h="495">
                  <a:moveTo>
                    <a:pt x="0" y="0"/>
                  </a:moveTo>
                  <a:cubicBezTo>
                    <a:pt x="0" y="319"/>
                    <a:pt x="0" y="319"/>
                    <a:pt x="0" y="319"/>
                  </a:cubicBezTo>
                  <a:cubicBezTo>
                    <a:pt x="0" y="338"/>
                    <a:pt x="15" y="353"/>
                    <a:pt x="34" y="353"/>
                  </a:cubicBezTo>
                  <a:cubicBezTo>
                    <a:pt x="73" y="353"/>
                    <a:pt x="73" y="353"/>
                    <a:pt x="73" y="353"/>
                  </a:cubicBezTo>
                  <a:cubicBezTo>
                    <a:pt x="73" y="450"/>
                    <a:pt x="73" y="450"/>
                    <a:pt x="73" y="450"/>
                  </a:cubicBezTo>
                  <a:cubicBezTo>
                    <a:pt x="73" y="475"/>
                    <a:pt x="93" y="495"/>
                    <a:pt x="117" y="495"/>
                  </a:cubicBezTo>
                  <a:cubicBezTo>
                    <a:pt x="141" y="495"/>
                    <a:pt x="161" y="475"/>
                    <a:pt x="161" y="450"/>
                  </a:cubicBezTo>
                  <a:cubicBezTo>
                    <a:pt x="161" y="353"/>
                    <a:pt x="161" y="353"/>
                    <a:pt x="161" y="353"/>
                  </a:cubicBezTo>
                  <a:cubicBezTo>
                    <a:pt x="229" y="353"/>
                    <a:pt x="229" y="353"/>
                    <a:pt x="229" y="353"/>
                  </a:cubicBezTo>
                  <a:cubicBezTo>
                    <a:pt x="229" y="450"/>
                    <a:pt x="229" y="450"/>
                    <a:pt x="229" y="450"/>
                  </a:cubicBezTo>
                  <a:cubicBezTo>
                    <a:pt x="229" y="475"/>
                    <a:pt x="249" y="495"/>
                    <a:pt x="273" y="495"/>
                  </a:cubicBezTo>
                  <a:cubicBezTo>
                    <a:pt x="297" y="495"/>
                    <a:pt x="317" y="475"/>
                    <a:pt x="317" y="450"/>
                  </a:cubicBezTo>
                  <a:cubicBezTo>
                    <a:pt x="317" y="353"/>
                    <a:pt x="317" y="353"/>
                    <a:pt x="317" y="353"/>
                  </a:cubicBezTo>
                  <a:cubicBezTo>
                    <a:pt x="356" y="353"/>
                    <a:pt x="356" y="353"/>
                    <a:pt x="356" y="353"/>
                  </a:cubicBezTo>
                  <a:cubicBezTo>
                    <a:pt x="375" y="353"/>
                    <a:pt x="390" y="338"/>
                    <a:pt x="390" y="319"/>
                  </a:cubicBezTo>
                  <a:cubicBezTo>
                    <a:pt x="390" y="0"/>
                    <a:pt x="390" y="0"/>
                    <a:pt x="390" y="0"/>
                  </a:cubicBezTo>
                  <a:lnTo>
                    <a:pt x="0" y="0"/>
                  </a:lnTo>
                  <a:close/>
                </a:path>
              </a:pathLst>
            </a:custGeom>
            <a:grpFill/>
            <a:ln>
              <a:noFill/>
            </a:ln>
            <a:effectLs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 name="Freeform 27"/>
            <p:cNvSpPr>
              <a:spLocks noEditPoints="1"/>
            </p:cNvSpPr>
            <p:nvPr/>
          </p:nvSpPr>
          <p:spPr bwMode="auto">
            <a:xfrm>
              <a:off x="1796479" y="238442"/>
              <a:ext cx="1007065" cy="517201"/>
            </a:xfrm>
            <a:custGeom>
              <a:avLst/>
              <a:gdLst>
                <a:gd name="T0" fmla="*/ 288 w 390"/>
                <a:gd name="T1" fmla="*/ 63 h 200"/>
                <a:gd name="T2" fmla="*/ 324 w 390"/>
                <a:gd name="T3" fmla="*/ 11 h 200"/>
                <a:gd name="T4" fmla="*/ 323 w 390"/>
                <a:gd name="T5" fmla="*/ 2 h 200"/>
                <a:gd name="T6" fmla="*/ 314 w 390"/>
                <a:gd name="T7" fmla="*/ 4 h 200"/>
                <a:gd name="T8" fmla="*/ 276 w 390"/>
                <a:gd name="T9" fmla="*/ 59 h 200"/>
                <a:gd name="T10" fmla="*/ 195 w 390"/>
                <a:gd name="T11" fmla="*/ 43 h 200"/>
                <a:gd name="T12" fmla="*/ 114 w 390"/>
                <a:gd name="T13" fmla="*/ 59 h 200"/>
                <a:gd name="T14" fmla="*/ 76 w 390"/>
                <a:gd name="T15" fmla="*/ 4 h 200"/>
                <a:gd name="T16" fmla="*/ 67 w 390"/>
                <a:gd name="T17" fmla="*/ 2 h 200"/>
                <a:gd name="T18" fmla="*/ 66 w 390"/>
                <a:gd name="T19" fmla="*/ 11 h 200"/>
                <a:gd name="T20" fmla="*/ 102 w 390"/>
                <a:gd name="T21" fmla="*/ 63 h 200"/>
                <a:gd name="T22" fmla="*/ 0 w 390"/>
                <a:gd name="T23" fmla="*/ 200 h 200"/>
                <a:gd name="T24" fmla="*/ 390 w 390"/>
                <a:gd name="T25" fmla="*/ 200 h 200"/>
                <a:gd name="T26" fmla="*/ 288 w 390"/>
                <a:gd name="T27" fmla="*/ 63 h 200"/>
                <a:gd name="T28" fmla="*/ 113 w 390"/>
                <a:gd name="T29" fmla="*/ 146 h 200"/>
                <a:gd name="T30" fmla="*/ 91 w 390"/>
                <a:gd name="T31" fmla="*/ 124 h 200"/>
                <a:gd name="T32" fmla="*/ 113 w 390"/>
                <a:gd name="T33" fmla="*/ 103 h 200"/>
                <a:gd name="T34" fmla="*/ 134 w 390"/>
                <a:gd name="T35" fmla="*/ 124 h 200"/>
                <a:gd name="T36" fmla="*/ 113 w 390"/>
                <a:gd name="T37" fmla="*/ 146 h 200"/>
                <a:gd name="T38" fmla="*/ 280 w 390"/>
                <a:gd name="T39" fmla="*/ 146 h 200"/>
                <a:gd name="T40" fmla="*/ 259 w 390"/>
                <a:gd name="T41" fmla="*/ 124 h 200"/>
                <a:gd name="T42" fmla="*/ 280 w 390"/>
                <a:gd name="T43" fmla="*/ 103 h 200"/>
                <a:gd name="T44" fmla="*/ 302 w 390"/>
                <a:gd name="T45" fmla="*/ 124 h 200"/>
                <a:gd name="T46" fmla="*/ 280 w 390"/>
                <a:gd name="T47"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200">
                  <a:moveTo>
                    <a:pt x="288" y="63"/>
                  </a:moveTo>
                  <a:cubicBezTo>
                    <a:pt x="324" y="11"/>
                    <a:pt x="324" y="11"/>
                    <a:pt x="324" y="11"/>
                  </a:cubicBezTo>
                  <a:cubicBezTo>
                    <a:pt x="326" y="8"/>
                    <a:pt x="325" y="4"/>
                    <a:pt x="323" y="2"/>
                  </a:cubicBezTo>
                  <a:cubicBezTo>
                    <a:pt x="320" y="0"/>
                    <a:pt x="316" y="1"/>
                    <a:pt x="314" y="4"/>
                  </a:cubicBezTo>
                  <a:cubicBezTo>
                    <a:pt x="276" y="59"/>
                    <a:pt x="276" y="59"/>
                    <a:pt x="276" y="59"/>
                  </a:cubicBezTo>
                  <a:cubicBezTo>
                    <a:pt x="251" y="49"/>
                    <a:pt x="224" y="43"/>
                    <a:pt x="195" y="43"/>
                  </a:cubicBezTo>
                  <a:cubicBezTo>
                    <a:pt x="166" y="43"/>
                    <a:pt x="139" y="49"/>
                    <a:pt x="114" y="59"/>
                  </a:cubicBezTo>
                  <a:cubicBezTo>
                    <a:pt x="76" y="4"/>
                    <a:pt x="76" y="4"/>
                    <a:pt x="76" y="4"/>
                  </a:cubicBezTo>
                  <a:cubicBezTo>
                    <a:pt x="74" y="1"/>
                    <a:pt x="70" y="0"/>
                    <a:pt x="67" y="2"/>
                  </a:cubicBezTo>
                  <a:cubicBezTo>
                    <a:pt x="65" y="4"/>
                    <a:pt x="64" y="8"/>
                    <a:pt x="66" y="11"/>
                  </a:cubicBezTo>
                  <a:cubicBezTo>
                    <a:pt x="102" y="63"/>
                    <a:pt x="102" y="63"/>
                    <a:pt x="102" y="63"/>
                  </a:cubicBezTo>
                  <a:cubicBezTo>
                    <a:pt x="45" y="90"/>
                    <a:pt x="5" y="141"/>
                    <a:pt x="0" y="200"/>
                  </a:cubicBezTo>
                  <a:cubicBezTo>
                    <a:pt x="390" y="200"/>
                    <a:pt x="390" y="200"/>
                    <a:pt x="390" y="200"/>
                  </a:cubicBezTo>
                  <a:cubicBezTo>
                    <a:pt x="385" y="141"/>
                    <a:pt x="345" y="90"/>
                    <a:pt x="288" y="63"/>
                  </a:cubicBezTo>
                  <a:close/>
                  <a:moveTo>
                    <a:pt x="113" y="146"/>
                  </a:moveTo>
                  <a:cubicBezTo>
                    <a:pt x="101" y="146"/>
                    <a:pt x="91" y="136"/>
                    <a:pt x="91" y="124"/>
                  </a:cubicBezTo>
                  <a:cubicBezTo>
                    <a:pt x="91" y="113"/>
                    <a:pt x="101" y="103"/>
                    <a:pt x="113" y="103"/>
                  </a:cubicBezTo>
                  <a:cubicBezTo>
                    <a:pt x="125" y="103"/>
                    <a:pt x="134" y="113"/>
                    <a:pt x="134" y="124"/>
                  </a:cubicBezTo>
                  <a:cubicBezTo>
                    <a:pt x="134" y="136"/>
                    <a:pt x="125" y="146"/>
                    <a:pt x="113" y="146"/>
                  </a:cubicBezTo>
                  <a:close/>
                  <a:moveTo>
                    <a:pt x="280" y="146"/>
                  </a:moveTo>
                  <a:cubicBezTo>
                    <a:pt x="268" y="146"/>
                    <a:pt x="259" y="136"/>
                    <a:pt x="259" y="124"/>
                  </a:cubicBezTo>
                  <a:cubicBezTo>
                    <a:pt x="259" y="113"/>
                    <a:pt x="268" y="103"/>
                    <a:pt x="280" y="103"/>
                  </a:cubicBezTo>
                  <a:cubicBezTo>
                    <a:pt x="292" y="103"/>
                    <a:pt x="302" y="113"/>
                    <a:pt x="302" y="124"/>
                  </a:cubicBezTo>
                  <a:cubicBezTo>
                    <a:pt x="302" y="136"/>
                    <a:pt x="292" y="146"/>
                    <a:pt x="280" y="146"/>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pic>
        <p:nvPicPr>
          <p:cNvPr id="25" name="Picture 24"/>
          <p:cNvPicPr>
            <a:picLocks noChangeAspect="1"/>
          </p:cNvPicPr>
          <p:nvPr userDrawn="1"/>
        </p:nvPicPr>
        <p:blipFill>
          <a:blip r:embed="rId6">
            <a:lum bright="70000" contrast="-70000"/>
            <a:extLst>
              <a:ext uri="{28A0092B-C50C-407E-A947-70E740481C1C}">
                <a14:useLocalDpi xmlns:a14="http://schemas.microsoft.com/office/drawing/2010/main" val="0"/>
              </a:ext>
            </a:extLst>
          </a:blip>
          <a:stretch>
            <a:fillRect/>
          </a:stretch>
        </p:blipFill>
        <p:spPr>
          <a:xfrm>
            <a:off x="10935473" y="2032197"/>
            <a:ext cx="457665" cy="560037"/>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458332" y="480632"/>
            <a:ext cx="1552931" cy="332660"/>
          </a:xfrm>
          <a:prstGeom prst="rect">
            <a:avLst/>
          </a:prstGeom>
        </p:spPr>
      </p:pic>
      <p:sp>
        <p:nvSpPr>
          <p:cNvPr id="16" name="Freeform 15"/>
          <p:cNvSpPr>
            <a:spLocks noChangeAspect="1" noEditPoints="1"/>
          </p:cNvSpPr>
          <p:nvPr userDrawn="1"/>
        </p:nvSpPr>
        <p:spPr bwMode="auto">
          <a:xfrm>
            <a:off x="-349220" y="6046357"/>
            <a:ext cx="13134915" cy="1852941"/>
          </a:xfrm>
          <a:custGeom>
            <a:avLst/>
            <a:gdLst>
              <a:gd name="T0" fmla="*/ 1088 w 2202"/>
              <a:gd name="T1" fmla="*/ 0 h 277"/>
              <a:gd name="T2" fmla="*/ 261 w 2202"/>
              <a:gd name="T3" fmla="*/ 273 h 277"/>
              <a:gd name="T4" fmla="*/ 560 w 2202"/>
              <a:gd name="T5" fmla="*/ 241 h 277"/>
              <a:gd name="T6" fmla="*/ 886 w 2202"/>
              <a:gd name="T7" fmla="*/ 185 h 277"/>
              <a:gd name="T8" fmla="*/ 1315 w 2202"/>
              <a:gd name="T9" fmla="*/ 185 h 277"/>
              <a:gd name="T10" fmla="*/ 1642 w 2202"/>
              <a:gd name="T11" fmla="*/ 241 h 277"/>
              <a:gd name="T12" fmla="*/ 1941 w 2202"/>
              <a:gd name="T13" fmla="*/ 273 h 277"/>
              <a:gd name="T14" fmla="*/ 248 w 2202"/>
              <a:gd name="T15" fmla="*/ 238 h 277"/>
              <a:gd name="T16" fmla="*/ 258 w 2202"/>
              <a:gd name="T17" fmla="*/ 231 h 277"/>
              <a:gd name="T18" fmla="*/ 246 w 2202"/>
              <a:gd name="T19" fmla="*/ 120 h 277"/>
              <a:gd name="T20" fmla="*/ 158 w 2202"/>
              <a:gd name="T21" fmla="*/ 95 h 277"/>
              <a:gd name="T22" fmla="*/ 294 w 2202"/>
              <a:gd name="T23" fmla="*/ 74 h 277"/>
              <a:gd name="T24" fmla="*/ 294 w 2202"/>
              <a:gd name="T25" fmla="*/ 99 h 277"/>
              <a:gd name="T26" fmla="*/ 293 w 2202"/>
              <a:gd name="T27" fmla="*/ 184 h 277"/>
              <a:gd name="T28" fmla="*/ 351 w 2202"/>
              <a:gd name="T29" fmla="*/ 174 h 277"/>
              <a:gd name="T30" fmla="*/ 410 w 2202"/>
              <a:gd name="T31" fmla="*/ 129 h 277"/>
              <a:gd name="T32" fmla="*/ 402 w 2202"/>
              <a:gd name="T33" fmla="*/ 186 h 277"/>
              <a:gd name="T34" fmla="*/ 535 w 2202"/>
              <a:gd name="T35" fmla="*/ 151 h 277"/>
              <a:gd name="T36" fmla="*/ 492 w 2202"/>
              <a:gd name="T37" fmla="*/ 102 h 277"/>
              <a:gd name="T38" fmla="*/ 569 w 2202"/>
              <a:gd name="T39" fmla="*/ 71 h 277"/>
              <a:gd name="T40" fmla="*/ 558 w 2202"/>
              <a:gd name="T41" fmla="*/ 78 h 277"/>
              <a:gd name="T42" fmla="*/ 697 w 2202"/>
              <a:gd name="T43" fmla="*/ 153 h 277"/>
              <a:gd name="T44" fmla="*/ 764 w 2202"/>
              <a:gd name="T45" fmla="*/ 166 h 277"/>
              <a:gd name="T46" fmla="*/ 811 w 2202"/>
              <a:gd name="T47" fmla="*/ 101 h 277"/>
              <a:gd name="T48" fmla="*/ 700 w 2202"/>
              <a:gd name="T49" fmla="*/ 125 h 277"/>
              <a:gd name="T50" fmla="*/ 811 w 2202"/>
              <a:gd name="T51" fmla="*/ 101 h 277"/>
              <a:gd name="T52" fmla="*/ 846 w 2202"/>
              <a:gd name="T53" fmla="*/ 101 h 277"/>
              <a:gd name="T54" fmla="*/ 846 w 2202"/>
              <a:gd name="T55" fmla="*/ 171 h 277"/>
              <a:gd name="T56" fmla="*/ 879 w 2202"/>
              <a:gd name="T57" fmla="*/ 152 h 277"/>
              <a:gd name="T58" fmla="*/ 1020 w 2202"/>
              <a:gd name="T59" fmla="*/ 64 h 277"/>
              <a:gd name="T60" fmla="*/ 934 w 2202"/>
              <a:gd name="T61" fmla="*/ 151 h 277"/>
              <a:gd name="T62" fmla="*/ 1112 w 2202"/>
              <a:gd name="T63" fmla="*/ 172 h 277"/>
              <a:gd name="T64" fmla="*/ 1125 w 2202"/>
              <a:gd name="T65" fmla="*/ 183 h 277"/>
              <a:gd name="T66" fmla="*/ 1355 w 2202"/>
              <a:gd name="T67" fmla="*/ 171 h 277"/>
              <a:gd name="T68" fmla="*/ 1299 w 2202"/>
              <a:gd name="T69" fmla="*/ 146 h 277"/>
              <a:gd name="T70" fmla="*/ 1368 w 2202"/>
              <a:gd name="T71" fmla="*/ 92 h 277"/>
              <a:gd name="T72" fmla="*/ 1368 w 2202"/>
              <a:gd name="T73" fmla="*/ 41 h 277"/>
              <a:gd name="T74" fmla="*/ 1403 w 2202"/>
              <a:gd name="T75" fmla="*/ 164 h 277"/>
              <a:gd name="T76" fmla="*/ 1435 w 2202"/>
              <a:gd name="T77" fmla="*/ 131 h 277"/>
              <a:gd name="T78" fmla="*/ 1618 w 2202"/>
              <a:gd name="T79" fmla="*/ 43 h 277"/>
              <a:gd name="T80" fmla="*/ 1643 w 2202"/>
              <a:gd name="T81" fmla="*/ 204 h 277"/>
              <a:gd name="T82" fmla="*/ 1643 w 2202"/>
              <a:gd name="T83" fmla="*/ 152 h 277"/>
              <a:gd name="T84" fmla="*/ 1555 w 2202"/>
              <a:gd name="T85" fmla="*/ 119 h 277"/>
              <a:gd name="T86" fmla="*/ 1677 w 2202"/>
              <a:gd name="T87" fmla="*/ 77 h 277"/>
              <a:gd name="T88" fmla="*/ 1666 w 2202"/>
              <a:gd name="T89" fmla="*/ 81 h 277"/>
              <a:gd name="T90" fmla="*/ 1734 w 2202"/>
              <a:gd name="T91" fmla="*/ 132 h 277"/>
              <a:gd name="T92" fmla="*/ 1921 w 2202"/>
              <a:gd name="T93" fmla="*/ 230 h 277"/>
              <a:gd name="T94" fmla="*/ 1921 w 2202"/>
              <a:gd name="T95" fmla="*/ 195 h 277"/>
              <a:gd name="T96" fmla="*/ 1827 w 2202"/>
              <a:gd name="T97" fmla="*/ 168 h 277"/>
              <a:gd name="T98" fmla="*/ 1921 w 2202"/>
              <a:gd name="T99" fmla="*/ 144 h 277"/>
              <a:gd name="T100" fmla="*/ 1686 w 2202"/>
              <a:gd name="T101" fmla="*/ 57 h 277"/>
              <a:gd name="T102" fmla="*/ 1956 w 2202"/>
              <a:gd name="T103" fmla="*/ 80 h 277"/>
              <a:gd name="T104" fmla="*/ 1943 w 2202"/>
              <a:gd name="T105" fmla="*/ 134 h 277"/>
              <a:gd name="T106" fmla="*/ 1943 w 2202"/>
              <a:gd name="T107" fmla="*/ 140 h 277"/>
              <a:gd name="T108" fmla="*/ 1955 w 2202"/>
              <a:gd name="T109" fmla="*/ 17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2" h="277">
                <a:moveTo>
                  <a:pt x="2199" y="107"/>
                </a:moveTo>
                <a:cubicBezTo>
                  <a:pt x="2197" y="100"/>
                  <a:pt x="2190" y="93"/>
                  <a:pt x="2182" y="92"/>
                </a:cubicBezTo>
                <a:cubicBezTo>
                  <a:pt x="1829" y="31"/>
                  <a:pt x="1471" y="1"/>
                  <a:pt x="1114" y="0"/>
                </a:cubicBezTo>
                <a:cubicBezTo>
                  <a:pt x="1107" y="0"/>
                  <a:pt x="1101" y="0"/>
                  <a:pt x="1101" y="0"/>
                </a:cubicBezTo>
                <a:cubicBezTo>
                  <a:pt x="1101" y="0"/>
                  <a:pt x="1095" y="0"/>
                  <a:pt x="1088" y="0"/>
                </a:cubicBezTo>
                <a:cubicBezTo>
                  <a:pt x="730" y="1"/>
                  <a:pt x="373" y="31"/>
                  <a:pt x="19" y="92"/>
                </a:cubicBezTo>
                <a:cubicBezTo>
                  <a:pt x="12" y="93"/>
                  <a:pt x="5" y="100"/>
                  <a:pt x="3" y="107"/>
                </a:cubicBezTo>
                <a:cubicBezTo>
                  <a:pt x="2" y="108"/>
                  <a:pt x="2" y="109"/>
                  <a:pt x="2" y="110"/>
                </a:cubicBezTo>
                <a:cubicBezTo>
                  <a:pt x="0" y="117"/>
                  <a:pt x="3" y="126"/>
                  <a:pt x="9" y="129"/>
                </a:cubicBezTo>
                <a:cubicBezTo>
                  <a:pt x="92" y="175"/>
                  <a:pt x="176" y="224"/>
                  <a:pt x="261" y="273"/>
                </a:cubicBezTo>
                <a:cubicBezTo>
                  <a:pt x="266" y="277"/>
                  <a:pt x="276" y="276"/>
                  <a:pt x="282" y="271"/>
                </a:cubicBezTo>
                <a:cubicBezTo>
                  <a:pt x="307" y="250"/>
                  <a:pt x="332" y="230"/>
                  <a:pt x="357" y="210"/>
                </a:cubicBezTo>
                <a:cubicBezTo>
                  <a:pt x="362" y="205"/>
                  <a:pt x="373" y="203"/>
                  <a:pt x="379" y="204"/>
                </a:cubicBezTo>
                <a:cubicBezTo>
                  <a:pt x="431" y="217"/>
                  <a:pt x="483" y="229"/>
                  <a:pt x="535" y="243"/>
                </a:cubicBezTo>
                <a:cubicBezTo>
                  <a:pt x="542" y="245"/>
                  <a:pt x="553" y="244"/>
                  <a:pt x="560" y="241"/>
                </a:cubicBezTo>
                <a:cubicBezTo>
                  <a:pt x="612" y="218"/>
                  <a:pt x="664" y="196"/>
                  <a:pt x="717" y="175"/>
                </a:cubicBezTo>
                <a:cubicBezTo>
                  <a:pt x="724" y="172"/>
                  <a:pt x="734" y="173"/>
                  <a:pt x="740" y="177"/>
                </a:cubicBezTo>
                <a:cubicBezTo>
                  <a:pt x="764" y="192"/>
                  <a:pt x="788" y="208"/>
                  <a:pt x="812" y="223"/>
                </a:cubicBezTo>
                <a:cubicBezTo>
                  <a:pt x="818" y="227"/>
                  <a:pt x="827" y="227"/>
                  <a:pt x="833" y="222"/>
                </a:cubicBezTo>
                <a:cubicBezTo>
                  <a:pt x="851" y="210"/>
                  <a:pt x="868" y="197"/>
                  <a:pt x="886" y="185"/>
                </a:cubicBezTo>
                <a:cubicBezTo>
                  <a:pt x="892" y="181"/>
                  <a:pt x="903" y="178"/>
                  <a:pt x="910" y="179"/>
                </a:cubicBezTo>
                <a:cubicBezTo>
                  <a:pt x="969" y="188"/>
                  <a:pt x="1028" y="197"/>
                  <a:pt x="1088" y="208"/>
                </a:cubicBezTo>
                <a:cubicBezTo>
                  <a:pt x="1095" y="209"/>
                  <a:pt x="1107" y="209"/>
                  <a:pt x="1114" y="208"/>
                </a:cubicBezTo>
                <a:cubicBezTo>
                  <a:pt x="1173" y="197"/>
                  <a:pt x="1232" y="188"/>
                  <a:pt x="1292" y="179"/>
                </a:cubicBezTo>
                <a:cubicBezTo>
                  <a:pt x="1299" y="178"/>
                  <a:pt x="1309" y="181"/>
                  <a:pt x="1315" y="185"/>
                </a:cubicBezTo>
                <a:cubicBezTo>
                  <a:pt x="1333" y="197"/>
                  <a:pt x="1351" y="210"/>
                  <a:pt x="1368" y="222"/>
                </a:cubicBezTo>
                <a:cubicBezTo>
                  <a:pt x="1374" y="227"/>
                  <a:pt x="1384" y="227"/>
                  <a:pt x="1390" y="223"/>
                </a:cubicBezTo>
                <a:cubicBezTo>
                  <a:pt x="1414" y="208"/>
                  <a:pt x="1438" y="192"/>
                  <a:pt x="1462" y="177"/>
                </a:cubicBezTo>
                <a:cubicBezTo>
                  <a:pt x="1468" y="173"/>
                  <a:pt x="1478" y="172"/>
                  <a:pt x="1485" y="175"/>
                </a:cubicBezTo>
                <a:cubicBezTo>
                  <a:pt x="1537" y="196"/>
                  <a:pt x="1590" y="218"/>
                  <a:pt x="1642" y="241"/>
                </a:cubicBezTo>
                <a:cubicBezTo>
                  <a:pt x="1649" y="244"/>
                  <a:pt x="1660" y="245"/>
                  <a:pt x="1667" y="243"/>
                </a:cubicBezTo>
                <a:cubicBezTo>
                  <a:pt x="1719" y="229"/>
                  <a:pt x="1770" y="217"/>
                  <a:pt x="1822" y="204"/>
                </a:cubicBezTo>
                <a:cubicBezTo>
                  <a:pt x="1829" y="203"/>
                  <a:pt x="1839" y="205"/>
                  <a:pt x="1845" y="210"/>
                </a:cubicBezTo>
                <a:cubicBezTo>
                  <a:pt x="1870" y="230"/>
                  <a:pt x="1895" y="250"/>
                  <a:pt x="1920" y="271"/>
                </a:cubicBezTo>
                <a:cubicBezTo>
                  <a:pt x="1926" y="276"/>
                  <a:pt x="1935" y="277"/>
                  <a:pt x="1941" y="273"/>
                </a:cubicBezTo>
                <a:cubicBezTo>
                  <a:pt x="2025" y="224"/>
                  <a:pt x="2109" y="175"/>
                  <a:pt x="2193" y="129"/>
                </a:cubicBezTo>
                <a:cubicBezTo>
                  <a:pt x="2199" y="126"/>
                  <a:pt x="2202" y="117"/>
                  <a:pt x="2200" y="110"/>
                </a:cubicBezTo>
                <a:cubicBezTo>
                  <a:pt x="2199" y="109"/>
                  <a:pt x="2199" y="108"/>
                  <a:pt x="2199" y="107"/>
                </a:cubicBezTo>
                <a:close/>
                <a:moveTo>
                  <a:pt x="258" y="231"/>
                </a:moveTo>
                <a:cubicBezTo>
                  <a:pt x="258" y="238"/>
                  <a:pt x="254" y="241"/>
                  <a:pt x="248" y="238"/>
                </a:cubicBezTo>
                <a:cubicBezTo>
                  <a:pt x="194" y="206"/>
                  <a:pt x="141" y="175"/>
                  <a:pt x="87" y="145"/>
                </a:cubicBezTo>
                <a:cubicBezTo>
                  <a:pt x="81" y="142"/>
                  <a:pt x="82" y="140"/>
                  <a:pt x="89" y="142"/>
                </a:cubicBezTo>
                <a:cubicBezTo>
                  <a:pt x="141" y="152"/>
                  <a:pt x="194" y="162"/>
                  <a:pt x="246" y="174"/>
                </a:cubicBezTo>
                <a:cubicBezTo>
                  <a:pt x="253" y="175"/>
                  <a:pt x="258" y="182"/>
                  <a:pt x="258" y="190"/>
                </a:cubicBezTo>
                <a:cubicBezTo>
                  <a:pt x="258" y="203"/>
                  <a:pt x="258" y="217"/>
                  <a:pt x="258" y="231"/>
                </a:cubicBezTo>
                <a:close/>
                <a:moveTo>
                  <a:pt x="258" y="140"/>
                </a:moveTo>
                <a:cubicBezTo>
                  <a:pt x="258" y="147"/>
                  <a:pt x="253" y="151"/>
                  <a:pt x="246" y="150"/>
                </a:cubicBezTo>
                <a:cubicBezTo>
                  <a:pt x="196" y="139"/>
                  <a:pt x="145" y="129"/>
                  <a:pt x="95" y="119"/>
                </a:cubicBezTo>
                <a:cubicBezTo>
                  <a:pt x="88" y="117"/>
                  <a:pt x="88" y="116"/>
                  <a:pt x="95" y="117"/>
                </a:cubicBezTo>
                <a:cubicBezTo>
                  <a:pt x="145" y="117"/>
                  <a:pt x="195" y="118"/>
                  <a:pt x="246" y="120"/>
                </a:cubicBezTo>
                <a:cubicBezTo>
                  <a:pt x="253" y="121"/>
                  <a:pt x="258" y="127"/>
                  <a:pt x="258" y="134"/>
                </a:cubicBezTo>
                <a:cubicBezTo>
                  <a:pt x="258" y="136"/>
                  <a:pt x="258" y="138"/>
                  <a:pt x="258" y="140"/>
                </a:cubicBezTo>
                <a:close/>
                <a:moveTo>
                  <a:pt x="258" y="88"/>
                </a:moveTo>
                <a:cubicBezTo>
                  <a:pt x="258" y="93"/>
                  <a:pt x="253" y="97"/>
                  <a:pt x="246" y="97"/>
                </a:cubicBezTo>
                <a:cubicBezTo>
                  <a:pt x="216" y="96"/>
                  <a:pt x="187" y="95"/>
                  <a:pt x="158" y="95"/>
                </a:cubicBezTo>
                <a:cubicBezTo>
                  <a:pt x="151" y="94"/>
                  <a:pt x="151" y="93"/>
                  <a:pt x="158" y="92"/>
                </a:cubicBezTo>
                <a:cubicBezTo>
                  <a:pt x="187" y="88"/>
                  <a:pt x="216" y="84"/>
                  <a:pt x="245" y="80"/>
                </a:cubicBezTo>
                <a:cubicBezTo>
                  <a:pt x="253" y="79"/>
                  <a:pt x="258" y="83"/>
                  <a:pt x="258" y="88"/>
                </a:cubicBezTo>
                <a:close/>
                <a:moveTo>
                  <a:pt x="281" y="87"/>
                </a:moveTo>
                <a:cubicBezTo>
                  <a:pt x="281" y="81"/>
                  <a:pt x="287" y="75"/>
                  <a:pt x="294" y="74"/>
                </a:cubicBezTo>
                <a:cubicBezTo>
                  <a:pt x="367" y="64"/>
                  <a:pt x="440" y="56"/>
                  <a:pt x="513" y="50"/>
                </a:cubicBezTo>
                <a:cubicBezTo>
                  <a:pt x="520" y="49"/>
                  <a:pt x="521" y="52"/>
                  <a:pt x="515" y="57"/>
                </a:cubicBezTo>
                <a:cubicBezTo>
                  <a:pt x="497" y="71"/>
                  <a:pt x="479" y="85"/>
                  <a:pt x="460" y="100"/>
                </a:cubicBezTo>
                <a:cubicBezTo>
                  <a:pt x="454" y="104"/>
                  <a:pt x="444" y="108"/>
                  <a:pt x="437" y="107"/>
                </a:cubicBezTo>
                <a:cubicBezTo>
                  <a:pt x="389" y="104"/>
                  <a:pt x="341" y="101"/>
                  <a:pt x="294" y="99"/>
                </a:cubicBezTo>
                <a:cubicBezTo>
                  <a:pt x="287" y="99"/>
                  <a:pt x="281" y="94"/>
                  <a:pt x="281" y="87"/>
                </a:cubicBezTo>
                <a:close/>
                <a:moveTo>
                  <a:pt x="291" y="235"/>
                </a:moveTo>
                <a:cubicBezTo>
                  <a:pt x="286" y="240"/>
                  <a:pt x="281" y="238"/>
                  <a:pt x="281" y="230"/>
                </a:cubicBezTo>
                <a:cubicBezTo>
                  <a:pt x="281" y="218"/>
                  <a:pt x="281" y="207"/>
                  <a:pt x="281" y="195"/>
                </a:cubicBezTo>
                <a:cubicBezTo>
                  <a:pt x="281" y="187"/>
                  <a:pt x="286" y="183"/>
                  <a:pt x="293" y="184"/>
                </a:cubicBezTo>
                <a:cubicBezTo>
                  <a:pt x="305" y="187"/>
                  <a:pt x="316" y="190"/>
                  <a:pt x="328" y="192"/>
                </a:cubicBezTo>
                <a:cubicBezTo>
                  <a:pt x="335" y="194"/>
                  <a:pt x="335" y="199"/>
                  <a:pt x="330" y="204"/>
                </a:cubicBezTo>
                <a:cubicBezTo>
                  <a:pt x="317" y="214"/>
                  <a:pt x="304" y="224"/>
                  <a:pt x="291" y="235"/>
                </a:cubicBezTo>
                <a:close/>
                <a:moveTo>
                  <a:pt x="374" y="168"/>
                </a:moveTo>
                <a:cubicBezTo>
                  <a:pt x="368" y="173"/>
                  <a:pt x="358" y="175"/>
                  <a:pt x="351" y="174"/>
                </a:cubicBezTo>
                <a:cubicBezTo>
                  <a:pt x="332" y="169"/>
                  <a:pt x="312" y="165"/>
                  <a:pt x="293" y="160"/>
                </a:cubicBezTo>
                <a:cubicBezTo>
                  <a:pt x="286" y="159"/>
                  <a:pt x="281" y="152"/>
                  <a:pt x="281" y="144"/>
                </a:cubicBezTo>
                <a:cubicBezTo>
                  <a:pt x="281" y="141"/>
                  <a:pt x="281" y="138"/>
                  <a:pt x="281" y="135"/>
                </a:cubicBezTo>
                <a:cubicBezTo>
                  <a:pt x="281" y="127"/>
                  <a:pt x="287" y="122"/>
                  <a:pt x="294" y="122"/>
                </a:cubicBezTo>
                <a:cubicBezTo>
                  <a:pt x="332" y="124"/>
                  <a:pt x="371" y="126"/>
                  <a:pt x="410" y="129"/>
                </a:cubicBezTo>
                <a:cubicBezTo>
                  <a:pt x="417" y="129"/>
                  <a:pt x="418" y="133"/>
                  <a:pt x="412" y="138"/>
                </a:cubicBezTo>
                <a:cubicBezTo>
                  <a:pt x="399" y="148"/>
                  <a:pt x="387" y="158"/>
                  <a:pt x="374" y="168"/>
                </a:cubicBezTo>
                <a:close/>
                <a:moveTo>
                  <a:pt x="535" y="206"/>
                </a:moveTo>
                <a:cubicBezTo>
                  <a:pt x="535" y="213"/>
                  <a:pt x="530" y="218"/>
                  <a:pt x="523" y="216"/>
                </a:cubicBezTo>
                <a:cubicBezTo>
                  <a:pt x="483" y="206"/>
                  <a:pt x="442" y="195"/>
                  <a:pt x="402" y="186"/>
                </a:cubicBezTo>
                <a:cubicBezTo>
                  <a:pt x="395" y="184"/>
                  <a:pt x="395" y="179"/>
                  <a:pt x="401" y="174"/>
                </a:cubicBezTo>
                <a:cubicBezTo>
                  <a:pt x="415" y="163"/>
                  <a:pt x="430" y="151"/>
                  <a:pt x="444" y="140"/>
                </a:cubicBezTo>
                <a:cubicBezTo>
                  <a:pt x="450" y="135"/>
                  <a:pt x="461" y="132"/>
                  <a:pt x="468" y="132"/>
                </a:cubicBezTo>
                <a:cubicBezTo>
                  <a:pt x="486" y="134"/>
                  <a:pt x="504" y="135"/>
                  <a:pt x="523" y="137"/>
                </a:cubicBezTo>
                <a:cubicBezTo>
                  <a:pt x="530" y="137"/>
                  <a:pt x="535" y="143"/>
                  <a:pt x="535" y="151"/>
                </a:cubicBezTo>
                <a:cubicBezTo>
                  <a:pt x="535" y="169"/>
                  <a:pt x="535" y="188"/>
                  <a:pt x="535" y="206"/>
                </a:cubicBezTo>
                <a:close/>
                <a:moveTo>
                  <a:pt x="535" y="101"/>
                </a:moveTo>
                <a:cubicBezTo>
                  <a:pt x="535" y="109"/>
                  <a:pt x="530" y="114"/>
                  <a:pt x="523" y="113"/>
                </a:cubicBezTo>
                <a:cubicBezTo>
                  <a:pt x="513" y="113"/>
                  <a:pt x="504" y="112"/>
                  <a:pt x="494" y="111"/>
                </a:cubicBezTo>
                <a:cubicBezTo>
                  <a:pt x="487" y="111"/>
                  <a:pt x="486" y="107"/>
                  <a:pt x="492" y="102"/>
                </a:cubicBezTo>
                <a:cubicBezTo>
                  <a:pt x="503" y="94"/>
                  <a:pt x="514" y="85"/>
                  <a:pt x="525" y="77"/>
                </a:cubicBezTo>
                <a:cubicBezTo>
                  <a:pt x="531" y="72"/>
                  <a:pt x="535" y="74"/>
                  <a:pt x="535" y="81"/>
                </a:cubicBezTo>
                <a:cubicBezTo>
                  <a:pt x="535" y="88"/>
                  <a:pt x="535" y="95"/>
                  <a:pt x="535" y="101"/>
                </a:cubicBezTo>
                <a:close/>
                <a:moveTo>
                  <a:pt x="558" y="78"/>
                </a:moveTo>
                <a:cubicBezTo>
                  <a:pt x="558" y="71"/>
                  <a:pt x="563" y="68"/>
                  <a:pt x="569" y="71"/>
                </a:cubicBezTo>
                <a:cubicBezTo>
                  <a:pt x="595" y="87"/>
                  <a:pt x="621" y="103"/>
                  <a:pt x="647" y="119"/>
                </a:cubicBezTo>
                <a:cubicBezTo>
                  <a:pt x="653" y="123"/>
                  <a:pt x="652" y="125"/>
                  <a:pt x="645" y="125"/>
                </a:cubicBezTo>
                <a:cubicBezTo>
                  <a:pt x="620" y="122"/>
                  <a:pt x="595" y="120"/>
                  <a:pt x="571" y="118"/>
                </a:cubicBezTo>
                <a:cubicBezTo>
                  <a:pt x="564" y="117"/>
                  <a:pt x="558" y="111"/>
                  <a:pt x="558" y="104"/>
                </a:cubicBezTo>
                <a:cubicBezTo>
                  <a:pt x="558" y="95"/>
                  <a:pt x="558" y="86"/>
                  <a:pt x="558" y="78"/>
                </a:cubicBezTo>
                <a:close/>
                <a:moveTo>
                  <a:pt x="570" y="211"/>
                </a:moveTo>
                <a:cubicBezTo>
                  <a:pt x="564" y="214"/>
                  <a:pt x="558" y="211"/>
                  <a:pt x="558" y="204"/>
                </a:cubicBezTo>
                <a:cubicBezTo>
                  <a:pt x="558" y="187"/>
                  <a:pt x="558" y="170"/>
                  <a:pt x="558" y="152"/>
                </a:cubicBezTo>
                <a:cubicBezTo>
                  <a:pt x="558" y="145"/>
                  <a:pt x="564" y="140"/>
                  <a:pt x="571" y="141"/>
                </a:cubicBezTo>
                <a:cubicBezTo>
                  <a:pt x="613" y="144"/>
                  <a:pt x="655" y="148"/>
                  <a:pt x="697" y="153"/>
                </a:cubicBezTo>
                <a:cubicBezTo>
                  <a:pt x="704" y="153"/>
                  <a:pt x="704" y="156"/>
                  <a:pt x="697" y="159"/>
                </a:cubicBezTo>
                <a:cubicBezTo>
                  <a:pt x="655" y="176"/>
                  <a:pt x="613" y="194"/>
                  <a:pt x="570" y="211"/>
                </a:cubicBezTo>
                <a:close/>
                <a:moveTo>
                  <a:pt x="811" y="182"/>
                </a:moveTo>
                <a:cubicBezTo>
                  <a:pt x="811" y="190"/>
                  <a:pt x="806" y="192"/>
                  <a:pt x="800" y="189"/>
                </a:cubicBezTo>
                <a:cubicBezTo>
                  <a:pt x="788" y="181"/>
                  <a:pt x="776" y="173"/>
                  <a:pt x="764" y="166"/>
                </a:cubicBezTo>
                <a:cubicBezTo>
                  <a:pt x="758" y="162"/>
                  <a:pt x="759" y="160"/>
                  <a:pt x="766" y="161"/>
                </a:cubicBezTo>
                <a:cubicBezTo>
                  <a:pt x="777" y="162"/>
                  <a:pt x="787" y="163"/>
                  <a:pt x="798" y="164"/>
                </a:cubicBezTo>
                <a:cubicBezTo>
                  <a:pt x="805" y="165"/>
                  <a:pt x="811" y="172"/>
                  <a:pt x="811" y="179"/>
                </a:cubicBezTo>
                <a:cubicBezTo>
                  <a:pt x="811" y="180"/>
                  <a:pt x="811" y="181"/>
                  <a:pt x="811" y="182"/>
                </a:cubicBezTo>
                <a:close/>
                <a:moveTo>
                  <a:pt x="811" y="101"/>
                </a:moveTo>
                <a:cubicBezTo>
                  <a:pt x="811" y="108"/>
                  <a:pt x="805" y="116"/>
                  <a:pt x="799" y="119"/>
                </a:cubicBezTo>
                <a:cubicBezTo>
                  <a:pt x="788" y="123"/>
                  <a:pt x="777" y="127"/>
                  <a:pt x="766" y="131"/>
                </a:cubicBezTo>
                <a:cubicBezTo>
                  <a:pt x="760" y="134"/>
                  <a:pt x="748" y="136"/>
                  <a:pt x="741" y="135"/>
                </a:cubicBezTo>
                <a:cubicBezTo>
                  <a:pt x="735" y="134"/>
                  <a:pt x="729" y="133"/>
                  <a:pt x="723" y="133"/>
                </a:cubicBezTo>
                <a:cubicBezTo>
                  <a:pt x="716" y="132"/>
                  <a:pt x="705" y="128"/>
                  <a:pt x="700" y="125"/>
                </a:cubicBezTo>
                <a:cubicBezTo>
                  <a:pt x="660" y="100"/>
                  <a:pt x="621" y="75"/>
                  <a:pt x="581" y="51"/>
                </a:cubicBezTo>
                <a:cubicBezTo>
                  <a:pt x="575" y="47"/>
                  <a:pt x="576" y="44"/>
                  <a:pt x="583" y="43"/>
                </a:cubicBezTo>
                <a:cubicBezTo>
                  <a:pt x="655" y="38"/>
                  <a:pt x="726" y="33"/>
                  <a:pt x="798" y="30"/>
                </a:cubicBezTo>
                <a:cubicBezTo>
                  <a:pt x="805" y="29"/>
                  <a:pt x="811" y="35"/>
                  <a:pt x="811" y="42"/>
                </a:cubicBezTo>
                <a:cubicBezTo>
                  <a:pt x="811" y="62"/>
                  <a:pt x="811" y="81"/>
                  <a:pt x="811" y="101"/>
                </a:cubicBezTo>
                <a:close/>
                <a:moveTo>
                  <a:pt x="834" y="41"/>
                </a:moveTo>
                <a:cubicBezTo>
                  <a:pt x="834" y="34"/>
                  <a:pt x="839" y="28"/>
                  <a:pt x="847" y="28"/>
                </a:cubicBezTo>
                <a:cubicBezTo>
                  <a:pt x="914" y="25"/>
                  <a:pt x="981" y="23"/>
                  <a:pt x="1048" y="23"/>
                </a:cubicBezTo>
                <a:cubicBezTo>
                  <a:pt x="1055" y="23"/>
                  <a:pt x="1055" y="25"/>
                  <a:pt x="1049" y="27"/>
                </a:cubicBezTo>
                <a:cubicBezTo>
                  <a:pt x="981" y="50"/>
                  <a:pt x="913" y="75"/>
                  <a:pt x="846" y="101"/>
                </a:cubicBezTo>
                <a:cubicBezTo>
                  <a:pt x="839" y="103"/>
                  <a:pt x="834" y="100"/>
                  <a:pt x="834" y="92"/>
                </a:cubicBezTo>
                <a:cubicBezTo>
                  <a:pt x="834" y="75"/>
                  <a:pt x="834" y="58"/>
                  <a:pt x="834" y="41"/>
                </a:cubicBezTo>
                <a:close/>
                <a:moveTo>
                  <a:pt x="844" y="187"/>
                </a:moveTo>
                <a:cubicBezTo>
                  <a:pt x="838" y="191"/>
                  <a:pt x="833" y="189"/>
                  <a:pt x="833" y="182"/>
                </a:cubicBezTo>
                <a:cubicBezTo>
                  <a:pt x="833" y="175"/>
                  <a:pt x="839" y="170"/>
                  <a:pt x="846" y="171"/>
                </a:cubicBezTo>
                <a:cubicBezTo>
                  <a:pt x="848" y="171"/>
                  <a:pt x="849" y="171"/>
                  <a:pt x="851" y="171"/>
                </a:cubicBezTo>
                <a:cubicBezTo>
                  <a:pt x="858" y="172"/>
                  <a:pt x="859" y="176"/>
                  <a:pt x="853" y="181"/>
                </a:cubicBezTo>
                <a:cubicBezTo>
                  <a:pt x="850" y="183"/>
                  <a:pt x="847" y="185"/>
                  <a:pt x="844" y="187"/>
                </a:cubicBezTo>
                <a:close/>
                <a:moveTo>
                  <a:pt x="902" y="146"/>
                </a:moveTo>
                <a:cubicBezTo>
                  <a:pt x="896" y="150"/>
                  <a:pt x="886" y="153"/>
                  <a:pt x="879" y="152"/>
                </a:cubicBezTo>
                <a:cubicBezTo>
                  <a:pt x="868" y="151"/>
                  <a:pt x="857" y="149"/>
                  <a:pt x="846" y="148"/>
                </a:cubicBezTo>
                <a:cubicBezTo>
                  <a:pt x="839" y="147"/>
                  <a:pt x="834" y="142"/>
                  <a:pt x="834" y="138"/>
                </a:cubicBezTo>
                <a:cubicBezTo>
                  <a:pt x="834" y="133"/>
                  <a:pt x="839" y="127"/>
                  <a:pt x="846" y="125"/>
                </a:cubicBezTo>
                <a:cubicBezTo>
                  <a:pt x="903" y="103"/>
                  <a:pt x="961" y="82"/>
                  <a:pt x="1019" y="61"/>
                </a:cubicBezTo>
                <a:cubicBezTo>
                  <a:pt x="1025" y="59"/>
                  <a:pt x="1026" y="60"/>
                  <a:pt x="1020" y="64"/>
                </a:cubicBezTo>
                <a:cubicBezTo>
                  <a:pt x="981" y="91"/>
                  <a:pt x="942" y="119"/>
                  <a:pt x="902" y="146"/>
                </a:cubicBezTo>
                <a:close/>
                <a:moveTo>
                  <a:pt x="1089" y="172"/>
                </a:moveTo>
                <a:cubicBezTo>
                  <a:pt x="1089" y="179"/>
                  <a:pt x="1083" y="184"/>
                  <a:pt x="1076" y="183"/>
                </a:cubicBezTo>
                <a:cubicBezTo>
                  <a:pt x="1030" y="175"/>
                  <a:pt x="983" y="167"/>
                  <a:pt x="937" y="160"/>
                </a:cubicBezTo>
                <a:cubicBezTo>
                  <a:pt x="929" y="159"/>
                  <a:pt x="929" y="155"/>
                  <a:pt x="934" y="151"/>
                </a:cubicBezTo>
                <a:cubicBezTo>
                  <a:pt x="982" y="117"/>
                  <a:pt x="1030" y="84"/>
                  <a:pt x="1078" y="51"/>
                </a:cubicBezTo>
                <a:cubicBezTo>
                  <a:pt x="1084" y="47"/>
                  <a:pt x="1089" y="49"/>
                  <a:pt x="1089" y="57"/>
                </a:cubicBezTo>
                <a:cubicBezTo>
                  <a:pt x="1089" y="95"/>
                  <a:pt x="1089" y="133"/>
                  <a:pt x="1089" y="172"/>
                </a:cubicBezTo>
                <a:close/>
                <a:moveTo>
                  <a:pt x="1125" y="183"/>
                </a:moveTo>
                <a:cubicBezTo>
                  <a:pt x="1118" y="184"/>
                  <a:pt x="1112" y="179"/>
                  <a:pt x="1112" y="172"/>
                </a:cubicBezTo>
                <a:cubicBezTo>
                  <a:pt x="1112" y="133"/>
                  <a:pt x="1112" y="95"/>
                  <a:pt x="1112" y="57"/>
                </a:cubicBezTo>
                <a:cubicBezTo>
                  <a:pt x="1112" y="49"/>
                  <a:pt x="1117" y="47"/>
                  <a:pt x="1123" y="51"/>
                </a:cubicBezTo>
                <a:cubicBezTo>
                  <a:pt x="1171" y="84"/>
                  <a:pt x="1219" y="117"/>
                  <a:pt x="1267" y="151"/>
                </a:cubicBezTo>
                <a:cubicBezTo>
                  <a:pt x="1273" y="155"/>
                  <a:pt x="1272" y="159"/>
                  <a:pt x="1265" y="160"/>
                </a:cubicBezTo>
                <a:cubicBezTo>
                  <a:pt x="1218" y="167"/>
                  <a:pt x="1171" y="175"/>
                  <a:pt x="1125" y="183"/>
                </a:cubicBezTo>
                <a:close/>
                <a:moveTo>
                  <a:pt x="1368" y="182"/>
                </a:moveTo>
                <a:cubicBezTo>
                  <a:pt x="1368" y="189"/>
                  <a:pt x="1363" y="191"/>
                  <a:pt x="1357" y="187"/>
                </a:cubicBezTo>
                <a:cubicBezTo>
                  <a:pt x="1354" y="185"/>
                  <a:pt x="1351" y="183"/>
                  <a:pt x="1348" y="181"/>
                </a:cubicBezTo>
                <a:cubicBezTo>
                  <a:pt x="1342" y="176"/>
                  <a:pt x="1343" y="172"/>
                  <a:pt x="1350" y="171"/>
                </a:cubicBezTo>
                <a:cubicBezTo>
                  <a:pt x="1352" y="171"/>
                  <a:pt x="1353" y="171"/>
                  <a:pt x="1355" y="171"/>
                </a:cubicBezTo>
                <a:cubicBezTo>
                  <a:pt x="1362" y="170"/>
                  <a:pt x="1368" y="175"/>
                  <a:pt x="1368" y="182"/>
                </a:cubicBezTo>
                <a:close/>
                <a:moveTo>
                  <a:pt x="1368" y="138"/>
                </a:moveTo>
                <a:cubicBezTo>
                  <a:pt x="1368" y="142"/>
                  <a:pt x="1362" y="147"/>
                  <a:pt x="1355" y="148"/>
                </a:cubicBezTo>
                <a:cubicBezTo>
                  <a:pt x="1344" y="149"/>
                  <a:pt x="1333" y="151"/>
                  <a:pt x="1323" y="152"/>
                </a:cubicBezTo>
                <a:cubicBezTo>
                  <a:pt x="1316" y="153"/>
                  <a:pt x="1305" y="150"/>
                  <a:pt x="1299" y="146"/>
                </a:cubicBezTo>
                <a:cubicBezTo>
                  <a:pt x="1260" y="119"/>
                  <a:pt x="1220" y="91"/>
                  <a:pt x="1181" y="64"/>
                </a:cubicBezTo>
                <a:cubicBezTo>
                  <a:pt x="1175" y="60"/>
                  <a:pt x="1176" y="59"/>
                  <a:pt x="1183" y="61"/>
                </a:cubicBezTo>
                <a:cubicBezTo>
                  <a:pt x="1240" y="82"/>
                  <a:pt x="1298" y="103"/>
                  <a:pt x="1355" y="125"/>
                </a:cubicBezTo>
                <a:cubicBezTo>
                  <a:pt x="1362" y="127"/>
                  <a:pt x="1368" y="133"/>
                  <a:pt x="1368" y="138"/>
                </a:cubicBezTo>
                <a:close/>
                <a:moveTo>
                  <a:pt x="1368" y="92"/>
                </a:moveTo>
                <a:cubicBezTo>
                  <a:pt x="1368" y="100"/>
                  <a:pt x="1362" y="103"/>
                  <a:pt x="1355" y="101"/>
                </a:cubicBezTo>
                <a:cubicBezTo>
                  <a:pt x="1288" y="75"/>
                  <a:pt x="1220" y="50"/>
                  <a:pt x="1153" y="27"/>
                </a:cubicBezTo>
                <a:cubicBezTo>
                  <a:pt x="1146" y="25"/>
                  <a:pt x="1146" y="23"/>
                  <a:pt x="1154" y="23"/>
                </a:cubicBezTo>
                <a:cubicBezTo>
                  <a:pt x="1221" y="23"/>
                  <a:pt x="1288" y="25"/>
                  <a:pt x="1355" y="28"/>
                </a:cubicBezTo>
                <a:cubicBezTo>
                  <a:pt x="1362" y="28"/>
                  <a:pt x="1368" y="34"/>
                  <a:pt x="1368" y="41"/>
                </a:cubicBezTo>
                <a:cubicBezTo>
                  <a:pt x="1368" y="58"/>
                  <a:pt x="1368" y="75"/>
                  <a:pt x="1368" y="92"/>
                </a:cubicBezTo>
                <a:close/>
                <a:moveTo>
                  <a:pt x="1401" y="189"/>
                </a:moveTo>
                <a:cubicBezTo>
                  <a:pt x="1395" y="192"/>
                  <a:pt x="1390" y="190"/>
                  <a:pt x="1390" y="182"/>
                </a:cubicBezTo>
                <a:cubicBezTo>
                  <a:pt x="1390" y="181"/>
                  <a:pt x="1390" y="180"/>
                  <a:pt x="1390" y="179"/>
                </a:cubicBezTo>
                <a:cubicBezTo>
                  <a:pt x="1390" y="172"/>
                  <a:pt x="1396" y="165"/>
                  <a:pt x="1403" y="164"/>
                </a:cubicBezTo>
                <a:cubicBezTo>
                  <a:pt x="1414" y="163"/>
                  <a:pt x="1424" y="162"/>
                  <a:pt x="1435" y="161"/>
                </a:cubicBezTo>
                <a:cubicBezTo>
                  <a:pt x="1442" y="160"/>
                  <a:pt x="1443" y="162"/>
                  <a:pt x="1437" y="166"/>
                </a:cubicBezTo>
                <a:cubicBezTo>
                  <a:pt x="1425" y="173"/>
                  <a:pt x="1413" y="181"/>
                  <a:pt x="1401" y="189"/>
                </a:cubicBezTo>
                <a:close/>
                <a:moveTo>
                  <a:pt x="1460" y="135"/>
                </a:moveTo>
                <a:cubicBezTo>
                  <a:pt x="1453" y="136"/>
                  <a:pt x="1441" y="134"/>
                  <a:pt x="1435" y="131"/>
                </a:cubicBezTo>
                <a:cubicBezTo>
                  <a:pt x="1424" y="127"/>
                  <a:pt x="1413" y="123"/>
                  <a:pt x="1403" y="119"/>
                </a:cubicBezTo>
                <a:cubicBezTo>
                  <a:pt x="1396" y="116"/>
                  <a:pt x="1390" y="108"/>
                  <a:pt x="1390" y="101"/>
                </a:cubicBezTo>
                <a:cubicBezTo>
                  <a:pt x="1390" y="81"/>
                  <a:pt x="1390" y="62"/>
                  <a:pt x="1390" y="42"/>
                </a:cubicBezTo>
                <a:cubicBezTo>
                  <a:pt x="1390" y="35"/>
                  <a:pt x="1396" y="29"/>
                  <a:pt x="1403" y="30"/>
                </a:cubicBezTo>
                <a:cubicBezTo>
                  <a:pt x="1475" y="33"/>
                  <a:pt x="1546" y="38"/>
                  <a:pt x="1618" y="43"/>
                </a:cubicBezTo>
                <a:cubicBezTo>
                  <a:pt x="1625" y="44"/>
                  <a:pt x="1626" y="47"/>
                  <a:pt x="1620" y="51"/>
                </a:cubicBezTo>
                <a:cubicBezTo>
                  <a:pt x="1581" y="75"/>
                  <a:pt x="1541" y="100"/>
                  <a:pt x="1502" y="125"/>
                </a:cubicBezTo>
                <a:cubicBezTo>
                  <a:pt x="1496" y="128"/>
                  <a:pt x="1485" y="132"/>
                  <a:pt x="1478" y="133"/>
                </a:cubicBezTo>
                <a:cubicBezTo>
                  <a:pt x="1472" y="133"/>
                  <a:pt x="1466" y="134"/>
                  <a:pt x="1460" y="135"/>
                </a:cubicBezTo>
                <a:close/>
                <a:moveTo>
                  <a:pt x="1643" y="204"/>
                </a:moveTo>
                <a:cubicBezTo>
                  <a:pt x="1643" y="211"/>
                  <a:pt x="1638" y="214"/>
                  <a:pt x="1631" y="211"/>
                </a:cubicBezTo>
                <a:cubicBezTo>
                  <a:pt x="1589" y="194"/>
                  <a:pt x="1546" y="176"/>
                  <a:pt x="1504" y="159"/>
                </a:cubicBezTo>
                <a:cubicBezTo>
                  <a:pt x="1497" y="156"/>
                  <a:pt x="1498" y="153"/>
                  <a:pt x="1505" y="153"/>
                </a:cubicBezTo>
                <a:cubicBezTo>
                  <a:pt x="1547" y="148"/>
                  <a:pt x="1589" y="144"/>
                  <a:pt x="1630" y="141"/>
                </a:cubicBezTo>
                <a:cubicBezTo>
                  <a:pt x="1638" y="140"/>
                  <a:pt x="1643" y="145"/>
                  <a:pt x="1643" y="152"/>
                </a:cubicBezTo>
                <a:cubicBezTo>
                  <a:pt x="1643" y="170"/>
                  <a:pt x="1643" y="187"/>
                  <a:pt x="1643" y="204"/>
                </a:cubicBezTo>
                <a:close/>
                <a:moveTo>
                  <a:pt x="1643" y="104"/>
                </a:moveTo>
                <a:cubicBezTo>
                  <a:pt x="1643" y="111"/>
                  <a:pt x="1638" y="117"/>
                  <a:pt x="1630" y="118"/>
                </a:cubicBezTo>
                <a:cubicBezTo>
                  <a:pt x="1606" y="120"/>
                  <a:pt x="1581" y="122"/>
                  <a:pt x="1557" y="125"/>
                </a:cubicBezTo>
                <a:cubicBezTo>
                  <a:pt x="1550" y="125"/>
                  <a:pt x="1549" y="123"/>
                  <a:pt x="1555" y="119"/>
                </a:cubicBezTo>
                <a:cubicBezTo>
                  <a:pt x="1581" y="103"/>
                  <a:pt x="1607" y="87"/>
                  <a:pt x="1633" y="71"/>
                </a:cubicBezTo>
                <a:cubicBezTo>
                  <a:pt x="1638" y="68"/>
                  <a:pt x="1643" y="71"/>
                  <a:pt x="1643" y="78"/>
                </a:cubicBezTo>
                <a:cubicBezTo>
                  <a:pt x="1643" y="86"/>
                  <a:pt x="1643" y="95"/>
                  <a:pt x="1643" y="104"/>
                </a:cubicBezTo>
                <a:close/>
                <a:moveTo>
                  <a:pt x="1666" y="81"/>
                </a:moveTo>
                <a:cubicBezTo>
                  <a:pt x="1666" y="74"/>
                  <a:pt x="1671" y="72"/>
                  <a:pt x="1677" y="77"/>
                </a:cubicBezTo>
                <a:cubicBezTo>
                  <a:pt x="1687" y="85"/>
                  <a:pt x="1698" y="93"/>
                  <a:pt x="1709" y="102"/>
                </a:cubicBezTo>
                <a:cubicBezTo>
                  <a:pt x="1715" y="106"/>
                  <a:pt x="1714" y="111"/>
                  <a:pt x="1707" y="111"/>
                </a:cubicBezTo>
                <a:cubicBezTo>
                  <a:pt x="1697" y="112"/>
                  <a:pt x="1688" y="113"/>
                  <a:pt x="1679" y="113"/>
                </a:cubicBezTo>
                <a:cubicBezTo>
                  <a:pt x="1672" y="114"/>
                  <a:pt x="1666" y="109"/>
                  <a:pt x="1666" y="101"/>
                </a:cubicBezTo>
                <a:cubicBezTo>
                  <a:pt x="1666" y="95"/>
                  <a:pt x="1666" y="88"/>
                  <a:pt x="1666" y="81"/>
                </a:cubicBezTo>
                <a:close/>
                <a:moveTo>
                  <a:pt x="1678" y="216"/>
                </a:moveTo>
                <a:cubicBezTo>
                  <a:pt x="1671" y="218"/>
                  <a:pt x="1666" y="213"/>
                  <a:pt x="1666" y="206"/>
                </a:cubicBezTo>
                <a:cubicBezTo>
                  <a:pt x="1666" y="188"/>
                  <a:pt x="1666" y="169"/>
                  <a:pt x="1666" y="151"/>
                </a:cubicBezTo>
                <a:cubicBezTo>
                  <a:pt x="1666" y="143"/>
                  <a:pt x="1672" y="137"/>
                  <a:pt x="1679" y="137"/>
                </a:cubicBezTo>
                <a:cubicBezTo>
                  <a:pt x="1697" y="135"/>
                  <a:pt x="1715" y="134"/>
                  <a:pt x="1734" y="132"/>
                </a:cubicBezTo>
                <a:cubicBezTo>
                  <a:pt x="1741" y="132"/>
                  <a:pt x="1751" y="135"/>
                  <a:pt x="1757" y="140"/>
                </a:cubicBezTo>
                <a:cubicBezTo>
                  <a:pt x="1772" y="151"/>
                  <a:pt x="1786" y="163"/>
                  <a:pt x="1801" y="174"/>
                </a:cubicBezTo>
                <a:cubicBezTo>
                  <a:pt x="1806" y="179"/>
                  <a:pt x="1806" y="184"/>
                  <a:pt x="1799" y="186"/>
                </a:cubicBezTo>
                <a:cubicBezTo>
                  <a:pt x="1759" y="195"/>
                  <a:pt x="1718" y="206"/>
                  <a:pt x="1678" y="216"/>
                </a:cubicBezTo>
                <a:close/>
                <a:moveTo>
                  <a:pt x="1921" y="230"/>
                </a:moveTo>
                <a:cubicBezTo>
                  <a:pt x="1921" y="238"/>
                  <a:pt x="1916" y="240"/>
                  <a:pt x="1910" y="235"/>
                </a:cubicBezTo>
                <a:cubicBezTo>
                  <a:pt x="1897" y="224"/>
                  <a:pt x="1884" y="214"/>
                  <a:pt x="1871" y="204"/>
                </a:cubicBezTo>
                <a:cubicBezTo>
                  <a:pt x="1866" y="199"/>
                  <a:pt x="1866" y="194"/>
                  <a:pt x="1873" y="192"/>
                </a:cubicBezTo>
                <a:cubicBezTo>
                  <a:pt x="1885" y="190"/>
                  <a:pt x="1897" y="187"/>
                  <a:pt x="1908" y="184"/>
                </a:cubicBezTo>
                <a:cubicBezTo>
                  <a:pt x="1915" y="183"/>
                  <a:pt x="1921" y="187"/>
                  <a:pt x="1921" y="195"/>
                </a:cubicBezTo>
                <a:cubicBezTo>
                  <a:pt x="1921" y="207"/>
                  <a:pt x="1921" y="218"/>
                  <a:pt x="1921" y="230"/>
                </a:cubicBezTo>
                <a:close/>
                <a:moveTo>
                  <a:pt x="1921" y="144"/>
                </a:moveTo>
                <a:cubicBezTo>
                  <a:pt x="1921" y="152"/>
                  <a:pt x="1915" y="159"/>
                  <a:pt x="1908" y="160"/>
                </a:cubicBezTo>
                <a:cubicBezTo>
                  <a:pt x="1889" y="165"/>
                  <a:pt x="1869" y="169"/>
                  <a:pt x="1850" y="174"/>
                </a:cubicBezTo>
                <a:cubicBezTo>
                  <a:pt x="1843" y="175"/>
                  <a:pt x="1833" y="173"/>
                  <a:pt x="1827" y="168"/>
                </a:cubicBezTo>
                <a:cubicBezTo>
                  <a:pt x="1814" y="158"/>
                  <a:pt x="1802" y="148"/>
                  <a:pt x="1789" y="138"/>
                </a:cubicBezTo>
                <a:cubicBezTo>
                  <a:pt x="1783" y="133"/>
                  <a:pt x="1784" y="129"/>
                  <a:pt x="1791" y="128"/>
                </a:cubicBezTo>
                <a:cubicBezTo>
                  <a:pt x="1830" y="126"/>
                  <a:pt x="1869" y="124"/>
                  <a:pt x="1908" y="122"/>
                </a:cubicBezTo>
                <a:cubicBezTo>
                  <a:pt x="1915" y="122"/>
                  <a:pt x="1921" y="127"/>
                  <a:pt x="1921" y="135"/>
                </a:cubicBezTo>
                <a:cubicBezTo>
                  <a:pt x="1921" y="138"/>
                  <a:pt x="1921" y="141"/>
                  <a:pt x="1921" y="144"/>
                </a:cubicBezTo>
                <a:close/>
                <a:moveTo>
                  <a:pt x="1921" y="87"/>
                </a:moveTo>
                <a:cubicBezTo>
                  <a:pt x="1921" y="93"/>
                  <a:pt x="1915" y="99"/>
                  <a:pt x="1908" y="99"/>
                </a:cubicBezTo>
                <a:cubicBezTo>
                  <a:pt x="1860" y="101"/>
                  <a:pt x="1812" y="104"/>
                  <a:pt x="1764" y="107"/>
                </a:cubicBezTo>
                <a:cubicBezTo>
                  <a:pt x="1757" y="108"/>
                  <a:pt x="1747" y="104"/>
                  <a:pt x="1741" y="99"/>
                </a:cubicBezTo>
                <a:cubicBezTo>
                  <a:pt x="1723" y="85"/>
                  <a:pt x="1704" y="71"/>
                  <a:pt x="1686" y="57"/>
                </a:cubicBezTo>
                <a:cubicBezTo>
                  <a:pt x="1680" y="52"/>
                  <a:pt x="1681" y="49"/>
                  <a:pt x="1689" y="50"/>
                </a:cubicBezTo>
                <a:cubicBezTo>
                  <a:pt x="1762" y="56"/>
                  <a:pt x="1835" y="64"/>
                  <a:pt x="1908" y="74"/>
                </a:cubicBezTo>
                <a:cubicBezTo>
                  <a:pt x="1915" y="74"/>
                  <a:pt x="1921" y="81"/>
                  <a:pt x="1921" y="87"/>
                </a:cubicBezTo>
                <a:close/>
                <a:moveTo>
                  <a:pt x="1943" y="88"/>
                </a:moveTo>
                <a:cubicBezTo>
                  <a:pt x="1943" y="83"/>
                  <a:pt x="1949" y="79"/>
                  <a:pt x="1956" y="80"/>
                </a:cubicBezTo>
                <a:cubicBezTo>
                  <a:pt x="1985" y="84"/>
                  <a:pt x="2014" y="88"/>
                  <a:pt x="2043" y="92"/>
                </a:cubicBezTo>
                <a:cubicBezTo>
                  <a:pt x="2050" y="93"/>
                  <a:pt x="2050" y="94"/>
                  <a:pt x="2043" y="95"/>
                </a:cubicBezTo>
                <a:cubicBezTo>
                  <a:pt x="2014" y="95"/>
                  <a:pt x="1985" y="96"/>
                  <a:pt x="1956" y="97"/>
                </a:cubicBezTo>
                <a:cubicBezTo>
                  <a:pt x="1949" y="97"/>
                  <a:pt x="1943" y="93"/>
                  <a:pt x="1943" y="88"/>
                </a:cubicBezTo>
                <a:close/>
                <a:moveTo>
                  <a:pt x="1943" y="134"/>
                </a:moveTo>
                <a:cubicBezTo>
                  <a:pt x="1943" y="127"/>
                  <a:pt x="1949" y="121"/>
                  <a:pt x="1956" y="120"/>
                </a:cubicBezTo>
                <a:cubicBezTo>
                  <a:pt x="2006" y="118"/>
                  <a:pt x="2056" y="117"/>
                  <a:pt x="2106" y="116"/>
                </a:cubicBezTo>
                <a:cubicBezTo>
                  <a:pt x="2113" y="116"/>
                  <a:pt x="2113" y="117"/>
                  <a:pt x="2106" y="119"/>
                </a:cubicBezTo>
                <a:cubicBezTo>
                  <a:pt x="2056" y="128"/>
                  <a:pt x="2006" y="139"/>
                  <a:pt x="1955" y="150"/>
                </a:cubicBezTo>
                <a:cubicBezTo>
                  <a:pt x="1948" y="151"/>
                  <a:pt x="1943" y="147"/>
                  <a:pt x="1943" y="140"/>
                </a:cubicBezTo>
                <a:cubicBezTo>
                  <a:pt x="1943" y="138"/>
                  <a:pt x="1943" y="136"/>
                  <a:pt x="1943" y="134"/>
                </a:cubicBezTo>
                <a:close/>
                <a:moveTo>
                  <a:pt x="1953" y="238"/>
                </a:moveTo>
                <a:cubicBezTo>
                  <a:pt x="1948" y="241"/>
                  <a:pt x="1943" y="238"/>
                  <a:pt x="1943" y="231"/>
                </a:cubicBezTo>
                <a:cubicBezTo>
                  <a:pt x="1943" y="217"/>
                  <a:pt x="1943" y="203"/>
                  <a:pt x="1943" y="189"/>
                </a:cubicBezTo>
                <a:cubicBezTo>
                  <a:pt x="1943" y="182"/>
                  <a:pt x="1948" y="175"/>
                  <a:pt x="1955" y="174"/>
                </a:cubicBezTo>
                <a:cubicBezTo>
                  <a:pt x="2008" y="162"/>
                  <a:pt x="2060" y="152"/>
                  <a:pt x="2112" y="142"/>
                </a:cubicBezTo>
                <a:cubicBezTo>
                  <a:pt x="2119" y="140"/>
                  <a:pt x="2120" y="142"/>
                  <a:pt x="2114" y="145"/>
                </a:cubicBezTo>
                <a:cubicBezTo>
                  <a:pt x="2061" y="175"/>
                  <a:pt x="2007" y="206"/>
                  <a:pt x="1953" y="2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96306" y="998590"/>
            <a:ext cx="555711" cy="800850"/>
          </a:xfrm>
          <a:prstGeom prst="rect">
            <a:avLst/>
          </a:prstGeom>
        </p:spPr>
      </p:pic>
      <p:pic>
        <p:nvPicPr>
          <p:cNvPr id="18" name="Picture 2"/>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9653386" y="590278"/>
            <a:ext cx="579112" cy="579112"/>
          </a:xfrm>
          <a:prstGeom prst="rect">
            <a:avLst/>
          </a:prstGeom>
          <a:noFill/>
          <a:ln>
            <a:noFill/>
          </a:ln>
          <a:extLst/>
        </p:spPr>
      </p:pic>
      <p:pic>
        <p:nvPicPr>
          <p:cNvPr id="28" name="Picture 2" descr="http://upload.wikimedia.org/wikipedia/commons/thumb/2/27/PHP-logo.svg/1000px-PHP-logo.svg.png"/>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6854583" y="4227175"/>
            <a:ext cx="773652" cy="409977"/>
          </a:xfrm>
          <a:prstGeom prst="rect">
            <a:avLst/>
          </a:prstGeom>
          <a:noFill/>
          <a:extLst/>
        </p:spPr>
      </p:pic>
      <p:pic>
        <p:nvPicPr>
          <p:cNvPr id="31" name="Picture 2">
            <a:hlinkClick r:id="rId11"/>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tretch>
            <a:fillRect/>
          </a:stretch>
        </p:blipFill>
        <p:spPr bwMode="auto">
          <a:xfrm>
            <a:off x="6340698" y="1091689"/>
            <a:ext cx="1470510" cy="503165"/>
          </a:xfrm>
          <a:prstGeom prst="rect">
            <a:avLst/>
          </a:prstGeom>
          <a:noFill/>
          <a:extLst/>
        </p:spPr>
      </p:pic>
      <p:pic>
        <p:nvPicPr>
          <p:cNvPr id="34" name="Picture 2" descr="C:\Users\claudette\Documents\2011 Jobs\Kelly Young\02-Crystal\graphics\java.png"/>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9906197" y="4712664"/>
            <a:ext cx="382978" cy="704359"/>
          </a:xfrm>
          <a:prstGeom prst="rect">
            <a:avLst/>
          </a:prstGeom>
          <a:noFill/>
          <a:extLst/>
        </p:spPr>
      </p:pic>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84795" y="634566"/>
            <a:ext cx="1810380" cy="416461"/>
          </a:xfrm>
          <a:prstGeom prst="rect">
            <a:avLst/>
          </a:prstGeom>
        </p:spPr>
      </p:pic>
      <p:sp>
        <p:nvSpPr>
          <p:cNvPr id="24" name="Oval 23"/>
          <p:cNvSpPr/>
          <p:nvPr userDrawn="1"/>
        </p:nvSpPr>
        <p:spPr bwMode="auto">
          <a:xfrm>
            <a:off x="7428752" y="1403688"/>
            <a:ext cx="3245410" cy="3245410"/>
          </a:xfrm>
          <a:prstGeom prst="ellipse">
            <a:avLst/>
          </a:prstGeom>
          <a:noFill/>
          <a:ln w="57150" cap="rnd">
            <a:solidFill>
              <a:srgbClr val="6DC2E9"/>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4167221882"/>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hoto">
    <p:bg>
      <p:bgPr>
        <a:solidFill>
          <a:srgbClr val="0072C6"/>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ltGray">
          <a:xfrm>
            <a:off x="273050" y="2125663"/>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5"/>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58332" y="480632"/>
            <a:ext cx="1552931" cy="332660"/>
          </a:xfrm>
          <a:prstGeom prst="rect">
            <a:avLst/>
          </a:prstGeom>
        </p:spPr>
      </p:pic>
      <p:pic>
        <p:nvPicPr>
          <p:cNvPr id="6" name="Picture 5"/>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6726" y="5048770"/>
            <a:ext cx="11503024" cy="1443896"/>
          </a:xfrm>
          <a:prstGeom prst="rect">
            <a:avLst/>
          </a:prstGeom>
        </p:spPr>
      </p:pic>
    </p:spTree>
    <p:extLst>
      <p:ext uri="{BB962C8B-B14F-4D97-AF65-F5344CB8AC3E}">
        <p14:creationId xmlns:p14="http://schemas.microsoft.com/office/powerpoint/2010/main" val="2679478449"/>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890364045"/>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58332" y="480632"/>
            <a:ext cx="1552931" cy="332660"/>
          </a:xfrm>
          <a:prstGeom prst="rect">
            <a:avLst/>
          </a:prstGeom>
        </p:spPr>
      </p:pic>
      <p:sp>
        <p:nvSpPr>
          <p:cNvPr id="6" name="Freeform 5"/>
          <p:cNvSpPr>
            <a:spLocks noChangeAspect="1" noEditPoints="1"/>
          </p:cNvSpPr>
          <p:nvPr userDrawn="1"/>
        </p:nvSpPr>
        <p:spPr bwMode="auto">
          <a:xfrm>
            <a:off x="-349220" y="6046357"/>
            <a:ext cx="13134915" cy="1852941"/>
          </a:xfrm>
          <a:custGeom>
            <a:avLst/>
            <a:gdLst>
              <a:gd name="T0" fmla="*/ 1088 w 2202"/>
              <a:gd name="T1" fmla="*/ 0 h 277"/>
              <a:gd name="T2" fmla="*/ 261 w 2202"/>
              <a:gd name="T3" fmla="*/ 273 h 277"/>
              <a:gd name="T4" fmla="*/ 560 w 2202"/>
              <a:gd name="T5" fmla="*/ 241 h 277"/>
              <a:gd name="T6" fmla="*/ 886 w 2202"/>
              <a:gd name="T7" fmla="*/ 185 h 277"/>
              <a:gd name="T8" fmla="*/ 1315 w 2202"/>
              <a:gd name="T9" fmla="*/ 185 h 277"/>
              <a:gd name="T10" fmla="*/ 1642 w 2202"/>
              <a:gd name="T11" fmla="*/ 241 h 277"/>
              <a:gd name="T12" fmla="*/ 1941 w 2202"/>
              <a:gd name="T13" fmla="*/ 273 h 277"/>
              <a:gd name="T14" fmla="*/ 248 w 2202"/>
              <a:gd name="T15" fmla="*/ 238 h 277"/>
              <a:gd name="T16" fmla="*/ 258 w 2202"/>
              <a:gd name="T17" fmla="*/ 231 h 277"/>
              <a:gd name="T18" fmla="*/ 246 w 2202"/>
              <a:gd name="T19" fmla="*/ 120 h 277"/>
              <a:gd name="T20" fmla="*/ 158 w 2202"/>
              <a:gd name="T21" fmla="*/ 95 h 277"/>
              <a:gd name="T22" fmla="*/ 294 w 2202"/>
              <a:gd name="T23" fmla="*/ 74 h 277"/>
              <a:gd name="T24" fmla="*/ 294 w 2202"/>
              <a:gd name="T25" fmla="*/ 99 h 277"/>
              <a:gd name="T26" fmla="*/ 293 w 2202"/>
              <a:gd name="T27" fmla="*/ 184 h 277"/>
              <a:gd name="T28" fmla="*/ 351 w 2202"/>
              <a:gd name="T29" fmla="*/ 174 h 277"/>
              <a:gd name="T30" fmla="*/ 410 w 2202"/>
              <a:gd name="T31" fmla="*/ 129 h 277"/>
              <a:gd name="T32" fmla="*/ 402 w 2202"/>
              <a:gd name="T33" fmla="*/ 186 h 277"/>
              <a:gd name="T34" fmla="*/ 535 w 2202"/>
              <a:gd name="T35" fmla="*/ 151 h 277"/>
              <a:gd name="T36" fmla="*/ 492 w 2202"/>
              <a:gd name="T37" fmla="*/ 102 h 277"/>
              <a:gd name="T38" fmla="*/ 569 w 2202"/>
              <a:gd name="T39" fmla="*/ 71 h 277"/>
              <a:gd name="T40" fmla="*/ 558 w 2202"/>
              <a:gd name="T41" fmla="*/ 78 h 277"/>
              <a:gd name="T42" fmla="*/ 697 w 2202"/>
              <a:gd name="T43" fmla="*/ 153 h 277"/>
              <a:gd name="T44" fmla="*/ 764 w 2202"/>
              <a:gd name="T45" fmla="*/ 166 h 277"/>
              <a:gd name="T46" fmla="*/ 811 w 2202"/>
              <a:gd name="T47" fmla="*/ 101 h 277"/>
              <a:gd name="T48" fmla="*/ 700 w 2202"/>
              <a:gd name="T49" fmla="*/ 125 h 277"/>
              <a:gd name="T50" fmla="*/ 811 w 2202"/>
              <a:gd name="T51" fmla="*/ 101 h 277"/>
              <a:gd name="T52" fmla="*/ 846 w 2202"/>
              <a:gd name="T53" fmla="*/ 101 h 277"/>
              <a:gd name="T54" fmla="*/ 846 w 2202"/>
              <a:gd name="T55" fmla="*/ 171 h 277"/>
              <a:gd name="T56" fmla="*/ 879 w 2202"/>
              <a:gd name="T57" fmla="*/ 152 h 277"/>
              <a:gd name="T58" fmla="*/ 1020 w 2202"/>
              <a:gd name="T59" fmla="*/ 64 h 277"/>
              <a:gd name="T60" fmla="*/ 934 w 2202"/>
              <a:gd name="T61" fmla="*/ 151 h 277"/>
              <a:gd name="T62" fmla="*/ 1112 w 2202"/>
              <a:gd name="T63" fmla="*/ 172 h 277"/>
              <a:gd name="T64" fmla="*/ 1125 w 2202"/>
              <a:gd name="T65" fmla="*/ 183 h 277"/>
              <a:gd name="T66" fmla="*/ 1355 w 2202"/>
              <a:gd name="T67" fmla="*/ 171 h 277"/>
              <a:gd name="T68" fmla="*/ 1299 w 2202"/>
              <a:gd name="T69" fmla="*/ 146 h 277"/>
              <a:gd name="T70" fmla="*/ 1368 w 2202"/>
              <a:gd name="T71" fmla="*/ 92 h 277"/>
              <a:gd name="T72" fmla="*/ 1368 w 2202"/>
              <a:gd name="T73" fmla="*/ 41 h 277"/>
              <a:gd name="T74" fmla="*/ 1403 w 2202"/>
              <a:gd name="T75" fmla="*/ 164 h 277"/>
              <a:gd name="T76" fmla="*/ 1435 w 2202"/>
              <a:gd name="T77" fmla="*/ 131 h 277"/>
              <a:gd name="T78" fmla="*/ 1618 w 2202"/>
              <a:gd name="T79" fmla="*/ 43 h 277"/>
              <a:gd name="T80" fmla="*/ 1643 w 2202"/>
              <a:gd name="T81" fmla="*/ 204 h 277"/>
              <a:gd name="T82" fmla="*/ 1643 w 2202"/>
              <a:gd name="T83" fmla="*/ 152 h 277"/>
              <a:gd name="T84" fmla="*/ 1555 w 2202"/>
              <a:gd name="T85" fmla="*/ 119 h 277"/>
              <a:gd name="T86" fmla="*/ 1677 w 2202"/>
              <a:gd name="T87" fmla="*/ 77 h 277"/>
              <a:gd name="T88" fmla="*/ 1666 w 2202"/>
              <a:gd name="T89" fmla="*/ 81 h 277"/>
              <a:gd name="T90" fmla="*/ 1734 w 2202"/>
              <a:gd name="T91" fmla="*/ 132 h 277"/>
              <a:gd name="T92" fmla="*/ 1921 w 2202"/>
              <a:gd name="T93" fmla="*/ 230 h 277"/>
              <a:gd name="T94" fmla="*/ 1921 w 2202"/>
              <a:gd name="T95" fmla="*/ 195 h 277"/>
              <a:gd name="T96" fmla="*/ 1827 w 2202"/>
              <a:gd name="T97" fmla="*/ 168 h 277"/>
              <a:gd name="T98" fmla="*/ 1921 w 2202"/>
              <a:gd name="T99" fmla="*/ 144 h 277"/>
              <a:gd name="T100" fmla="*/ 1686 w 2202"/>
              <a:gd name="T101" fmla="*/ 57 h 277"/>
              <a:gd name="T102" fmla="*/ 1956 w 2202"/>
              <a:gd name="T103" fmla="*/ 80 h 277"/>
              <a:gd name="T104" fmla="*/ 1943 w 2202"/>
              <a:gd name="T105" fmla="*/ 134 h 277"/>
              <a:gd name="T106" fmla="*/ 1943 w 2202"/>
              <a:gd name="T107" fmla="*/ 140 h 277"/>
              <a:gd name="T108" fmla="*/ 1955 w 2202"/>
              <a:gd name="T109" fmla="*/ 17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2" h="277">
                <a:moveTo>
                  <a:pt x="2199" y="107"/>
                </a:moveTo>
                <a:cubicBezTo>
                  <a:pt x="2197" y="100"/>
                  <a:pt x="2190" y="93"/>
                  <a:pt x="2182" y="92"/>
                </a:cubicBezTo>
                <a:cubicBezTo>
                  <a:pt x="1829" y="31"/>
                  <a:pt x="1471" y="1"/>
                  <a:pt x="1114" y="0"/>
                </a:cubicBezTo>
                <a:cubicBezTo>
                  <a:pt x="1107" y="0"/>
                  <a:pt x="1101" y="0"/>
                  <a:pt x="1101" y="0"/>
                </a:cubicBezTo>
                <a:cubicBezTo>
                  <a:pt x="1101" y="0"/>
                  <a:pt x="1095" y="0"/>
                  <a:pt x="1088" y="0"/>
                </a:cubicBezTo>
                <a:cubicBezTo>
                  <a:pt x="730" y="1"/>
                  <a:pt x="373" y="31"/>
                  <a:pt x="19" y="92"/>
                </a:cubicBezTo>
                <a:cubicBezTo>
                  <a:pt x="12" y="93"/>
                  <a:pt x="5" y="100"/>
                  <a:pt x="3" y="107"/>
                </a:cubicBezTo>
                <a:cubicBezTo>
                  <a:pt x="2" y="108"/>
                  <a:pt x="2" y="109"/>
                  <a:pt x="2" y="110"/>
                </a:cubicBezTo>
                <a:cubicBezTo>
                  <a:pt x="0" y="117"/>
                  <a:pt x="3" y="126"/>
                  <a:pt x="9" y="129"/>
                </a:cubicBezTo>
                <a:cubicBezTo>
                  <a:pt x="92" y="175"/>
                  <a:pt x="176" y="224"/>
                  <a:pt x="261" y="273"/>
                </a:cubicBezTo>
                <a:cubicBezTo>
                  <a:pt x="266" y="277"/>
                  <a:pt x="276" y="276"/>
                  <a:pt x="282" y="271"/>
                </a:cubicBezTo>
                <a:cubicBezTo>
                  <a:pt x="307" y="250"/>
                  <a:pt x="332" y="230"/>
                  <a:pt x="357" y="210"/>
                </a:cubicBezTo>
                <a:cubicBezTo>
                  <a:pt x="362" y="205"/>
                  <a:pt x="373" y="203"/>
                  <a:pt x="379" y="204"/>
                </a:cubicBezTo>
                <a:cubicBezTo>
                  <a:pt x="431" y="217"/>
                  <a:pt x="483" y="229"/>
                  <a:pt x="535" y="243"/>
                </a:cubicBezTo>
                <a:cubicBezTo>
                  <a:pt x="542" y="245"/>
                  <a:pt x="553" y="244"/>
                  <a:pt x="560" y="241"/>
                </a:cubicBezTo>
                <a:cubicBezTo>
                  <a:pt x="612" y="218"/>
                  <a:pt x="664" y="196"/>
                  <a:pt x="717" y="175"/>
                </a:cubicBezTo>
                <a:cubicBezTo>
                  <a:pt x="724" y="172"/>
                  <a:pt x="734" y="173"/>
                  <a:pt x="740" y="177"/>
                </a:cubicBezTo>
                <a:cubicBezTo>
                  <a:pt x="764" y="192"/>
                  <a:pt x="788" y="208"/>
                  <a:pt x="812" y="223"/>
                </a:cubicBezTo>
                <a:cubicBezTo>
                  <a:pt x="818" y="227"/>
                  <a:pt x="827" y="227"/>
                  <a:pt x="833" y="222"/>
                </a:cubicBezTo>
                <a:cubicBezTo>
                  <a:pt x="851" y="210"/>
                  <a:pt x="868" y="197"/>
                  <a:pt x="886" y="185"/>
                </a:cubicBezTo>
                <a:cubicBezTo>
                  <a:pt x="892" y="181"/>
                  <a:pt x="903" y="178"/>
                  <a:pt x="910" y="179"/>
                </a:cubicBezTo>
                <a:cubicBezTo>
                  <a:pt x="969" y="188"/>
                  <a:pt x="1028" y="197"/>
                  <a:pt x="1088" y="208"/>
                </a:cubicBezTo>
                <a:cubicBezTo>
                  <a:pt x="1095" y="209"/>
                  <a:pt x="1107" y="209"/>
                  <a:pt x="1114" y="208"/>
                </a:cubicBezTo>
                <a:cubicBezTo>
                  <a:pt x="1173" y="197"/>
                  <a:pt x="1232" y="188"/>
                  <a:pt x="1292" y="179"/>
                </a:cubicBezTo>
                <a:cubicBezTo>
                  <a:pt x="1299" y="178"/>
                  <a:pt x="1309" y="181"/>
                  <a:pt x="1315" y="185"/>
                </a:cubicBezTo>
                <a:cubicBezTo>
                  <a:pt x="1333" y="197"/>
                  <a:pt x="1351" y="210"/>
                  <a:pt x="1368" y="222"/>
                </a:cubicBezTo>
                <a:cubicBezTo>
                  <a:pt x="1374" y="227"/>
                  <a:pt x="1384" y="227"/>
                  <a:pt x="1390" y="223"/>
                </a:cubicBezTo>
                <a:cubicBezTo>
                  <a:pt x="1414" y="208"/>
                  <a:pt x="1438" y="192"/>
                  <a:pt x="1462" y="177"/>
                </a:cubicBezTo>
                <a:cubicBezTo>
                  <a:pt x="1468" y="173"/>
                  <a:pt x="1478" y="172"/>
                  <a:pt x="1485" y="175"/>
                </a:cubicBezTo>
                <a:cubicBezTo>
                  <a:pt x="1537" y="196"/>
                  <a:pt x="1590" y="218"/>
                  <a:pt x="1642" y="241"/>
                </a:cubicBezTo>
                <a:cubicBezTo>
                  <a:pt x="1649" y="244"/>
                  <a:pt x="1660" y="245"/>
                  <a:pt x="1667" y="243"/>
                </a:cubicBezTo>
                <a:cubicBezTo>
                  <a:pt x="1719" y="229"/>
                  <a:pt x="1770" y="217"/>
                  <a:pt x="1822" y="204"/>
                </a:cubicBezTo>
                <a:cubicBezTo>
                  <a:pt x="1829" y="203"/>
                  <a:pt x="1839" y="205"/>
                  <a:pt x="1845" y="210"/>
                </a:cubicBezTo>
                <a:cubicBezTo>
                  <a:pt x="1870" y="230"/>
                  <a:pt x="1895" y="250"/>
                  <a:pt x="1920" y="271"/>
                </a:cubicBezTo>
                <a:cubicBezTo>
                  <a:pt x="1926" y="276"/>
                  <a:pt x="1935" y="277"/>
                  <a:pt x="1941" y="273"/>
                </a:cubicBezTo>
                <a:cubicBezTo>
                  <a:pt x="2025" y="224"/>
                  <a:pt x="2109" y="175"/>
                  <a:pt x="2193" y="129"/>
                </a:cubicBezTo>
                <a:cubicBezTo>
                  <a:pt x="2199" y="126"/>
                  <a:pt x="2202" y="117"/>
                  <a:pt x="2200" y="110"/>
                </a:cubicBezTo>
                <a:cubicBezTo>
                  <a:pt x="2199" y="109"/>
                  <a:pt x="2199" y="108"/>
                  <a:pt x="2199" y="107"/>
                </a:cubicBezTo>
                <a:close/>
                <a:moveTo>
                  <a:pt x="258" y="231"/>
                </a:moveTo>
                <a:cubicBezTo>
                  <a:pt x="258" y="238"/>
                  <a:pt x="254" y="241"/>
                  <a:pt x="248" y="238"/>
                </a:cubicBezTo>
                <a:cubicBezTo>
                  <a:pt x="194" y="206"/>
                  <a:pt x="141" y="175"/>
                  <a:pt x="87" y="145"/>
                </a:cubicBezTo>
                <a:cubicBezTo>
                  <a:pt x="81" y="142"/>
                  <a:pt x="82" y="140"/>
                  <a:pt x="89" y="142"/>
                </a:cubicBezTo>
                <a:cubicBezTo>
                  <a:pt x="141" y="152"/>
                  <a:pt x="194" y="162"/>
                  <a:pt x="246" y="174"/>
                </a:cubicBezTo>
                <a:cubicBezTo>
                  <a:pt x="253" y="175"/>
                  <a:pt x="258" y="182"/>
                  <a:pt x="258" y="190"/>
                </a:cubicBezTo>
                <a:cubicBezTo>
                  <a:pt x="258" y="203"/>
                  <a:pt x="258" y="217"/>
                  <a:pt x="258" y="231"/>
                </a:cubicBezTo>
                <a:close/>
                <a:moveTo>
                  <a:pt x="258" y="140"/>
                </a:moveTo>
                <a:cubicBezTo>
                  <a:pt x="258" y="147"/>
                  <a:pt x="253" y="151"/>
                  <a:pt x="246" y="150"/>
                </a:cubicBezTo>
                <a:cubicBezTo>
                  <a:pt x="196" y="139"/>
                  <a:pt x="145" y="129"/>
                  <a:pt x="95" y="119"/>
                </a:cubicBezTo>
                <a:cubicBezTo>
                  <a:pt x="88" y="117"/>
                  <a:pt x="88" y="116"/>
                  <a:pt x="95" y="117"/>
                </a:cubicBezTo>
                <a:cubicBezTo>
                  <a:pt x="145" y="117"/>
                  <a:pt x="195" y="118"/>
                  <a:pt x="246" y="120"/>
                </a:cubicBezTo>
                <a:cubicBezTo>
                  <a:pt x="253" y="121"/>
                  <a:pt x="258" y="127"/>
                  <a:pt x="258" y="134"/>
                </a:cubicBezTo>
                <a:cubicBezTo>
                  <a:pt x="258" y="136"/>
                  <a:pt x="258" y="138"/>
                  <a:pt x="258" y="140"/>
                </a:cubicBezTo>
                <a:close/>
                <a:moveTo>
                  <a:pt x="258" y="88"/>
                </a:moveTo>
                <a:cubicBezTo>
                  <a:pt x="258" y="93"/>
                  <a:pt x="253" y="97"/>
                  <a:pt x="246" y="97"/>
                </a:cubicBezTo>
                <a:cubicBezTo>
                  <a:pt x="216" y="96"/>
                  <a:pt x="187" y="95"/>
                  <a:pt x="158" y="95"/>
                </a:cubicBezTo>
                <a:cubicBezTo>
                  <a:pt x="151" y="94"/>
                  <a:pt x="151" y="93"/>
                  <a:pt x="158" y="92"/>
                </a:cubicBezTo>
                <a:cubicBezTo>
                  <a:pt x="187" y="88"/>
                  <a:pt x="216" y="84"/>
                  <a:pt x="245" y="80"/>
                </a:cubicBezTo>
                <a:cubicBezTo>
                  <a:pt x="253" y="79"/>
                  <a:pt x="258" y="83"/>
                  <a:pt x="258" y="88"/>
                </a:cubicBezTo>
                <a:close/>
                <a:moveTo>
                  <a:pt x="281" y="87"/>
                </a:moveTo>
                <a:cubicBezTo>
                  <a:pt x="281" y="81"/>
                  <a:pt x="287" y="75"/>
                  <a:pt x="294" y="74"/>
                </a:cubicBezTo>
                <a:cubicBezTo>
                  <a:pt x="367" y="64"/>
                  <a:pt x="440" y="56"/>
                  <a:pt x="513" y="50"/>
                </a:cubicBezTo>
                <a:cubicBezTo>
                  <a:pt x="520" y="49"/>
                  <a:pt x="521" y="52"/>
                  <a:pt x="515" y="57"/>
                </a:cubicBezTo>
                <a:cubicBezTo>
                  <a:pt x="497" y="71"/>
                  <a:pt x="479" y="85"/>
                  <a:pt x="460" y="100"/>
                </a:cubicBezTo>
                <a:cubicBezTo>
                  <a:pt x="454" y="104"/>
                  <a:pt x="444" y="108"/>
                  <a:pt x="437" y="107"/>
                </a:cubicBezTo>
                <a:cubicBezTo>
                  <a:pt x="389" y="104"/>
                  <a:pt x="341" y="101"/>
                  <a:pt x="294" y="99"/>
                </a:cubicBezTo>
                <a:cubicBezTo>
                  <a:pt x="287" y="99"/>
                  <a:pt x="281" y="94"/>
                  <a:pt x="281" y="87"/>
                </a:cubicBezTo>
                <a:close/>
                <a:moveTo>
                  <a:pt x="291" y="235"/>
                </a:moveTo>
                <a:cubicBezTo>
                  <a:pt x="286" y="240"/>
                  <a:pt x="281" y="238"/>
                  <a:pt x="281" y="230"/>
                </a:cubicBezTo>
                <a:cubicBezTo>
                  <a:pt x="281" y="218"/>
                  <a:pt x="281" y="207"/>
                  <a:pt x="281" y="195"/>
                </a:cubicBezTo>
                <a:cubicBezTo>
                  <a:pt x="281" y="187"/>
                  <a:pt x="286" y="183"/>
                  <a:pt x="293" y="184"/>
                </a:cubicBezTo>
                <a:cubicBezTo>
                  <a:pt x="305" y="187"/>
                  <a:pt x="316" y="190"/>
                  <a:pt x="328" y="192"/>
                </a:cubicBezTo>
                <a:cubicBezTo>
                  <a:pt x="335" y="194"/>
                  <a:pt x="335" y="199"/>
                  <a:pt x="330" y="204"/>
                </a:cubicBezTo>
                <a:cubicBezTo>
                  <a:pt x="317" y="214"/>
                  <a:pt x="304" y="224"/>
                  <a:pt x="291" y="235"/>
                </a:cubicBezTo>
                <a:close/>
                <a:moveTo>
                  <a:pt x="374" y="168"/>
                </a:moveTo>
                <a:cubicBezTo>
                  <a:pt x="368" y="173"/>
                  <a:pt x="358" y="175"/>
                  <a:pt x="351" y="174"/>
                </a:cubicBezTo>
                <a:cubicBezTo>
                  <a:pt x="332" y="169"/>
                  <a:pt x="312" y="165"/>
                  <a:pt x="293" y="160"/>
                </a:cubicBezTo>
                <a:cubicBezTo>
                  <a:pt x="286" y="159"/>
                  <a:pt x="281" y="152"/>
                  <a:pt x="281" y="144"/>
                </a:cubicBezTo>
                <a:cubicBezTo>
                  <a:pt x="281" y="141"/>
                  <a:pt x="281" y="138"/>
                  <a:pt x="281" y="135"/>
                </a:cubicBezTo>
                <a:cubicBezTo>
                  <a:pt x="281" y="127"/>
                  <a:pt x="287" y="122"/>
                  <a:pt x="294" y="122"/>
                </a:cubicBezTo>
                <a:cubicBezTo>
                  <a:pt x="332" y="124"/>
                  <a:pt x="371" y="126"/>
                  <a:pt x="410" y="129"/>
                </a:cubicBezTo>
                <a:cubicBezTo>
                  <a:pt x="417" y="129"/>
                  <a:pt x="418" y="133"/>
                  <a:pt x="412" y="138"/>
                </a:cubicBezTo>
                <a:cubicBezTo>
                  <a:pt x="399" y="148"/>
                  <a:pt x="387" y="158"/>
                  <a:pt x="374" y="168"/>
                </a:cubicBezTo>
                <a:close/>
                <a:moveTo>
                  <a:pt x="535" y="206"/>
                </a:moveTo>
                <a:cubicBezTo>
                  <a:pt x="535" y="213"/>
                  <a:pt x="530" y="218"/>
                  <a:pt x="523" y="216"/>
                </a:cubicBezTo>
                <a:cubicBezTo>
                  <a:pt x="483" y="206"/>
                  <a:pt x="442" y="195"/>
                  <a:pt x="402" y="186"/>
                </a:cubicBezTo>
                <a:cubicBezTo>
                  <a:pt x="395" y="184"/>
                  <a:pt x="395" y="179"/>
                  <a:pt x="401" y="174"/>
                </a:cubicBezTo>
                <a:cubicBezTo>
                  <a:pt x="415" y="163"/>
                  <a:pt x="430" y="151"/>
                  <a:pt x="444" y="140"/>
                </a:cubicBezTo>
                <a:cubicBezTo>
                  <a:pt x="450" y="135"/>
                  <a:pt x="461" y="132"/>
                  <a:pt x="468" y="132"/>
                </a:cubicBezTo>
                <a:cubicBezTo>
                  <a:pt x="486" y="134"/>
                  <a:pt x="504" y="135"/>
                  <a:pt x="523" y="137"/>
                </a:cubicBezTo>
                <a:cubicBezTo>
                  <a:pt x="530" y="137"/>
                  <a:pt x="535" y="143"/>
                  <a:pt x="535" y="151"/>
                </a:cubicBezTo>
                <a:cubicBezTo>
                  <a:pt x="535" y="169"/>
                  <a:pt x="535" y="188"/>
                  <a:pt x="535" y="206"/>
                </a:cubicBezTo>
                <a:close/>
                <a:moveTo>
                  <a:pt x="535" y="101"/>
                </a:moveTo>
                <a:cubicBezTo>
                  <a:pt x="535" y="109"/>
                  <a:pt x="530" y="114"/>
                  <a:pt x="523" y="113"/>
                </a:cubicBezTo>
                <a:cubicBezTo>
                  <a:pt x="513" y="113"/>
                  <a:pt x="504" y="112"/>
                  <a:pt x="494" y="111"/>
                </a:cubicBezTo>
                <a:cubicBezTo>
                  <a:pt x="487" y="111"/>
                  <a:pt x="486" y="107"/>
                  <a:pt x="492" y="102"/>
                </a:cubicBezTo>
                <a:cubicBezTo>
                  <a:pt x="503" y="94"/>
                  <a:pt x="514" y="85"/>
                  <a:pt x="525" y="77"/>
                </a:cubicBezTo>
                <a:cubicBezTo>
                  <a:pt x="531" y="72"/>
                  <a:pt x="535" y="74"/>
                  <a:pt x="535" y="81"/>
                </a:cubicBezTo>
                <a:cubicBezTo>
                  <a:pt x="535" y="88"/>
                  <a:pt x="535" y="95"/>
                  <a:pt x="535" y="101"/>
                </a:cubicBezTo>
                <a:close/>
                <a:moveTo>
                  <a:pt x="558" y="78"/>
                </a:moveTo>
                <a:cubicBezTo>
                  <a:pt x="558" y="71"/>
                  <a:pt x="563" y="68"/>
                  <a:pt x="569" y="71"/>
                </a:cubicBezTo>
                <a:cubicBezTo>
                  <a:pt x="595" y="87"/>
                  <a:pt x="621" y="103"/>
                  <a:pt x="647" y="119"/>
                </a:cubicBezTo>
                <a:cubicBezTo>
                  <a:pt x="653" y="123"/>
                  <a:pt x="652" y="125"/>
                  <a:pt x="645" y="125"/>
                </a:cubicBezTo>
                <a:cubicBezTo>
                  <a:pt x="620" y="122"/>
                  <a:pt x="595" y="120"/>
                  <a:pt x="571" y="118"/>
                </a:cubicBezTo>
                <a:cubicBezTo>
                  <a:pt x="564" y="117"/>
                  <a:pt x="558" y="111"/>
                  <a:pt x="558" y="104"/>
                </a:cubicBezTo>
                <a:cubicBezTo>
                  <a:pt x="558" y="95"/>
                  <a:pt x="558" y="86"/>
                  <a:pt x="558" y="78"/>
                </a:cubicBezTo>
                <a:close/>
                <a:moveTo>
                  <a:pt x="570" y="211"/>
                </a:moveTo>
                <a:cubicBezTo>
                  <a:pt x="564" y="214"/>
                  <a:pt x="558" y="211"/>
                  <a:pt x="558" y="204"/>
                </a:cubicBezTo>
                <a:cubicBezTo>
                  <a:pt x="558" y="187"/>
                  <a:pt x="558" y="170"/>
                  <a:pt x="558" y="152"/>
                </a:cubicBezTo>
                <a:cubicBezTo>
                  <a:pt x="558" y="145"/>
                  <a:pt x="564" y="140"/>
                  <a:pt x="571" y="141"/>
                </a:cubicBezTo>
                <a:cubicBezTo>
                  <a:pt x="613" y="144"/>
                  <a:pt x="655" y="148"/>
                  <a:pt x="697" y="153"/>
                </a:cubicBezTo>
                <a:cubicBezTo>
                  <a:pt x="704" y="153"/>
                  <a:pt x="704" y="156"/>
                  <a:pt x="697" y="159"/>
                </a:cubicBezTo>
                <a:cubicBezTo>
                  <a:pt x="655" y="176"/>
                  <a:pt x="613" y="194"/>
                  <a:pt x="570" y="211"/>
                </a:cubicBezTo>
                <a:close/>
                <a:moveTo>
                  <a:pt x="811" y="182"/>
                </a:moveTo>
                <a:cubicBezTo>
                  <a:pt x="811" y="190"/>
                  <a:pt x="806" y="192"/>
                  <a:pt x="800" y="189"/>
                </a:cubicBezTo>
                <a:cubicBezTo>
                  <a:pt x="788" y="181"/>
                  <a:pt x="776" y="173"/>
                  <a:pt x="764" y="166"/>
                </a:cubicBezTo>
                <a:cubicBezTo>
                  <a:pt x="758" y="162"/>
                  <a:pt x="759" y="160"/>
                  <a:pt x="766" y="161"/>
                </a:cubicBezTo>
                <a:cubicBezTo>
                  <a:pt x="777" y="162"/>
                  <a:pt x="787" y="163"/>
                  <a:pt x="798" y="164"/>
                </a:cubicBezTo>
                <a:cubicBezTo>
                  <a:pt x="805" y="165"/>
                  <a:pt x="811" y="172"/>
                  <a:pt x="811" y="179"/>
                </a:cubicBezTo>
                <a:cubicBezTo>
                  <a:pt x="811" y="180"/>
                  <a:pt x="811" y="181"/>
                  <a:pt x="811" y="182"/>
                </a:cubicBezTo>
                <a:close/>
                <a:moveTo>
                  <a:pt x="811" y="101"/>
                </a:moveTo>
                <a:cubicBezTo>
                  <a:pt x="811" y="108"/>
                  <a:pt x="805" y="116"/>
                  <a:pt x="799" y="119"/>
                </a:cubicBezTo>
                <a:cubicBezTo>
                  <a:pt x="788" y="123"/>
                  <a:pt x="777" y="127"/>
                  <a:pt x="766" y="131"/>
                </a:cubicBezTo>
                <a:cubicBezTo>
                  <a:pt x="760" y="134"/>
                  <a:pt x="748" y="136"/>
                  <a:pt x="741" y="135"/>
                </a:cubicBezTo>
                <a:cubicBezTo>
                  <a:pt x="735" y="134"/>
                  <a:pt x="729" y="133"/>
                  <a:pt x="723" y="133"/>
                </a:cubicBezTo>
                <a:cubicBezTo>
                  <a:pt x="716" y="132"/>
                  <a:pt x="705" y="128"/>
                  <a:pt x="700" y="125"/>
                </a:cubicBezTo>
                <a:cubicBezTo>
                  <a:pt x="660" y="100"/>
                  <a:pt x="621" y="75"/>
                  <a:pt x="581" y="51"/>
                </a:cubicBezTo>
                <a:cubicBezTo>
                  <a:pt x="575" y="47"/>
                  <a:pt x="576" y="44"/>
                  <a:pt x="583" y="43"/>
                </a:cubicBezTo>
                <a:cubicBezTo>
                  <a:pt x="655" y="38"/>
                  <a:pt x="726" y="33"/>
                  <a:pt x="798" y="30"/>
                </a:cubicBezTo>
                <a:cubicBezTo>
                  <a:pt x="805" y="29"/>
                  <a:pt x="811" y="35"/>
                  <a:pt x="811" y="42"/>
                </a:cubicBezTo>
                <a:cubicBezTo>
                  <a:pt x="811" y="62"/>
                  <a:pt x="811" y="81"/>
                  <a:pt x="811" y="101"/>
                </a:cubicBezTo>
                <a:close/>
                <a:moveTo>
                  <a:pt x="834" y="41"/>
                </a:moveTo>
                <a:cubicBezTo>
                  <a:pt x="834" y="34"/>
                  <a:pt x="839" y="28"/>
                  <a:pt x="847" y="28"/>
                </a:cubicBezTo>
                <a:cubicBezTo>
                  <a:pt x="914" y="25"/>
                  <a:pt x="981" y="23"/>
                  <a:pt x="1048" y="23"/>
                </a:cubicBezTo>
                <a:cubicBezTo>
                  <a:pt x="1055" y="23"/>
                  <a:pt x="1055" y="25"/>
                  <a:pt x="1049" y="27"/>
                </a:cubicBezTo>
                <a:cubicBezTo>
                  <a:pt x="981" y="50"/>
                  <a:pt x="913" y="75"/>
                  <a:pt x="846" y="101"/>
                </a:cubicBezTo>
                <a:cubicBezTo>
                  <a:pt x="839" y="103"/>
                  <a:pt x="834" y="100"/>
                  <a:pt x="834" y="92"/>
                </a:cubicBezTo>
                <a:cubicBezTo>
                  <a:pt x="834" y="75"/>
                  <a:pt x="834" y="58"/>
                  <a:pt x="834" y="41"/>
                </a:cubicBezTo>
                <a:close/>
                <a:moveTo>
                  <a:pt x="844" y="187"/>
                </a:moveTo>
                <a:cubicBezTo>
                  <a:pt x="838" y="191"/>
                  <a:pt x="833" y="189"/>
                  <a:pt x="833" y="182"/>
                </a:cubicBezTo>
                <a:cubicBezTo>
                  <a:pt x="833" y="175"/>
                  <a:pt x="839" y="170"/>
                  <a:pt x="846" y="171"/>
                </a:cubicBezTo>
                <a:cubicBezTo>
                  <a:pt x="848" y="171"/>
                  <a:pt x="849" y="171"/>
                  <a:pt x="851" y="171"/>
                </a:cubicBezTo>
                <a:cubicBezTo>
                  <a:pt x="858" y="172"/>
                  <a:pt x="859" y="176"/>
                  <a:pt x="853" y="181"/>
                </a:cubicBezTo>
                <a:cubicBezTo>
                  <a:pt x="850" y="183"/>
                  <a:pt x="847" y="185"/>
                  <a:pt x="844" y="187"/>
                </a:cubicBezTo>
                <a:close/>
                <a:moveTo>
                  <a:pt x="902" y="146"/>
                </a:moveTo>
                <a:cubicBezTo>
                  <a:pt x="896" y="150"/>
                  <a:pt x="886" y="153"/>
                  <a:pt x="879" y="152"/>
                </a:cubicBezTo>
                <a:cubicBezTo>
                  <a:pt x="868" y="151"/>
                  <a:pt x="857" y="149"/>
                  <a:pt x="846" y="148"/>
                </a:cubicBezTo>
                <a:cubicBezTo>
                  <a:pt x="839" y="147"/>
                  <a:pt x="834" y="142"/>
                  <a:pt x="834" y="138"/>
                </a:cubicBezTo>
                <a:cubicBezTo>
                  <a:pt x="834" y="133"/>
                  <a:pt x="839" y="127"/>
                  <a:pt x="846" y="125"/>
                </a:cubicBezTo>
                <a:cubicBezTo>
                  <a:pt x="903" y="103"/>
                  <a:pt x="961" y="82"/>
                  <a:pt x="1019" y="61"/>
                </a:cubicBezTo>
                <a:cubicBezTo>
                  <a:pt x="1025" y="59"/>
                  <a:pt x="1026" y="60"/>
                  <a:pt x="1020" y="64"/>
                </a:cubicBezTo>
                <a:cubicBezTo>
                  <a:pt x="981" y="91"/>
                  <a:pt x="942" y="119"/>
                  <a:pt x="902" y="146"/>
                </a:cubicBezTo>
                <a:close/>
                <a:moveTo>
                  <a:pt x="1089" y="172"/>
                </a:moveTo>
                <a:cubicBezTo>
                  <a:pt x="1089" y="179"/>
                  <a:pt x="1083" y="184"/>
                  <a:pt x="1076" y="183"/>
                </a:cubicBezTo>
                <a:cubicBezTo>
                  <a:pt x="1030" y="175"/>
                  <a:pt x="983" y="167"/>
                  <a:pt x="937" y="160"/>
                </a:cubicBezTo>
                <a:cubicBezTo>
                  <a:pt x="929" y="159"/>
                  <a:pt x="929" y="155"/>
                  <a:pt x="934" y="151"/>
                </a:cubicBezTo>
                <a:cubicBezTo>
                  <a:pt x="982" y="117"/>
                  <a:pt x="1030" y="84"/>
                  <a:pt x="1078" y="51"/>
                </a:cubicBezTo>
                <a:cubicBezTo>
                  <a:pt x="1084" y="47"/>
                  <a:pt x="1089" y="49"/>
                  <a:pt x="1089" y="57"/>
                </a:cubicBezTo>
                <a:cubicBezTo>
                  <a:pt x="1089" y="95"/>
                  <a:pt x="1089" y="133"/>
                  <a:pt x="1089" y="172"/>
                </a:cubicBezTo>
                <a:close/>
                <a:moveTo>
                  <a:pt x="1125" y="183"/>
                </a:moveTo>
                <a:cubicBezTo>
                  <a:pt x="1118" y="184"/>
                  <a:pt x="1112" y="179"/>
                  <a:pt x="1112" y="172"/>
                </a:cubicBezTo>
                <a:cubicBezTo>
                  <a:pt x="1112" y="133"/>
                  <a:pt x="1112" y="95"/>
                  <a:pt x="1112" y="57"/>
                </a:cubicBezTo>
                <a:cubicBezTo>
                  <a:pt x="1112" y="49"/>
                  <a:pt x="1117" y="47"/>
                  <a:pt x="1123" y="51"/>
                </a:cubicBezTo>
                <a:cubicBezTo>
                  <a:pt x="1171" y="84"/>
                  <a:pt x="1219" y="117"/>
                  <a:pt x="1267" y="151"/>
                </a:cubicBezTo>
                <a:cubicBezTo>
                  <a:pt x="1273" y="155"/>
                  <a:pt x="1272" y="159"/>
                  <a:pt x="1265" y="160"/>
                </a:cubicBezTo>
                <a:cubicBezTo>
                  <a:pt x="1218" y="167"/>
                  <a:pt x="1171" y="175"/>
                  <a:pt x="1125" y="183"/>
                </a:cubicBezTo>
                <a:close/>
                <a:moveTo>
                  <a:pt x="1368" y="182"/>
                </a:moveTo>
                <a:cubicBezTo>
                  <a:pt x="1368" y="189"/>
                  <a:pt x="1363" y="191"/>
                  <a:pt x="1357" y="187"/>
                </a:cubicBezTo>
                <a:cubicBezTo>
                  <a:pt x="1354" y="185"/>
                  <a:pt x="1351" y="183"/>
                  <a:pt x="1348" y="181"/>
                </a:cubicBezTo>
                <a:cubicBezTo>
                  <a:pt x="1342" y="176"/>
                  <a:pt x="1343" y="172"/>
                  <a:pt x="1350" y="171"/>
                </a:cubicBezTo>
                <a:cubicBezTo>
                  <a:pt x="1352" y="171"/>
                  <a:pt x="1353" y="171"/>
                  <a:pt x="1355" y="171"/>
                </a:cubicBezTo>
                <a:cubicBezTo>
                  <a:pt x="1362" y="170"/>
                  <a:pt x="1368" y="175"/>
                  <a:pt x="1368" y="182"/>
                </a:cubicBezTo>
                <a:close/>
                <a:moveTo>
                  <a:pt x="1368" y="138"/>
                </a:moveTo>
                <a:cubicBezTo>
                  <a:pt x="1368" y="142"/>
                  <a:pt x="1362" y="147"/>
                  <a:pt x="1355" y="148"/>
                </a:cubicBezTo>
                <a:cubicBezTo>
                  <a:pt x="1344" y="149"/>
                  <a:pt x="1333" y="151"/>
                  <a:pt x="1323" y="152"/>
                </a:cubicBezTo>
                <a:cubicBezTo>
                  <a:pt x="1316" y="153"/>
                  <a:pt x="1305" y="150"/>
                  <a:pt x="1299" y="146"/>
                </a:cubicBezTo>
                <a:cubicBezTo>
                  <a:pt x="1260" y="119"/>
                  <a:pt x="1220" y="91"/>
                  <a:pt x="1181" y="64"/>
                </a:cubicBezTo>
                <a:cubicBezTo>
                  <a:pt x="1175" y="60"/>
                  <a:pt x="1176" y="59"/>
                  <a:pt x="1183" y="61"/>
                </a:cubicBezTo>
                <a:cubicBezTo>
                  <a:pt x="1240" y="82"/>
                  <a:pt x="1298" y="103"/>
                  <a:pt x="1355" y="125"/>
                </a:cubicBezTo>
                <a:cubicBezTo>
                  <a:pt x="1362" y="127"/>
                  <a:pt x="1368" y="133"/>
                  <a:pt x="1368" y="138"/>
                </a:cubicBezTo>
                <a:close/>
                <a:moveTo>
                  <a:pt x="1368" y="92"/>
                </a:moveTo>
                <a:cubicBezTo>
                  <a:pt x="1368" y="100"/>
                  <a:pt x="1362" y="103"/>
                  <a:pt x="1355" y="101"/>
                </a:cubicBezTo>
                <a:cubicBezTo>
                  <a:pt x="1288" y="75"/>
                  <a:pt x="1220" y="50"/>
                  <a:pt x="1153" y="27"/>
                </a:cubicBezTo>
                <a:cubicBezTo>
                  <a:pt x="1146" y="25"/>
                  <a:pt x="1146" y="23"/>
                  <a:pt x="1154" y="23"/>
                </a:cubicBezTo>
                <a:cubicBezTo>
                  <a:pt x="1221" y="23"/>
                  <a:pt x="1288" y="25"/>
                  <a:pt x="1355" y="28"/>
                </a:cubicBezTo>
                <a:cubicBezTo>
                  <a:pt x="1362" y="28"/>
                  <a:pt x="1368" y="34"/>
                  <a:pt x="1368" y="41"/>
                </a:cubicBezTo>
                <a:cubicBezTo>
                  <a:pt x="1368" y="58"/>
                  <a:pt x="1368" y="75"/>
                  <a:pt x="1368" y="92"/>
                </a:cubicBezTo>
                <a:close/>
                <a:moveTo>
                  <a:pt x="1401" y="189"/>
                </a:moveTo>
                <a:cubicBezTo>
                  <a:pt x="1395" y="192"/>
                  <a:pt x="1390" y="190"/>
                  <a:pt x="1390" y="182"/>
                </a:cubicBezTo>
                <a:cubicBezTo>
                  <a:pt x="1390" y="181"/>
                  <a:pt x="1390" y="180"/>
                  <a:pt x="1390" y="179"/>
                </a:cubicBezTo>
                <a:cubicBezTo>
                  <a:pt x="1390" y="172"/>
                  <a:pt x="1396" y="165"/>
                  <a:pt x="1403" y="164"/>
                </a:cubicBezTo>
                <a:cubicBezTo>
                  <a:pt x="1414" y="163"/>
                  <a:pt x="1424" y="162"/>
                  <a:pt x="1435" y="161"/>
                </a:cubicBezTo>
                <a:cubicBezTo>
                  <a:pt x="1442" y="160"/>
                  <a:pt x="1443" y="162"/>
                  <a:pt x="1437" y="166"/>
                </a:cubicBezTo>
                <a:cubicBezTo>
                  <a:pt x="1425" y="173"/>
                  <a:pt x="1413" y="181"/>
                  <a:pt x="1401" y="189"/>
                </a:cubicBezTo>
                <a:close/>
                <a:moveTo>
                  <a:pt x="1460" y="135"/>
                </a:moveTo>
                <a:cubicBezTo>
                  <a:pt x="1453" y="136"/>
                  <a:pt x="1441" y="134"/>
                  <a:pt x="1435" y="131"/>
                </a:cubicBezTo>
                <a:cubicBezTo>
                  <a:pt x="1424" y="127"/>
                  <a:pt x="1413" y="123"/>
                  <a:pt x="1403" y="119"/>
                </a:cubicBezTo>
                <a:cubicBezTo>
                  <a:pt x="1396" y="116"/>
                  <a:pt x="1390" y="108"/>
                  <a:pt x="1390" y="101"/>
                </a:cubicBezTo>
                <a:cubicBezTo>
                  <a:pt x="1390" y="81"/>
                  <a:pt x="1390" y="62"/>
                  <a:pt x="1390" y="42"/>
                </a:cubicBezTo>
                <a:cubicBezTo>
                  <a:pt x="1390" y="35"/>
                  <a:pt x="1396" y="29"/>
                  <a:pt x="1403" y="30"/>
                </a:cubicBezTo>
                <a:cubicBezTo>
                  <a:pt x="1475" y="33"/>
                  <a:pt x="1546" y="38"/>
                  <a:pt x="1618" y="43"/>
                </a:cubicBezTo>
                <a:cubicBezTo>
                  <a:pt x="1625" y="44"/>
                  <a:pt x="1626" y="47"/>
                  <a:pt x="1620" y="51"/>
                </a:cubicBezTo>
                <a:cubicBezTo>
                  <a:pt x="1581" y="75"/>
                  <a:pt x="1541" y="100"/>
                  <a:pt x="1502" y="125"/>
                </a:cubicBezTo>
                <a:cubicBezTo>
                  <a:pt x="1496" y="128"/>
                  <a:pt x="1485" y="132"/>
                  <a:pt x="1478" y="133"/>
                </a:cubicBezTo>
                <a:cubicBezTo>
                  <a:pt x="1472" y="133"/>
                  <a:pt x="1466" y="134"/>
                  <a:pt x="1460" y="135"/>
                </a:cubicBezTo>
                <a:close/>
                <a:moveTo>
                  <a:pt x="1643" y="204"/>
                </a:moveTo>
                <a:cubicBezTo>
                  <a:pt x="1643" y="211"/>
                  <a:pt x="1638" y="214"/>
                  <a:pt x="1631" y="211"/>
                </a:cubicBezTo>
                <a:cubicBezTo>
                  <a:pt x="1589" y="194"/>
                  <a:pt x="1546" y="176"/>
                  <a:pt x="1504" y="159"/>
                </a:cubicBezTo>
                <a:cubicBezTo>
                  <a:pt x="1497" y="156"/>
                  <a:pt x="1498" y="153"/>
                  <a:pt x="1505" y="153"/>
                </a:cubicBezTo>
                <a:cubicBezTo>
                  <a:pt x="1547" y="148"/>
                  <a:pt x="1589" y="144"/>
                  <a:pt x="1630" y="141"/>
                </a:cubicBezTo>
                <a:cubicBezTo>
                  <a:pt x="1638" y="140"/>
                  <a:pt x="1643" y="145"/>
                  <a:pt x="1643" y="152"/>
                </a:cubicBezTo>
                <a:cubicBezTo>
                  <a:pt x="1643" y="170"/>
                  <a:pt x="1643" y="187"/>
                  <a:pt x="1643" y="204"/>
                </a:cubicBezTo>
                <a:close/>
                <a:moveTo>
                  <a:pt x="1643" y="104"/>
                </a:moveTo>
                <a:cubicBezTo>
                  <a:pt x="1643" y="111"/>
                  <a:pt x="1638" y="117"/>
                  <a:pt x="1630" y="118"/>
                </a:cubicBezTo>
                <a:cubicBezTo>
                  <a:pt x="1606" y="120"/>
                  <a:pt x="1581" y="122"/>
                  <a:pt x="1557" y="125"/>
                </a:cubicBezTo>
                <a:cubicBezTo>
                  <a:pt x="1550" y="125"/>
                  <a:pt x="1549" y="123"/>
                  <a:pt x="1555" y="119"/>
                </a:cubicBezTo>
                <a:cubicBezTo>
                  <a:pt x="1581" y="103"/>
                  <a:pt x="1607" y="87"/>
                  <a:pt x="1633" y="71"/>
                </a:cubicBezTo>
                <a:cubicBezTo>
                  <a:pt x="1638" y="68"/>
                  <a:pt x="1643" y="71"/>
                  <a:pt x="1643" y="78"/>
                </a:cubicBezTo>
                <a:cubicBezTo>
                  <a:pt x="1643" y="86"/>
                  <a:pt x="1643" y="95"/>
                  <a:pt x="1643" y="104"/>
                </a:cubicBezTo>
                <a:close/>
                <a:moveTo>
                  <a:pt x="1666" y="81"/>
                </a:moveTo>
                <a:cubicBezTo>
                  <a:pt x="1666" y="74"/>
                  <a:pt x="1671" y="72"/>
                  <a:pt x="1677" y="77"/>
                </a:cubicBezTo>
                <a:cubicBezTo>
                  <a:pt x="1687" y="85"/>
                  <a:pt x="1698" y="93"/>
                  <a:pt x="1709" y="102"/>
                </a:cubicBezTo>
                <a:cubicBezTo>
                  <a:pt x="1715" y="106"/>
                  <a:pt x="1714" y="111"/>
                  <a:pt x="1707" y="111"/>
                </a:cubicBezTo>
                <a:cubicBezTo>
                  <a:pt x="1697" y="112"/>
                  <a:pt x="1688" y="113"/>
                  <a:pt x="1679" y="113"/>
                </a:cubicBezTo>
                <a:cubicBezTo>
                  <a:pt x="1672" y="114"/>
                  <a:pt x="1666" y="109"/>
                  <a:pt x="1666" y="101"/>
                </a:cubicBezTo>
                <a:cubicBezTo>
                  <a:pt x="1666" y="95"/>
                  <a:pt x="1666" y="88"/>
                  <a:pt x="1666" y="81"/>
                </a:cubicBezTo>
                <a:close/>
                <a:moveTo>
                  <a:pt x="1678" y="216"/>
                </a:moveTo>
                <a:cubicBezTo>
                  <a:pt x="1671" y="218"/>
                  <a:pt x="1666" y="213"/>
                  <a:pt x="1666" y="206"/>
                </a:cubicBezTo>
                <a:cubicBezTo>
                  <a:pt x="1666" y="188"/>
                  <a:pt x="1666" y="169"/>
                  <a:pt x="1666" y="151"/>
                </a:cubicBezTo>
                <a:cubicBezTo>
                  <a:pt x="1666" y="143"/>
                  <a:pt x="1672" y="137"/>
                  <a:pt x="1679" y="137"/>
                </a:cubicBezTo>
                <a:cubicBezTo>
                  <a:pt x="1697" y="135"/>
                  <a:pt x="1715" y="134"/>
                  <a:pt x="1734" y="132"/>
                </a:cubicBezTo>
                <a:cubicBezTo>
                  <a:pt x="1741" y="132"/>
                  <a:pt x="1751" y="135"/>
                  <a:pt x="1757" y="140"/>
                </a:cubicBezTo>
                <a:cubicBezTo>
                  <a:pt x="1772" y="151"/>
                  <a:pt x="1786" y="163"/>
                  <a:pt x="1801" y="174"/>
                </a:cubicBezTo>
                <a:cubicBezTo>
                  <a:pt x="1806" y="179"/>
                  <a:pt x="1806" y="184"/>
                  <a:pt x="1799" y="186"/>
                </a:cubicBezTo>
                <a:cubicBezTo>
                  <a:pt x="1759" y="195"/>
                  <a:pt x="1718" y="206"/>
                  <a:pt x="1678" y="216"/>
                </a:cubicBezTo>
                <a:close/>
                <a:moveTo>
                  <a:pt x="1921" y="230"/>
                </a:moveTo>
                <a:cubicBezTo>
                  <a:pt x="1921" y="238"/>
                  <a:pt x="1916" y="240"/>
                  <a:pt x="1910" y="235"/>
                </a:cubicBezTo>
                <a:cubicBezTo>
                  <a:pt x="1897" y="224"/>
                  <a:pt x="1884" y="214"/>
                  <a:pt x="1871" y="204"/>
                </a:cubicBezTo>
                <a:cubicBezTo>
                  <a:pt x="1866" y="199"/>
                  <a:pt x="1866" y="194"/>
                  <a:pt x="1873" y="192"/>
                </a:cubicBezTo>
                <a:cubicBezTo>
                  <a:pt x="1885" y="190"/>
                  <a:pt x="1897" y="187"/>
                  <a:pt x="1908" y="184"/>
                </a:cubicBezTo>
                <a:cubicBezTo>
                  <a:pt x="1915" y="183"/>
                  <a:pt x="1921" y="187"/>
                  <a:pt x="1921" y="195"/>
                </a:cubicBezTo>
                <a:cubicBezTo>
                  <a:pt x="1921" y="207"/>
                  <a:pt x="1921" y="218"/>
                  <a:pt x="1921" y="230"/>
                </a:cubicBezTo>
                <a:close/>
                <a:moveTo>
                  <a:pt x="1921" y="144"/>
                </a:moveTo>
                <a:cubicBezTo>
                  <a:pt x="1921" y="152"/>
                  <a:pt x="1915" y="159"/>
                  <a:pt x="1908" y="160"/>
                </a:cubicBezTo>
                <a:cubicBezTo>
                  <a:pt x="1889" y="165"/>
                  <a:pt x="1869" y="169"/>
                  <a:pt x="1850" y="174"/>
                </a:cubicBezTo>
                <a:cubicBezTo>
                  <a:pt x="1843" y="175"/>
                  <a:pt x="1833" y="173"/>
                  <a:pt x="1827" y="168"/>
                </a:cubicBezTo>
                <a:cubicBezTo>
                  <a:pt x="1814" y="158"/>
                  <a:pt x="1802" y="148"/>
                  <a:pt x="1789" y="138"/>
                </a:cubicBezTo>
                <a:cubicBezTo>
                  <a:pt x="1783" y="133"/>
                  <a:pt x="1784" y="129"/>
                  <a:pt x="1791" y="128"/>
                </a:cubicBezTo>
                <a:cubicBezTo>
                  <a:pt x="1830" y="126"/>
                  <a:pt x="1869" y="124"/>
                  <a:pt x="1908" y="122"/>
                </a:cubicBezTo>
                <a:cubicBezTo>
                  <a:pt x="1915" y="122"/>
                  <a:pt x="1921" y="127"/>
                  <a:pt x="1921" y="135"/>
                </a:cubicBezTo>
                <a:cubicBezTo>
                  <a:pt x="1921" y="138"/>
                  <a:pt x="1921" y="141"/>
                  <a:pt x="1921" y="144"/>
                </a:cubicBezTo>
                <a:close/>
                <a:moveTo>
                  <a:pt x="1921" y="87"/>
                </a:moveTo>
                <a:cubicBezTo>
                  <a:pt x="1921" y="93"/>
                  <a:pt x="1915" y="99"/>
                  <a:pt x="1908" y="99"/>
                </a:cubicBezTo>
                <a:cubicBezTo>
                  <a:pt x="1860" y="101"/>
                  <a:pt x="1812" y="104"/>
                  <a:pt x="1764" y="107"/>
                </a:cubicBezTo>
                <a:cubicBezTo>
                  <a:pt x="1757" y="108"/>
                  <a:pt x="1747" y="104"/>
                  <a:pt x="1741" y="99"/>
                </a:cubicBezTo>
                <a:cubicBezTo>
                  <a:pt x="1723" y="85"/>
                  <a:pt x="1704" y="71"/>
                  <a:pt x="1686" y="57"/>
                </a:cubicBezTo>
                <a:cubicBezTo>
                  <a:pt x="1680" y="52"/>
                  <a:pt x="1681" y="49"/>
                  <a:pt x="1689" y="50"/>
                </a:cubicBezTo>
                <a:cubicBezTo>
                  <a:pt x="1762" y="56"/>
                  <a:pt x="1835" y="64"/>
                  <a:pt x="1908" y="74"/>
                </a:cubicBezTo>
                <a:cubicBezTo>
                  <a:pt x="1915" y="74"/>
                  <a:pt x="1921" y="81"/>
                  <a:pt x="1921" y="87"/>
                </a:cubicBezTo>
                <a:close/>
                <a:moveTo>
                  <a:pt x="1943" y="88"/>
                </a:moveTo>
                <a:cubicBezTo>
                  <a:pt x="1943" y="83"/>
                  <a:pt x="1949" y="79"/>
                  <a:pt x="1956" y="80"/>
                </a:cubicBezTo>
                <a:cubicBezTo>
                  <a:pt x="1985" y="84"/>
                  <a:pt x="2014" y="88"/>
                  <a:pt x="2043" y="92"/>
                </a:cubicBezTo>
                <a:cubicBezTo>
                  <a:pt x="2050" y="93"/>
                  <a:pt x="2050" y="94"/>
                  <a:pt x="2043" y="95"/>
                </a:cubicBezTo>
                <a:cubicBezTo>
                  <a:pt x="2014" y="95"/>
                  <a:pt x="1985" y="96"/>
                  <a:pt x="1956" y="97"/>
                </a:cubicBezTo>
                <a:cubicBezTo>
                  <a:pt x="1949" y="97"/>
                  <a:pt x="1943" y="93"/>
                  <a:pt x="1943" y="88"/>
                </a:cubicBezTo>
                <a:close/>
                <a:moveTo>
                  <a:pt x="1943" y="134"/>
                </a:moveTo>
                <a:cubicBezTo>
                  <a:pt x="1943" y="127"/>
                  <a:pt x="1949" y="121"/>
                  <a:pt x="1956" y="120"/>
                </a:cubicBezTo>
                <a:cubicBezTo>
                  <a:pt x="2006" y="118"/>
                  <a:pt x="2056" y="117"/>
                  <a:pt x="2106" y="116"/>
                </a:cubicBezTo>
                <a:cubicBezTo>
                  <a:pt x="2113" y="116"/>
                  <a:pt x="2113" y="117"/>
                  <a:pt x="2106" y="119"/>
                </a:cubicBezTo>
                <a:cubicBezTo>
                  <a:pt x="2056" y="128"/>
                  <a:pt x="2006" y="139"/>
                  <a:pt x="1955" y="150"/>
                </a:cubicBezTo>
                <a:cubicBezTo>
                  <a:pt x="1948" y="151"/>
                  <a:pt x="1943" y="147"/>
                  <a:pt x="1943" y="140"/>
                </a:cubicBezTo>
                <a:cubicBezTo>
                  <a:pt x="1943" y="138"/>
                  <a:pt x="1943" y="136"/>
                  <a:pt x="1943" y="134"/>
                </a:cubicBezTo>
                <a:close/>
                <a:moveTo>
                  <a:pt x="1953" y="238"/>
                </a:moveTo>
                <a:cubicBezTo>
                  <a:pt x="1948" y="241"/>
                  <a:pt x="1943" y="238"/>
                  <a:pt x="1943" y="231"/>
                </a:cubicBezTo>
                <a:cubicBezTo>
                  <a:pt x="1943" y="217"/>
                  <a:pt x="1943" y="203"/>
                  <a:pt x="1943" y="189"/>
                </a:cubicBezTo>
                <a:cubicBezTo>
                  <a:pt x="1943" y="182"/>
                  <a:pt x="1948" y="175"/>
                  <a:pt x="1955" y="174"/>
                </a:cubicBezTo>
                <a:cubicBezTo>
                  <a:pt x="2008" y="162"/>
                  <a:pt x="2060" y="152"/>
                  <a:pt x="2112" y="142"/>
                </a:cubicBezTo>
                <a:cubicBezTo>
                  <a:pt x="2119" y="140"/>
                  <a:pt x="2120" y="142"/>
                  <a:pt x="2114" y="145"/>
                </a:cubicBezTo>
                <a:cubicBezTo>
                  <a:pt x="2061" y="175"/>
                  <a:pt x="2007" y="206"/>
                  <a:pt x="1953" y="2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7991548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8" y="480502"/>
            <a:ext cx="2557747" cy="547905"/>
          </a:xfrm>
          <a:prstGeom prst="rect">
            <a:avLst/>
          </a:prstGeom>
        </p:spPr>
      </p:pic>
      <p:sp>
        <p:nvSpPr>
          <p:cNvPr id="7" name="Freeform 6"/>
          <p:cNvSpPr>
            <a:spLocks noChangeAspect="1" noEditPoints="1"/>
          </p:cNvSpPr>
          <p:nvPr userDrawn="1"/>
        </p:nvSpPr>
        <p:spPr bwMode="auto">
          <a:xfrm>
            <a:off x="-349220" y="6046357"/>
            <a:ext cx="13134915" cy="1852941"/>
          </a:xfrm>
          <a:custGeom>
            <a:avLst/>
            <a:gdLst>
              <a:gd name="T0" fmla="*/ 1088 w 2202"/>
              <a:gd name="T1" fmla="*/ 0 h 277"/>
              <a:gd name="T2" fmla="*/ 261 w 2202"/>
              <a:gd name="T3" fmla="*/ 273 h 277"/>
              <a:gd name="T4" fmla="*/ 560 w 2202"/>
              <a:gd name="T5" fmla="*/ 241 h 277"/>
              <a:gd name="T6" fmla="*/ 886 w 2202"/>
              <a:gd name="T7" fmla="*/ 185 h 277"/>
              <a:gd name="T8" fmla="*/ 1315 w 2202"/>
              <a:gd name="T9" fmla="*/ 185 h 277"/>
              <a:gd name="T10" fmla="*/ 1642 w 2202"/>
              <a:gd name="T11" fmla="*/ 241 h 277"/>
              <a:gd name="T12" fmla="*/ 1941 w 2202"/>
              <a:gd name="T13" fmla="*/ 273 h 277"/>
              <a:gd name="T14" fmla="*/ 248 w 2202"/>
              <a:gd name="T15" fmla="*/ 238 h 277"/>
              <a:gd name="T16" fmla="*/ 258 w 2202"/>
              <a:gd name="T17" fmla="*/ 231 h 277"/>
              <a:gd name="T18" fmla="*/ 246 w 2202"/>
              <a:gd name="T19" fmla="*/ 120 h 277"/>
              <a:gd name="T20" fmla="*/ 158 w 2202"/>
              <a:gd name="T21" fmla="*/ 95 h 277"/>
              <a:gd name="T22" fmla="*/ 294 w 2202"/>
              <a:gd name="T23" fmla="*/ 74 h 277"/>
              <a:gd name="T24" fmla="*/ 294 w 2202"/>
              <a:gd name="T25" fmla="*/ 99 h 277"/>
              <a:gd name="T26" fmla="*/ 293 w 2202"/>
              <a:gd name="T27" fmla="*/ 184 h 277"/>
              <a:gd name="T28" fmla="*/ 351 w 2202"/>
              <a:gd name="T29" fmla="*/ 174 h 277"/>
              <a:gd name="T30" fmla="*/ 410 w 2202"/>
              <a:gd name="T31" fmla="*/ 129 h 277"/>
              <a:gd name="T32" fmla="*/ 402 w 2202"/>
              <a:gd name="T33" fmla="*/ 186 h 277"/>
              <a:gd name="T34" fmla="*/ 535 w 2202"/>
              <a:gd name="T35" fmla="*/ 151 h 277"/>
              <a:gd name="T36" fmla="*/ 492 w 2202"/>
              <a:gd name="T37" fmla="*/ 102 h 277"/>
              <a:gd name="T38" fmla="*/ 569 w 2202"/>
              <a:gd name="T39" fmla="*/ 71 h 277"/>
              <a:gd name="T40" fmla="*/ 558 w 2202"/>
              <a:gd name="T41" fmla="*/ 78 h 277"/>
              <a:gd name="T42" fmla="*/ 697 w 2202"/>
              <a:gd name="T43" fmla="*/ 153 h 277"/>
              <a:gd name="T44" fmla="*/ 764 w 2202"/>
              <a:gd name="T45" fmla="*/ 166 h 277"/>
              <a:gd name="T46" fmla="*/ 811 w 2202"/>
              <a:gd name="T47" fmla="*/ 101 h 277"/>
              <a:gd name="T48" fmla="*/ 700 w 2202"/>
              <a:gd name="T49" fmla="*/ 125 h 277"/>
              <a:gd name="T50" fmla="*/ 811 w 2202"/>
              <a:gd name="T51" fmla="*/ 101 h 277"/>
              <a:gd name="T52" fmla="*/ 846 w 2202"/>
              <a:gd name="T53" fmla="*/ 101 h 277"/>
              <a:gd name="T54" fmla="*/ 846 w 2202"/>
              <a:gd name="T55" fmla="*/ 171 h 277"/>
              <a:gd name="T56" fmla="*/ 879 w 2202"/>
              <a:gd name="T57" fmla="*/ 152 h 277"/>
              <a:gd name="T58" fmla="*/ 1020 w 2202"/>
              <a:gd name="T59" fmla="*/ 64 h 277"/>
              <a:gd name="T60" fmla="*/ 934 w 2202"/>
              <a:gd name="T61" fmla="*/ 151 h 277"/>
              <a:gd name="T62" fmla="*/ 1112 w 2202"/>
              <a:gd name="T63" fmla="*/ 172 h 277"/>
              <a:gd name="T64" fmla="*/ 1125 w 2202"/>
              <a:gd name="T65" fmla="*/ 183 h 277"/>
              <a:gd name="T66" fmla="*/ 1355 w 2202"/>
              <a:gd name="T67" fmla="*/ 171 h 277"/>
              <a:gd name="T68" fmla="*/ 1299 w 2202"/>
              <a:gd name="T69" fmla="*/ 146 h 277"/>
              <a:gd name="T70" fmla="*/ 1368 w 2202"/>
              <a:gd name="T71" fmla="*/ 92 h 277"/>
              <a:gd name="T72" fmla="*/ 1368 w 2202"/>
              <a:gd name="T73" fmla="*/ 41 h 277"/>
              <a:gd name="T74" fmla="*/ 1403 w 2202"/>
              <a:gd name="T75" fmla="*/ 164 h 277"/>
              <a:gd name="T76" fmla="*/ 1435 w 2202"/>
              <a:gd name="T77" fmla="*/ 131 h 277"/>
              <a:gd name="T78" fmla="*/ 1618 w 2202"/>
              <a:gd name="T79" fmla="*/ 43 h 277"/>
              <a:gd name="T80" fmla="*/ 1643 w 2202"/>
              <a:gd name="T81" fmla="*/ 204 h 277"/>
              <a:gd name="T82" fmla="*/ 1643 w 2202"/>
              <a:gd name="T83" fmla="*/ 152 h 277"/>
              <a:gd name="T84" fmla="*/ 1555 w 2202"/>
              <a:gd name="T85" fmla="*/ 119 h 277"/>
              <a:gd name="T86" fmla="*/ 1677 w 2202"/>
              <a:gd name="T87" fmla="*/ 77 h 277"/>
              <a:gd name="T88" fmla="*/ 1666 w 2202"/>
              <a:gd name="T89" fmla="*/ 81 h 277"/>
              <a:gd name="T90" fmla="*/ 1734 w 2202"/>
              <a:gd name="T91" fmla="*/ 132 h 277"/>
              <a:gd name="T92" fmla="*/ 1921 w 2202"/>
              <a:gd name="T93" fmla="*/ 230 h 277"/>
              <a:gd name="T94" fmla="*/ 1921 w 2202"/>
              <a:gd name="T95" fmla="*/ 195 h 277"/>
              <a:gd name="T96" fmla="*/ 1827 w 2202"/>
              <a:gd name="T97" fmla="*/ 168 h 277"/>
              <a:gd name="T98" fmla="*/ 1921 w 2202"/>
              <a:gd name="T99" fmla="*/ 144 h 277"/>
              <a:gd name="T100" fmla="*/ 1686 w 2202"/>
              <a:gd name="T101" fmla="*/ 57 h 277"/>
              <a:gd name="T102" fmla="*/ 1956 w 2202"/>
              <a:gd name="T103" fmla="*/ 80 h 277"/>
              <a:gd name="T104" fmla="*/ 1943 w 2202"/>
              <a:gd name="T105" fmla="*/ 134 h 277"/>
              <a:gd name="T106" fmla="*/ 1943 w 2202"/>
              <a:gd name="T107" fmla="*/ 140 h 277"/>
              <a:gd name="T108" fmla="*/ 1955 w 2202"/>
              <a:gd name="T109" fmla="*/ 17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2" h="277">
                <a:moveTo>
                  <a:pt x="2199" y="107"/>
                </a:moveTo>
                <a:cubicBezTo>
                  <a:pt x="2197" y="100"/>
                  <a:pt x="2190" y="93"/>
                  <a:pt x="2182" y="92"/>
                </a:cubicBezTo>
                <a:cubicBezTo>
                  <a:pt x="1829" y="31"/>
                  <a:pt x="1471" y="1"/>
                  <a:pt x="1114" y="0"/>
                </a:cubicBezTo>
                <a:cubicBezTo>
                  <a:pt x="1107" y="0"/>
                  <a:pt x="1101" y="0"/>
                  <a:pt x="1101" y="0"/>
                </a:cubicBezTo>
                <a:cubicBezTo>
                  <a:pt x="1101" y="0"/>
                  <a:pt x="1095" y="0"/>
                  <a:pt x="1088" y="0"/>
                </a:cubicBezTo>
                <a:cubicBezTo>
                  <a:pt x="730" y="1"/>
                  <a:pt x="373" y="31"/>
                  <a:pt x="19" y="92"/>
                </a:cubicBezTo>
                <a:cubicBezTo>
                  <a:pt x="12" y="93"/>
                  <a:pt x="5" y="100"/>
                  <a:pt x="3" y="107"/>
                </a:cubicBezTo>
                <a:cubicBezTo>
                  <a:pt x="2" y="108"/>
                  <a:pt x="2" y="109"/>
                  <a:pt x="2" y="110"/>
                </a:cubicBezTo>
                <a:cubicBezTo>
                  <a:pt x="0" y="117"/>
                  <a:pt x="3" y="126"/>
                  <a:pt x="9" y="129"/>
                </a:cubicBezTo>
                <a:cubicBezTo>
                  <a:pt x="92" y="175"/>
                  <a:pt x="176" y="224"/>
                  <a:pt x="261" y="273"/>
                </a:cubicBezTo>
                <a:cubicBezTo>
                  <a:pt x="266" y="277"/>
                  <a:pt x="276" y="276"/>
                  <a:pt x="282" y="271"/>
                </a:cubicBezTo>
                <a:cubicBezTo>
                  <a:pt x="307" y="250"/>
                  <a:pt x="332" y="230"/>
                  <a:pt x="357" y="210"/>
                </a:cubicBezTo>
                <a:cubicBezTo>
                  <a:pt x="362" y="205"/>
                  <a:pt x="373" y="203"/>
                  <a:pt x="379" y="204"/>
                </a:cubicBezTo>
                <a:cubicBezTo>
                  <a:pt x="431" y="217"/>
                  <a:pt x="483" y="229"/>
                  <a:pt x="535" y="243"/>
                </a:cubicBezTo>
                <a:cubicBezTo>
                  <a:pt x="542" y="245"/>
                  <a:pt x="553" y="244"/>
                  <a:pt x="560" y="241"/>
                </a:cubicBezTo>
                <a:cubicBezTo>
                  <a:pt x="612" y="218"/>
                  <a:pt x="664" y="196"/>
                  <a:pt x="717" y="175"/>
                </a:cubicBezTo>
                <a:cubicBezTo>
                  <a:pt x="724" y="172"/>
                  <a:pt x="734" y="173"/>
                  <a:pt x="740" y="177"/>
                </a:cubicBezTo>
                <a:cubicBezTo>
                  <a:pt x="764" y="192"/>
                  <a:pt x="788" y="208"/>
                  <a:pt x="812" y="223"/>
                </a:cubicBezTo>
                <a:cubicBezTo>
                  <a:pt x="818" y="227"/>
                  <a:pt x="827" y="227"/>
                  <a:pt x="833" y="222"/>
                </a:cubicBezTo>
                <a:cubicBezTo>
                  <a:pt x="851" y="210"/>
                  <a:pt x="868" y="197"/>
                  <a:pt x="886" y="185"/>
                </a:cubicBezTo>
                <a:cubicBezTo>
                  <a:pt x="892" y="181"/>
                  <a:pt x="903" y="178"/>
                  <a:pt x="910" y="179"/>
                </a:cubicBezTo>
                <a:cubicBezTo>
                  <a:pt x="969" y="188"/>
                  <a:pt x="1028" y="197"/>
                  <a:pt x="1088" y="208"/>
                </a:cubicBezTo>
                <a:cubicBezTo>
                  <a:pt x="1095" y="209"/>
                  <a:pt x="1107" y="209"/>
                  <a:pt x="1114" y="208"/>
                </a:cubicBezTo>
                <a:cubicBezTo>
                  <a:pt x="1173" y="197"/>
                  <a:pt x="1232" y="188"/>
                  <a:pt x="1292" y="179"/>
                </a:cubicBezTo>
                <a:cubicBezTo>
                  <a:pt x="1299" y="178"/>
                  <a:pt x="1309" y="181"/>
                  <a:pt x="1315" y="185"/>
                </a:cubicBezTo>
                <a:cubicBezTo>
                  <a:pt x="1333" y="197"/>
                  <a:pt x="1351" y="210"/>
                  <a:pt x="1368" y="222"/>
                </a:cubicBezTo>
                <a:cubicBezTo>
                  <a:pt x="1374" y="227"/>
                  <a:pt x="1384" y="227"/>
                  <a:pt x="1390" y="223"/>
                </a:cubicBezTo>
                <a:cubicBezTo>
                  <a:pt x="1414" y="208"/>
                  <a:pt x="1438" y="192"/>
                  <a:pt x="1462" y="177"/>
                </a:cubicBezTo>
                <a:cubicBezTo>
                  <a:pt x="1468" y="173"/>
                  <a:pt x="1478" y="172"/>
                  <a:pt x="1485" y="175"/>
                </a:cubicBezTo>
                <a:cubicBezTo>
                  <a:pt x="1537" y="196"/>
                  <a:pt x="1590" y="218"/>
                  <a:pt x="1642" y="241"/>
                </a:cubicBezTo>
                <a:cubicBezTo>
                  <a:pt x="1649" y="244"/>
                  <a:pt x="1660" y="245"/>
                  <a:pt x="1667" y="243"/>
                </a:cubicBezTo>
                <a:cubicBezTo>
                  <a:pt x="1719" y="229"/>
                  <a:pt x="1770" y="217"/>
                  <a:pt x="1822" y="204"/>
                </a:cubicBezTo>
                <a:cubicBezTo>
                  <a:pt x="1829" y="203"/>
                  <a:pt x="1839" y="205"/>
                  <a:pt x="1845" y="210"/>
                </a:cubicBezTo>
                <a:cubicBezTo>
                  <a:pt x="1870" y="230"/>
                  <a:pt x="1895" y="250"/>
                  <a:pt x="1920" y="271"/>
                </a:cubicBezTo>
                <a:cubicBezTo>
                  <a:pt x="1926" y="276"/>
                  <a:pt x="1935" y="277"/>
                  <a:pt x="1941" y="273"/>
                </a:cubicBezTo>
                <a:cubicBezTo>
                  <a:pt x="2025" y="224"/>
                  <a:pt x="2109" y="175"/>
                  <a:pt x="2193" y="129"/>
                </a:cubicBezTo>
                <a:cubicBezTo>
                  <a:pt x="2199" y="126"/>
                  <a:pt x="2202" y="117"/>
                  <a:pt x="2200" y="110"/>
                </a:cubicBezTo>
                <a:cubicBezTo>
                  <a:pt x="2199" y="109"/>
                  <a:pt x="2199" y="108"/>
                  <a:pt x="2199" y="107"/>
                </a:cubicBezTo>
                <a:close/>
                <a:moveTo>
                  <a:pt x="258" y="231"/>
                </a:moveTo>
                <a:cubicBezTo>
                  <a:pt x="258" y="238"/>
                  <a:pt x="254" y="241"/>
                  <a:pt x="248" y="238"/>
                </a:cubicBezTo>
                <a:cubicBezTo>
                  <a:pt x="194" y="206"/>
                  <a:pt x="141" y="175"/>
                  <a:pt x="87" y="145"/>
                </a:cubicBezTo>
                <a:cubicBezTo>
                  <a:pt x="81" y="142"/>
                  <a:pt x="82" y="140"/>
                  <a:pt x="89" y="142"/>
                </a:cubicBezTo>
                <a:cubicBezTo>
                  <a:pt x="141" y="152"/>
                  <a:pt x="194" y="162"/>
                  <a:pt x="246" y="174"/>
                </a:cubicBezTo>
                <a:cubicBezTo>
                  <a:pt x="253" y="175"/>
                  <a:pt x="258" y="182"/>
                  <a:pt x="258" y="190"/>
                </a:cubicBezTo>
                <a:cubicBezTo>
                  <a:pt x="258" y="203"/>
                  <a:pt x="258" y="217"/>
                  <a:pt x="258" y="231"/>
                </a:cubicBezTo>
                <a:close/>
                <a:moveTo>
                  <a:pt x="258" y="140"/>
                </a:moveTo>
                <a:cubicBezTo>
                  <a:pt x="258" y="147"/>
                  <a:pt x="253" y="151"/>
                  <a:pt x="246" y="150"/>
                </a:cubicBezTo>
                <a:cubicBezTo>
                  <a:pt x="196" y="139"/>
                  <a:pt x="145" y="129"/>
                  <a:pt x="95" y="119"/>
                </a:cubicBezTo>
                <a:cubicBezTo>
                  <a:pt x="88" y="117"/>
                  <a:pt x="88" y="116"/>
                  <a:pt x="95" y="117"/>
                </a:cubicBezTo>
                <a:cubicBezTo>
                  <a:pt x="145" y="117"/>
                  <a:pt x="195" y="118"/>
                  <a:pt x="246" y="120"/>
                </a:cubicBezTo>
                <a:cubicBezTo>
                  <a:pt x="253" y="121"/>
                  <a:pt x="258" y="127"/>
                  <a:pt x="258" y="134"/>
                </a:cubicBezTo>
                <a:cubicBezTo>
                  <a:pt x="258" y="136"/>
                  <a:pt x="258" y="138"/>
                  <a:pt x="258" y="140"/>
                </a:cubicBezTo>
                <a:close/>
                <a:moveTo>
                  <a:pt x="258" y="88"/>
                </a:moveTo>
                <a:cubicBezTo>
                  <a:pt x="258" y="93"/>
                  <a:pt x="253" y="97"/>
                  <a:pt x="246" y="97"/>
                </a:cubicBezTo>
                <a:cubicBezTo>
                  <a:pt x="216" y="96"/>
                  <a:pt x="187" y="95"/>
                  <a:pt x="158" y="95"/>
                </a:cubicBezTo>
                <a:cubicBezTo>
                  <a:pt x="151" y="94"/>
                  <a:pt x="151" y="93"/>
                  <a:pt x="158" y="92"/>
                </a:cubicBezTo>
                <a:cubicBezTo>
                  <a:pt x="187" y="88"/>
                  <a:pt x="216" y="84"/>
                  <a:pt x="245" y="80"/>
                </a:cubicBezTo>
                <a:cubicBezTo>
                  <a:pt x="253" y="79"/>
                  <a:pt x="258" y="83"/>
                  <a:pt x="258" y="88"/>
                </a:cubicBezTo>
                <a:close/>
                <a:moveTo>
                  <a:pt x="281" y="87"/>
                </a:moveTo>
                <a:cubicBezTo>
                  <a:pt x="281" y="81"/>
                  <a:pt x="287" y="75"/>
                  <a:pt x="294" y="74"/>
                </a:cubicBezTo>
                <a:cubicBezTo>
                  <a:pt x="367" y="64"/>
                  <a:pt x="440" y="56"/>
                  <a:pt x="513" y="50"/>
                </a:cubicBezTo>
                <a:cubicBezTo>
                  <a:pt x="520" y="49"/>
                  <a:pt x="521" y="52"/>
                  <a:pt x="515" y="57"/>
                </a:cubicBezTo>
                <a:cubicBezTo>
                  <a:pt x="497" y="71"/>
                  <a:pt x="479" y="85"/>
                  <a:pt x="460" y="100"/>
                </a:cubicBezTo>
                <a:cubicBezTo>
                  <a:pt x="454" y="104"/>
                  <a:pt x="444" y="108"/>
                  <a:pt x="437" y="107"/>
                </a:cubicBezTo>
                <a:cubicBezTo>
                  <a:pt x="389" y="104"/>
                  <a:pt x="341" y="101"/>
                  <a:pt x="294" y="99"/>
                </a:cubicBezTo>
                <a:cubicBezTo>
                  <a:pt x="287" y="99"/>
                  <a:pt x="281" y="94"/>
                  <a:pt x="281" y="87"/>
                </a:cubicBezTo>
                <a:close/>
                <a:moveTo>
                  <a:pt x="291" y="235"/>
                </a:moveTo>
                <a:cubicBezTo>
                  <a:pt x="286" y="240"/>
                  <a:pt x="281" y="238"/>
                  <a:pt x="281" y="230"/>
                </a:cubicBezTo>
                <a:cubicBezTo>
                  <a:pt x="281" y="218"/>
                  <a:pt x="281" y="207"/>
                  <a:pt x="281" y="195"/>
                </a:cubicBezTo>
                <a:cubicBezTo>
                  <a:pt x="281" y="187"/>
                  <a:pt x="286" y="183"/>
                  <a:pt x="293" y="184"/>
                </a:cubicBezTo>
                <a:cubicBezTo>
                  <a:pt x="305" y="187"/>
                  <a:pt x="316" y="190"/>
                  <a:pt x="328" y="192"/>
                </a:cubicBezTo>
                <a:cubicBezTo>
                  <a:pt x="335" y="194"/>
                  <a:pt x="335" y="199"/>
                  <a:pt x="330" y="204"/>
                </a:cubicBezTo>
                <a:cubicBezTo>
                  <a:pt x="317" y="214"/>
                  <a:pt x="304" y="224"/>
                  <a:pt x="291" y="235"/>
                </a:cubicBezTo>
                <a:close/>
                <a:moveTo>
                  <a:pt x="374" y="168"/>
                </a:moveTo>
                <a:cubicBezTo>
                  <a:pt x="368" y="173"/>
                  <a:pt x="358" y="175"/>
                  <a:pt x="351" y="174"/>
                </a:cubicBezTo>
                <a:cubicBezTo>
                  <a:pt x="332" y="169"/>
                  <a:pt x="312" y="165"/>
                  <a:pt x="293" y="160"/>
                </a:cubicBezTo>
                <a:cubicBezTo>
                  <a:pt x="286" y="159"/>
                  <a:pt x="281" y="152"/>
                  <a:pt x="281" y="144"/>
                </a:cubicBezTo>
                <a:cubicBezTo>
                  <a:pt x="281" y="141"/>
                  <a:pt x="281" y="138"/>
                  <a:pt x="281" y="135"/>
                </a:cubicBezTo>
                <a:cubicBezTo>
                  <a:pt x="281" y="127"/>
                  <a:pt x="287" y="122"/>
                  <a:pt x="294" y="122"/>
                </a:cubicBezTo>
                <a:cubicBezTo>
                  <a:pt x="332" y="124"/>
                  <a:pt x="371" y="126"/>
                  <a:pt x="410" y="129"/>
                </a:cubicBezTo>
                <a:cubicBezTo>
                  <a:pt x="417" y="129"/>
                  <a:pt x="418" y="133"/>
                  <a:pt x="412" y="138"/>
                </a:cubicBezTo>
                <a:cubicBezTo>
                  <a:pt x="399" y="148"/>
                  <a:pt x="387" y="158"/>
                  <a:pt x="374" y="168"/>
                </a:cubicBezTo>
                <a:close/>
                <a:moveTo>
                  <a:pt x="535" y="206"/>
                </a:moveTo>
                <a:cubicBezTo>
                  <a:pt x="535" y="213"/>
                  <a:pt x="530" y="218"/>
                  <a:pt x="523" y="216"/>
                </a:cubicBezTo>
                <a:cubicBezTo>
                  <a:pt x="483" y="206"/>
                  <a:pt x="442" y="195"/>
                  <a:pt x="402" y="186"/>
                </a:cubicBezTo>
                <a:cubicBezTo>
                  <a:pt x="395" y="184"/>
                  <a:pt x="395" y="179"/>
                  <a:pt x="401" y="174"/>
                </a:cubicBezTo>
                <a:cubicBezTo>
                  <a:pt x="415" y="163"/>
                  <a:pt x="430" y="151"/>
                  <a:pt x="444" y="140"/>
                </a:cubicBezTo>
                <a:cubicBezTo>
                  <a:pt x="450" y="135"/>
                  <a:pt x="461" y="132"/>
                  <a:pt x="468" y="132"/>
                </a:cubicBezTo>
                <a:cubicBezTo>
                  <a:pt x="486" y="134"/>
                  <a:pt x="504" y="135"/>
                  <a:pt x="523" y="137"/>
                </a:cubicBezTo>
                <a:cubicBezTo>
                  <a:pt x="530" y="137"/>
                  <a:pt x="535" y="143"/>
                  <a:pt x="535" y="151"/>
                </a:cubicBezTo>
                <a:cubicBezTo>
                  <a:pt x="535" y="169"/>
                  <a:pt x="535" y="188"/>
                  <a:pt x="535" y="206"/>
                </a:cubicBezTo>
                <a:close/>
                <a:moveTo>
                  <a:pt x="535" y="101"/>
                </a:moveTo>
                <a:cubicBezTo>
                  <a:pt x="535" y="109"/>
                  <a:pt x="530" y="114"/>
                  <a:pt x="523" y="113"/>
                </a:cubicBezTo>
                <a:cubicBezTo>
                  <a:pt x="513" y="113"/>
                  <a:pt x="504" y="112"/>
                  <a:pt x="494" y="111"/>
                </a:cubicBezTo>
                <a:cubicBezTo>
                  <a:pt x="487" y="111"/>
                  <a:pt x="486" y="107"/>
                  <a:pt x="492" y="102"/>
                </a:cubicBezTo>
                <a:cubicBezTo>
                  <a:pt x="503" y="94"/>
                  <a:pt x="514" y="85"/>
                  <a:pt x="525" y="77"/>
                </a:cubicBezTo>
                <a:cubicBezTo>
                  <a:pt x="531" y="72"/>
                  <a:pt x="535" y="74"/>
                  <a:pt x="535" y="81"/>
                </a:cubicBezTo>
                <a:cubicBezTo>
                  <a:pt x="535" y="88"/>
                  <a:pt x="535" y="95"/>
                  <a:pt x="535" y="101"/>
                </a:cubicBezTo>
                <a:close/>
                <a:moveTo>
                  <a:pt x="558" y="78"/>
                </a:moveTo>
                <a:cubicBezTo>
                  <a:pt x="558" y="71"/>
                  <a:pt x="563" y="68"/>
                  <a:pt x="569" y="71"/>
                </a:cubicBezTo>
                <a:cubicBezTo>
                  <a:pt x="595" y="87"/>
                  <a:pt x="621" y="103"/>
                  <a:pt x="647" y="119"/>
                </a:cubicBezTo>
                <a:cubicBezTo>
                  <a:pt x="653" y="123"/>
                  <a:pt x="652" y="125"/>
                  <a:pt x="645" y="125"/>
                </a:cubicBezTo>
                <a:cubicBezTo>
                  <a:pt x="620" y="122"/>
                  <a:pt x="595" y="120"/>
                  <a:pt x="571" y="118"/>
                </a:cubicBezTo>
                <a:cubicBezTo>
                  <a:pt x="564" y="117"/>
                  <a:pt x="558" y="111"/>
                  <a:pt x="558" y="104"/>
                </a:cubicBezTo>
                <a:cubicBezTo>
                  <a:pt x="558" y="95"/>
                  <a:pt x="558" y="86"/>
                  <a:pt x="558" y="78"/>
                </a:cubicBezTo>
                <a:close/>
                <a:moveTo>
                  <a:pt x="570" y="211"/>
                </a:moveTo>
                <a:cubicBezTo>
                  <a:pt x="564" y="214"/>
                  <a:pt x="558" y="211"/>
                  <a:pt x="558" y="204"/>
                </a:cubicBezTo>
                <a:cubicBezTo>
                  <a:pt x="558" y="187"/>
                  <a:pt x="558" y="170"/>
                  <a:pt x="558" y="152"/>
                </a:cubicBezTo>
                <a:cubicBezTo>
                  <a:pt x="558" y="145"/>
                  <a:pt x="564" y="140"/>
                  <a:pt x="571" y="141"/>
                </a:cubicBezTo>
                <a:cubicBezTo>
                  <a:pt x="613" y="144"/>
                  <a:pt x="655" y="148"/>
                  <a:pt x="697" y="153"/>
                </a:cubicBezTo>
                <a:cubicBezTo>
                  <a:pt x="704" y="153"/>
                  <a:pt x="704" y="156"/>
                  <a:pt x="697" y="159"/>
                </a:cubicBezTo>
                <a:cubicBezTo>
                  <a:pt x="655" y="176"/>
                  <a:pt x="613" y="194"/>
                  <a:pt x="570" y="211"/>
                </a:cubicBezTo>
                <a:close/>
                <a:moveTo>
                  <a:pt x="811" y="182"/>
                </a:moveTo>
                <a:cubicBezTo>
                  <a:pt x="811" y="190"/>
                  <a:pt x="806" y="192"/>
                  <a:pt x="800" y="189"/>
                </a:cubicBezTo>
                <a:cubicBezTo>
                  <a:pt x="788" y="181"/>
                  <a:pt x="776" y="173"/>
                  <a:pt x="764" y="166"/>
                </a:cubicBezTo>
                <a:cubicBezTo>
                  <a:pt x="758" y="162"/>
                  <a:pt x="759" y="160"/>
                  <a:pt x="766" y="161"/>
                </a:cubicBezTo>
                <a:cubicBezTo>
                  <a:pt x="777" y="162"/>
                  <a:pt x="787" y="163"/>
                  <a:pt x="798" y="164"/>
                </a:cubicBezTo>
                <a:cubicBezTo>
                  <a:pt x="805" y="165"/>
                  <a:pt x="811" y="172"/>
                  <a:pt x="811" y="179"/>
                </a:cubicBezTo>
                <a:cubicBezTo>
                  <a:pt x="811" y="180"/>
                  <a:pt x="811" y="181"/>
                  <a:pt x="811" y="182"/>
                </a:cubicBezTo>
                <a:close/>
                <a:moveTo>
                  <a:pt x="811" y="101"/>
                </a:moveTo>
                <a:cubicBezTo>
                  <a:pt x="811" y="108"/>
                  <a:pt x="805" y="116"/>
                  <a:pt x="799" y="119"/>
                </a:cubicBezTo>
                <a:cubicBezTo>
                  <a:pt x="788" y="123"/>
                  <a:pt x="777" y="127"/>
                  <a:pt x="766" y="131"/>
                </a:cubicBezTo>
                <a:cubicBezTo>
                  <a:pt x="760" y="134"/>
                  <a:pt x="748" y="136"/>
                  <a:pt x="741" y="135"/>
                </a:cubicBezTo>
                <a:cubicBezTo>
                  <a:pt x="735" y="134"/>
                  <a:pt x="729" y="133"/>
                  <a:pt x="723" y="133"/>
                </a:cubicBezTo>
                <a:cubicBezTo>
                  <a:pt x="716" y="132"/>
                  <a:pt x="705" y="128"/>
                  <a:pt x="700" y="125"/>
                </a:cubicBezTo>
                <a:cubicBezTo>
                  <a:pt x="660" y="100"/>
                  <a:pt x="621" y="75"/>
                  <a:pt x="581" y="51"/>
                </a:cubicBezTo>
                <a:cubicBezTo>
                  <a:pt x="575" y="47"/>
                  <a:pt x="576" y="44"/>
                  <a:pt x="583" y="43"/>
                </a:cubicBezTo>
                <a:cubicBezTo>
                  <a:pt x="655" y="38"/>
                  <a:pt x="726" y="33"/>
                  <a:pt x="798" y="30"/>
                </a:cubicBezTo>
                <a:cubicBezTo>
                  <a:pt x="805" y="29"/>
                  <a:pt x="811" y="35"/>
                  <a:pt x="811" y="42"/>
                </a:cubicBezTo>
                <a:cubicBezTo>
                  <a:pt x="811" y="62"/>
                  <a:pt x="811" y="81"/>
                  <a:pt x="811" y="101"/>
                </a:cubicBezTo>
                <a:close/>
                <a:moveTo>
                  <a:pt x="834" y="41"/>
                </a:moveTo>
                <a:cubicBezTo>
                  <a:pt x="834" y="34"/>
                  <a:pt x="839" y="28"/>
                  <a:pt x="847" y="28"/>
                </a:cubicBezTo>
                <a:cubicBezTo>
                  <a:pt x="914" y="25"/>
                  <a:pt x="981" y="23"/>
                  <a:pt x="1048" y="23"/>
                </a:cubicBezTo>
                <a:cubicBezTo>
                  <a:pt x="1055" y="23"/>
                  <a:pt x="1055" y="25"/>
                  <a:pt x="1049" y="27"/>
                </a:cubicBezTo>
                <a:cubicBezTo>
                  <a:pt x="981" y="50"/>
                  <a:pt x="913" y="75"/>
                  <a:pt x="846" y="101"/>
                </a:cubicBezTo>
                <a:cubicBezTo>
                  <a:pt x="839" y="103"/>
                  <a:pt x="834" y="100"/>
                  <a:pt x="834" y="92"/>
                </a:cubicBezTo>
                <a:cubicBezTo>
                  <a:pt x="834" y="75"/>
                  <a:pt x="834" y="58"/>
                  <a:pt x="834" y="41"/>
                </a:cubicBezTo>
                <a:close/>
                <a:moveTo>
                  <a:pt x="844" y="187"/>
                </a:moveTo>
                <a:cubicBezTo>
                  <a:pt x="838" y="191"/>
                  <a:pt x="833" y="189"/>
                  <a:pt x="833" y="182"/>
                </a:cubicBezTo>
                <a:cubicBezTo>
                  <a:pt x="833" y="175"/>
                  <a:pt x="839" y="170"/>
                  <a:pt x="846" y="171"/>
                </a:cubicBezTo>
                <a:cubicBezTo>
                  <a:pt x="848" y="171"/>
                  <a:pt x="849" y="171"/>
                  <a:pt x="851" y="171"/>
                </a:cubicBezTo>
                <a:cubicBezTo>
                  <a:pt x="858" y="172"/>
                  <a:pt x="859" y="176"/>
                  <a:pt x="853" y="181"/>
                </a:cubicBezTo>
                <a:cubicBezTo>
                  <a:pt x="850" y="183"/>
                  <a:pt x="847" y="185"/>
                  <a:pt x="844" y="187"/>
                </a:cubicBezTo>
                <a:close/>
                <a:moveTo>
                  <a:pt x="902" y="146"/>
                </a:moveTo>
                <a:cubicBezTo>
                  <a:pt x="896" y="150"/>
                  <a:pt x="886" y="153"/>
                  <a:pt x="879" y="152"/>
                </a:cubicBezTo>
                <a:cubicBezTo>
                  <a:pt x="868" y="151"/>
                  <a:pt x="857" y="149"/>
                  <a:pt x="846" y="148"/>
                </a:cubicBezTo>
                <a:cubicBezTo>
                  <a:pt x="839" y="147"/>
                  <a:pt x="834" y="142"/>
                  <a:pt x="834" y="138"/>
                </a:cubicBezTo>
                <a:cubicBezTo>
                  <a:pt x="834" y="133"/>
                  <a:pt x="839" y="127"/>
                  <a:pt x="846" y="125"/>
                </a:cubicBezTo>
                <a:cubicBezTo>
                  <a:pt x="903" y="103"/>
                  <a:pt x="961" y="82"/>
                  <a:pt x="1019" y="61"/>
                </a:cubicBezTo>
                <a:cubicBezTo>
                  <a:pt x="1025" y="59"/>
                  <a:pt x="1026" y="60"/>
                  <a:pt x="1020" y="64"/>
                </a:cubicBezTo>
                <a:cubicBezTo>
                  <a:pt x="981" y="91"/>
                  <a:pt x="942" y="119"/>
                  <a:pt x="902" y="146"/>
                </a:cubicBezTo>
                <a:close/>
                <a:moveTo>
                  <a:pt x="1089" y="172"/>
                </a:moveTo>
                <a:cubicBezTo>
                  <a:pt x="1089" y="179"/>
                  <a:pt x="1083" y="184"/>
                  <a:pt x="1076" y="183"/>
                </a:cubicBezTo>
                <a:cubicBezTo>
                  <a:pt x="1030" y="175"/>
                  <a:pt x="983" y="167"/>
                  <a:pt x="937" y="160"/>
                </a:cubicBezTo>
                <a:cubicBezTo>
                  <a:pt x="929" y="159"/>
                  <a:pt x="929" y="155"/>
                  <a:pt x="934" y="151"/>
                </a:cubicBezTo>
                <a:cubicBezTo>
                  <a:pt x="982" y="117"/>
                  <a:pt x="1030" y="84"/>
                  <a:pt x="1078" y="51"/>
                </a:cubicBezTo>
                <a:cubicBezTo>
                  <a:pt x="1084" y="47"/>
                  <a:pt x="1089" y="49"/>
                  <a:pt x="1089" y="57"/>
                </a:cubicBezTo>
                <a:cubicBezTo>
                  <a:pt x="1089" y="95"/>
                  <a:pt x="1089" y="133"/>
                  <a:pt x="1089" y="172"/>
                </a:cubicBezTo>
                <a:close/>
                <a:moveTo>
                  <a:pt x="1125" y="183"/>
                </a:moveTo>
                <a:cubicBezTo>
                  <a:pt x="1118" y="184"/>
                  <a:pt x="1112" y="179"/>
                  <a:pt x="1112" y="172"/>
                </a:cubicBezTo>
                <a:cubicBezTo>
                  <a:pt x="1112" y="133"/>
                  <a:pt x="1112" y="95"/>
                  <a:pt x="1112" y="57"/>
                </a:cubicBezTo>
                <a:cubicBezTo>
                  <a:pt x="1112" y="49"/>
                  <a:pt x="1117" y="47"/>
                  <a:pt x="1123" y="51"/>
                </a:cubicBezTo>
                <a:cubicBezTo>
                  <a:pt x="1171" y="84"/>
                  <a:pt x="1219" y="117"/>
                  <a:pt x="1267" y="151"/>
                </a:cubicBezTo>
                <a:cubicBezTo>
                  <a:pt x="1273" y="155"/>
                  <a:pt x="1272" y="159"/>
                  <a:pt x="1265" y="160"/>
                </a:cubicBezTo>
                <a:cubicBezTo>
                  <a:pt x="1218" y="167"/>
                  <a:pt x="1171" y="175"/>
                  <a:pt x="1125" y="183"/>
                </a:cubicBezTo>
                <a:close/>
                <a:moveTo>
                  <a:pt x="1368" y="182"/>
                </a:moveTo>
                <a:cubicBezTo>
                  <a:pt x="1368" y="189"/>
                  <a:pt x="1363" y="191"/>
                  <a:pt x="1357" y="187"/>
                </a:cubicBezTo>
                <a:cubicBezTo>
                  <a:pt x="1354" y="185"/>
                  <a:pt x="1351" y="183"/>
                  <a:pt x="1348" y="181"/>
                </a:cubicBezTo>
                <a:cubicBezTo>
                  <a:pt x="1342" y="176"/>
                  <a:pt x="1343" y="172"/>
                  <a:pt x="1350" y="171"/>
                </a:cubicBezTo>
                <a:cubicBezTo>
                  <a:pt x="1352" y="171"/>
                  <a:pt x="1353" y="171"/>
                  <a:pt x="1355" y="171"/>
                </a:cubicBezTo>
                <a:cubicBezTo>
                  <a:pt x="1362" y="170"/>
                  <a:pt x="1368" y="175"/>
                  <a:pt x="1368" y="182"/>
                </a:cubicBezTo>
                <a:close/>
                <a:moveTo>
                  <a:pt x="1368" y="138"/>
                </a:moveTo>
                <a:cubicBezTo>
                  <a:pt x="1368" y="142"/>
                  <a:pt x="1362" y="147"/>
                  <a:pt x="1355" y="148"/>
                </a:cubicBezTo>
                <a:cubicBezTo>
                  <a:pt x="1344" y="149"/>
                  <a:pt x="1333" y="151"/>
                  <a:pt x="1323" y="152"/>
                </a:cubicBezTo>
                <a:cubicBezTo>
                  <a:pt x="1316" y="153"/>
                  <a:pt x="1305" y="150"/>
                  <a:pt x="1299" y="146"/>
                </a:cubicBezTo>
                <a:cubicBezTo>
                  <a:pt x="1260" y="119"/>
                  <a:pt x="1220" y="91"/>
                  <a:pt x="1181" y="64"/>
                </a:cubicBezTo>
                <a:cubicBezTo>
                  <a:pt x="1175" y="60"/>
                  <a:pt x="1176" y="59"/>
                  <a:pt x="1183" y="61"/>
                </a:cubicBezTo>
                <a:cubicBezTo>
                  <a:pt x="1240" y="82"/>
                  <a:pt x="1298" y="103"/>
                  <a:pt x="1355" y="125"/>
                </a:cubicBezTo>
                <a:cubicBezTo>
                  <a:pt x="1362" y="127"/>
                  <a:pt x="1368" y="133"/>
                  <a:pt x="1368" y="138"/>
                </a:cubicBezTo>
                <a:close/>
                <a:moveTo>
                  <a:pt x="1368" y="92"/>
                </a:moveTo>
                <a:cubicBezTo>
                  <a:pt x="1368" y="100"/>
                  <a:pt x="1362" y="103"/>
                  <a:pt x="1355" y="101"/>
                </a:cubicBezTo>
                <a:cubicBezTo>
                  <a:pt x="1288" y="75"/>
                  <a:pt x="1220" y="50"/>
                  <a:pt x="1153" y="27"/>
                </a:cubicBezTo>
                <a:cubicBezTo>
                  <a:pt x="1146" y="25"/>
                  <a:pt x="1146" y="23"/>
                  <a:pt x="1154" y="23"/>
                </a:cubicBezTo>
                <a:cubicBezTo>
                  <a:pt x="1221" y="23"/>
                  <a:pt x="1288" y="25"/>
                  <a:pt x="1355" y="28"/>
                </a:cubicBezTo>
                <a:cubicBezTo>
                  <a:pt x="1362" y="28"/>
                  <a:pt x="1368" y="34"/>
                  <a:pt x="1368" y="41"/>
                </a:cubicBezTo>
                <a:cubicBezTo>
                  <a:pt x="1368" y="58"/>
                  <a:pt x="1368" y="75"/>
                  <a:pt x="1368" y="92"/>
                </a:cubicBezTo>
                <a:close/>
                <a:moveTo>
                  <a:pt x="1401" y="189"/>
                </a:moveTo>
                <a:cubicBezTo>
                  <a:pt x="1395" y="192"/>
                  <a:pt x="1390" y="190"/>
                  <a:pt x="1390" y="182"/>
                </a:cubicBezTo>
                <a:cubicBezTo>
                  <a:pt x="1390" y="181"/>
                  <a:pt x="1390" y="180"/>
                  <a:pt x="1390" y="179"/>
                </a:cubicBezTo>
                <a:cubicBezTo>
                  <a:pt x="1390" y="172"/>
                  <a:pt x="1396" y="165"/>
                  <a:pt x="1403" y="164"/>
                </a:cubicBezTo>
                <a:cubicBezTo>
                  <a:pt x="1414" y="163"/>
                  <a:pt x="1424" y="162"/>
                  <a:pt x="1435" y="161"/>
                </a:cubicBezTo>
                <a:cubicBezTo>
                  <a:pt x="1442" y="160"/>
                  <a:pt x="1443" y="162"/>
                  <a:pt x="1437" y="166"/>
                </a:cubicBezTo>
                <a:cubicBezTo>
                  <a:pt x="1425" y="173"/>
                  <a:pt x="1413" y="181"/>
                  <a:pt x="1401" y="189"/>
                </a:cubicBezTo>
                <a:close/>
                <a:moveTo>
                  <a:pt x="1460" y="135"/>
                </a:moveTo>
                <a:cubicBezTo>
                  <a:pt x="1453" y="136"/>
                  <a:pt x="1441" y="134"/>
                  <a:pt x="1435" y="131"/>
                </a:cubicBezTo>
                <a:cubicBezTo>
                  <a:pt x="1424" y="127"/>
                  <a:pt x="1413" y="123"/>
                  <a:pt x="1403" y="119"/>
                </a:cubicBezTo>
                <a:cubicBezTo>
                  <a:pt x="1396" y="116"/>
                  <a:pt x="1390" y="108"/>
                  <a:pt x="1390" y="101"/>
                </a:cubicBezTo>
                <a:cubicBezTo>
                  <a:pt x="1390" y="81"/>
                  <a:pt x="1390" y="62"/>
                  <a:pt x="1390" y="42"/>
                </a:cubicBezTo>
                <a:cubicBezTo>
                  <a:pt x="1390" y="35"/>
                  <a:pt x="1396" y="29"/>
                  <a:pt x="1403" y="30"/>
                </a:cubicBezTo>
                <a:cubicBezTo>
                  <a:pt x="1475" y="33"/>
                  <a:pt x="1546" y="38"/>
                  <a:pt x="1618" y="43"/>
                </a:cubicBezTo>
                <a:cubicBezTo>
                  <a:pt x="1625" y="44"/>
                  <a:pt x="1626" y="47"/>
                  <a:pt x="1620" y="51"/>
                </a:cubicBezTo>
                <a:cubicBezTo>
                  <a:pt x="1581" y="75"/>
                  <a:pt x="1541" y="100"/>
                  <a:pt x="1502" y="125"/>
                </a:cubicBezTo>
                <a:cubicBezTo>
                  <a:pt x="1496" y="128"/>
                  <a:pt x="1485" y="132"/>
                  <a:pt x="1478" y="133"/>
                </a:cubicBezTo>
                <a:cubicBezTo>
                  <a:pt x="1472" y="133"/>
                  <a:pt x="1466" y="134"/>
                  <a:pt x="1460" y="135"/>
                </a:cubicBezTo>
                <a:close/>
                <a:moveTo>
                  <a:pt x="1643" y="204"/>
                </a:moveTo>
                <a:cubicBezTo>
                  <a:pt x="1643" y="211"/>
                  <a:pt x="1638" y="214"/>
                  <a:pt x="1631" y="211"/>
                </a:cubicBezTo>
                <a:cubicBezTo>
                  <a:pt x="1589" y="194"/>
                  <a:pt x="1546" y="176"/>
                  <a:pt x="1504" y="159"/>
                </a:cubicBezTo>
                <a:cubicBezTo>
                  <a:pt x="1497" y="156"/>
                  <a:pt x="1498" y="153"/>
                  <a:pt x="1505" y="153"/>
                </a:cubicBezTo>
                <a:cubicBezTo>
                  <a:pt x="1547" y="148"/>
                  <a:pt x="1589" y="144"/>
                  <a:pt x="1630" y="141"/>
                </a:cubicBezTo>
                <a:cubicBezTo>
                  <a:pt x="1638" y="140"/>
                  <a:pt x="1643" y="145"/>
                  <a:pt x="1643" y="152"/>
                </a:cubicBezTo>
                <a:cubicBezTo>
                  <a:pt x="1643" y="170"/>
                  <a:pt x="1643" y="187"/>
                  <a:pt x="1643" y="204"/>
                </a:cubicBezTo>
                <a:close/>
                <a:moveTo>
                  <a:pt x="1643" y="104"/>
                </a:moveTo>
                <a:cubicBezTo>
                  <a:pt x="1643" y="111"/>
                  <a:pt x="1638" y="117"/>
                  <a:pt x="1630" y="118"/>
                </a:cubicBezTo>
                <a:cubicBezTo>
                  <a:pt x="1606" y="120"/>
                  <a:pt x="1581" y="122"/>
                  <a:pt x="1557" y="125"/>
                </a:cubicBezTo>
                <a:cubicBezTo>
                  <a:pt x="1550" y="125"/>
                  <a:pt x="1549" y="123"/>
                  <a:pt x="1555" y="119"/>
                </a:cubicBezTo>
                <a:cubicBezTo>
                  <a:pt x="1581" y="103"/>
                  <a:pt x="1607" y="87"/>
                  <a:pt x="1633" y="71"/>
                </a:cubicBezTo>
                <a:cubicBezTo>
                  <a:pt x="1638" y="68"/>
                  <a:pt x="1643" y="71"/>
                  <a:pt x="1643" y="78"/>
                </a:cubicBezTo>
                <a:cubicBezTo>
                  <a:pt x="1643" y="86"/>
                  <a:pt x="1643" y="95"/>
                  <a:pt x="1643" y="104"/>
                </a:cubicBezTo>
                <a:close/>
                <a:moveTo>
                  <a:pt x="1666" y="81"/>
                </a:moveTo>
                <a:cubicBezTo>
                  <a:pt x="1666" y="74"/>
                  <a:pt x="1671" y="72"/>
                  <a:pt x="1677" y="77"/>
                </a:cubicBezTo>
                <a:cubicBezTo>
                  <a:pt x="1687" y="85"/>
                  <a:pt x="1698" y="93"/>
                  <a:pt x="1709" y="102"/>
                </a:cubicBezTo>
                <a:cubicBezTo>
                  <a:pt x="1715" y="106"/>
                  <a:pt x="1714" y="111"/>
                  <a:pt x="1707" y="111"/>
                </a:cubicBezTo>
                <a:cubicBezTo>
                  <a:pt x="1697" y="112"/>
                  <a:pt x="1688" y="113"/>
                  <a:pt x="1679" y="113"/>
                </a:cubicBezTo>
                <a:cubicBezTo>
                  <a:pt x="1672" y="114"/>
                  <a:pt x="1666" y="109"/>
                  <a:pt x="1666" y="101"/>
                </a:cubicBezTo>
                <a:cubicBezTo>
                  <a:pt x="1666" y="95"/>
                  <a:pt x="1666" y="88"/>
                  <a:pt x="1666" y="81"/>
                </a:cubicBezTo>
                <a:close/>
                <a:moveTo>
                  <a:pt x="1678" y="216"/>
                </a:moveTo>
                <a:cubicBezTo>
                  <a:pt x="1671" y="218"/>
                  <a:pt x="1666" y="213"/>
                  <a:pt x="1666" y="206"/>
                </a:cubicBezTo>
                <a:cubicBezTo>
                  <a:pt x="1666" y="188"/>
                  <a:pt x="1666" y="169"/>
                  <a:pt x="1666" y="151"/>
                </a:cubicBezTo>
                <a:cubicBezTo>
                  <a:pt x="1666" y="143"/>
                  <a:pt x="1672" y="137"/>
                  <a:pt x="1679" y="137"/>
                </a:cubicBezTo>
                <a:cubicBezTo>
                  <a:pt x="1697" y="135"/>
                  <a:pt x="1715" y="134"/>
                  <a:pt x="1734" y="132"/>
                </a:cubicBezTo>
                <a:cubicBezTo>
                  <a:pt x="1741" y="132"/>
                  <a:pt x="1751" y="135"/>
                  <a:pt x="1757" y="140"/>
                </a:cubicBezTo>
                <a:cubicBezTo>
                  <a:pt x="1772" y="151"/>
                  <a:pt x="1786" y="163"/>
                  <a:pt x="1801" y="174"/>
                </a:cubicBezTo>
                <a:cubicBezTo>
                  <a:pt x="1806" y="179"/>
                  <a:pt x="1806" y="184"/>
                  <a:pt x="1799" y="186"/>
                </a:cubicBezTo>
                <a:cubicBezTo>
                  <a:pt x="1759" y="195"/>
                  <a:pt x="1718" y="206"/>
                  <a:pt x="1678" y="216"/>
                </a:cubicBezTo>
                <a:close/>
                <a:moveTo>
                  <a:pt x="1921" y="230"/>
                </a:moveTo>
                <a:cubicBezTo>
                  <a:pt x="1921" y="238"/>
                  <a:pt x="1916" y="240"/>
                  <a:pt x="1910" y="235"/>
                </a:cubicBezTo>
                <a:cubicBezTo>
                  <a:pt x="1897" y="224"/>
                  <a:pt x="1884" y="214"/>
                  <a:pt x="1871" y="204"/>
                </a:cubicBezTo>
                <a:cubicBezTo>
                  <a:pt x="1866" y="199"/>
                  <a:pt x="1866" y="194"/>
                  <a:pt x="1873" y="192"/>
                </a:cubicBezTo>
                <a:cubicBezTo>
                  <a:pt x="1885" y="190"/>
                  <a:pt x="1897" y="187"/>
                  <a:pt x="1908" y="184"/>
                </a:cubicBezTo>
                <a:cubicBezTo>
                  <a:pt x="1915" y="183"/>
                  <a:pt x="1921" y="187"/>
                  <a:pt x="1921" y="195"/>
                </a:cubicBezTo>
                <a:cubicBezTo>
                  <a:pt x="1921" y="207"/>
                  <a:pt x="1921" y="218"/>
                  <a:pt x="1921" y="230"/>
                </a:cubicBezTo>
                <a:close/>
                <a:moveTo>
                  <a:pt x="1921" y="144"/>
                </a:moveTo>
                <a:cubicBezTo>
                  <a:pt x="1921" y="152"/>
                  <a:pt x="1915" y="159"/>
                  <a:pt x="1908" y="160"/>
                </a:cubicBezTo>
                <a:cubicBezTo>
                  <a:pt x="1889" y="165"/>
                  <a:pt x="1869" y="169"/>
                  <a:pt x="1850" y="174"/>
                </a:cubicBezTo>
                <a:cubicBezTo>
                  <a:pt x="1843" y="175"/>
                  <a:pt x="1833" y="173"/>
                  <a:pt x="1827" y="168"/>
                </a:cubicBezTo>
                <a:cubicBezTo>
                  <a:pt x="1814" y="158"/>
                  <a:pt x="1802" y="148"/>
                  <a:pt x="1789" y="138"/>
                </a:cubicBezTo>
                <a:cubicBezTo>
                  <a:pt x="1783" y="133"/>
                  <a:pt x="1784" y="129"/>
                  <a:pt x="1791" y="128"/>
                </a:cubicBezTo>
                <a:cubicBezTo>
                  <a:pt x="1830" y="126"/>
                  <a:pt x="1869" y="124"/>
                  <a:pt x="1908" y="122"/>
                </a:cubicBezTo>
                <a:cubicBezTo>
                  <a:pt x="1915" y="122"/>
                  <a:pt x="1921" y="127"/>
                  <a:pt x="1921" y="135"/>
                </a:cubicBezTo>
                <a:cubicBezTo>
                  <a:pt x="1921" y="138"/>
                  <a:pt x="1921" y="141"/>
                  <a:pt x="1921" y="144"/>
                </a:cubicBezTo>
                <a:close/>
                <a:moveTo>
                  <a:pt x="1921" y="87"/>
                </a:moveTo>
                <a:cubicBezTo>
                  <a:pt x="1921" y="93"/>
                  <a:pt x="1915" y="99"/>
                  <a:pt x="1908" y="99"/>
                </a:cubicBezTo>
                <a:cubicBezTo>
                  <a:pt x="1860" y="101"/>
                  <a:pt x="1812" y="104"/>
                  <a:pt x="1764" y="107"/>
                </a:cubicBezTo>
                <a:cubicBezTo>
                  <a:pt x="1757" y="108"/>
                  <a:pt x="1747" y="104"/>
                  <a:pt x="1741" y="99"/>
                </a:cubicBezTo>
                <a:cubicBezTo>
                  <a:pt x="1723" y="85"/>
                  <a:pt x="1704" y="71"/>
                  <a:pt x="1686" y="57"/>
                </a:cubicBezTo>
                <a:cubicBezTo>
                  <a:pt x="1680" y="52"/>
                  <a:pt x="1681" y="49"/>
                  <a:pt x="1689" y="50"/>
                </a:cubicBezTo>
                <a:cubicBezTo>
                  <a:pt x="1762" y="56"/>
                  <a:pt x="1835" y="64"/>
                  <a:pt x="1908" y="74"/>
                </a:cubicBezTo>
                <a:cubicBezTo>
                  <a:pt x="1915" y="74"/>
                  <a:pt x="1921" y="81"/>
                  <a:pt x="1921" y="87"/>
                </a:cubicBezTo>
                <a:close/>
                <a:moveTo>
                  <a:pt x="1943" y="88"/>
                </a:moveTo>
                <a:cubicBezTo>
                  <a:pt x="1943" y="83"/>
                  <a:pt x="1949" y="79"/>
                  <a:pt x="1956" y="80"/>
                </a:cubicBezTo>
                <a:cubicBezTo>
                  <a:pt x="1985" y="84"/>
                  <a:pt x="2014" y="88"/>
                  <a:pt x="2043" y="92"/>
                </a:cubicBezTo>
                <a:cubicBezTo>
                  <a:pt x="2050" y="93"/>
                  <a:pt x="2050" y="94"/>
                  <a:pt x="2043" y="95"/>
                </a:cubicBezTo>
                <a:cubicBezTo>
                  <a:pt x="2014" y="95"/>
                  <a:pt x="1985" y="96"/>
                  <a:pt x="1956" y="97"/>
                </a:cubicBezTo>
                <a:cubicBezTo>
                  <a:pt x="1949" y="97"/>
                  <a:pt x="1943" y="93"/>
                  <a:pt x="1943" y="88"/>
                </a:cubicBezTo>
                <a:close/>
                <a:moveTo>
                  <a:pt x="1943" y="134"/>
                </a:moveTo>
                <a:cubicBezTo>
                  <a:pt x="1943" y="127"/>
                  <a:pt x="1949" y="121"/>
                  <a:pt x="1956" y="120"/>
                </a:cubicBezTo>
                <a:cubicBezTo>
                  <a:pt x="2006" y="118"/>
                  <a:pt x="2056" y="117"/>
                  <a:pt x="2106" y="116"/>
                </a:cubicBezTo>
                <a:cubicBezTo>
                  <a:pt x="2113" y="116"/>
                  <a:pt x="2113" y="117"/>
                  <a:pt x="2106" y="119"/>
                </a:cubicBezTo>
                <a:cubicBezTo>
                  <a:pt x="2056" y="128"/>
                  <a:pt x="2006" y="139"/>
                  <a:pt x="1955" y="150"/>
                </a:cubicBezTo>
                <a:cubicBezTo>
                  <a:pt x="1948" y="151"/>
                  <a:pt x="1943" y="147"/>
                  <a:pt x="1943" y="140"/>
                </a:cubicBezTo>
                <a:cubicBezTo>
                  <a:pt x="1943" y="138"/>
                  <a:pt x="1943" y="136"/>
                  <a:pt x="1943" y="134"/>
                </a:cubicBezTo>
                <a:close/>
                <a:moveTo>
                  <a:pt x="1953" y="238"/>
                </a:moveTo>
                <a:cubicBezTo>
                  <a:pt x="1948" y="241"/>
                  <a:pt x="1943" y="238"/>
                  <a:pt x="1943" y="231"/>
                </a:cubicBezTo>
                <a:cubicBezTo>
                  <a:pt x="1943" y="217"/>
                  <a:pt x="1943" y="203"/>
                  <a:pt x="1943" y="189"/>
                </a:cubicBezTo>
                <a:cubicBezTo>
                  <a:pt x="1943" y="182"/>
                  <a:pt x="1948" y="175"/>
                  <a:pt x="1955" y="174"/>
                </a:cubicBezTo>
                <a:cubicBezTo>
                  <a:pt x="2008" y="162"/>
                  <a:pt x="2060" y="152"/>
                  <a:pt x="2112" y="142"/>
                </a:cubicBezTo>
                <a:cubicBezTo>
                  <a:pt x="2119" y="140"/>
                  <a:pt x="2120" y="142"/>
                  <a:pt x="2114" y="145"/>
                </a:cubicBezTo>
                <a:cubicBezTo>
                  <a:pt x="2061" y="175"/>
                  <a:pt x="2007" y="206"/>
                  <a:pt x="1953" y="23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Tree>
    <p:extLst>
      <p:ext uri="{BB962C8B-B14F-4D97-AF65-F5344CB8AC3E}">
        <p14:creationId xmlns:p14="http://schemas.microsoft.com/office/powerpoint/2010/main" val="2711261265"/>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6" name="Freeform 5"/>
          <p:cNvSpPr>
            <a:spLocks noChangeAspect="1" noEditPoints="1"/>
          </p:cNvSpPr>
          <p:nvPr userDrawn="1"/>
        </p:nvSpPr>
        <p:spPr bwMode="auto">
          <a:xfrm>
            <a:off x="-349220" y="6046357"/>
            <a:ext cx="13134915" cy="1852941"/>
          </a:xfrm>
          <a:custGeom>
            <a:avLst/>
            <a:gdLst>
              <a:gd name="T0" fmla="*/ 1088 w 2202"/>
              <a:gd name="T1" fmla="*/ 0 h 277"/>
              <a:gd name="T2" fmla="*/ 261 w 2202"/>
              <a:gd name="T3" fmla="*/ 273 h 277"/>
              <a:gd name="T4" fmla="*/ 560 w 2202"/>
              <a:gd name="T5" fmla="*/ 241 h 277"/>
              <a:gd name="T6" fmla="*/ 886 w 2202"/>
              <a:gd name="T7" fmla="*/ 185 h 277"/>
              <a:gd name="T8" fmla="*/ 1315 w 2202"/>
              <a:gd name="T9" fmla="*/ 185 h 277"/>
              <a:gd name="T10" fmla="*/ 1642 w 2202"/>
              <a:gd name="T11" fmla="*/ 241 h 277"/>
              <a:gd name="T12" fmla="*/ 1941 w 2202"/>
              <a:gd name="T13" fmla="*/ 273 h 277"/>
              <a:gd name="T14" fmla="*/ 248 w 2202"/>
              <a:gd name="T15" fmla="*/ 238 h 277"/>
              <a:gd name="T16" fmla="*/ 258 w 2202"/>
              <a:gd name="T17" fmla="*/ 231 h 277"/>
              <a:gd name="T18" fmla="*/ 246 w 2202"/>
              <a:gd name="T19" fmla="*/ 120 h 277"/>
              <a:gd name="T20" fmla="*/ 158 w 2202"/>
              <a:gd name="T21" fmla="*/ 95 h 277"/>
              <a:gd name="T22" fmla="*/ 294 w 2202"/>
              <a:gd name="T23" fmla="*/ 74 h 277"/>
              <a:gd name="T24" fmla="*/ 294 w 2202"/>
              <a:gd name="T25" fmla="*/ 99 h 277"/>
              <a:gd name="T26" fmla="*/ 293 w 2202"/>
              <a:gd name="T27" fmla="*/ 184 h 277"/>
              <a:gd name="T28" fmla="*/ 351 w 2202"/>
              <a:gd name="T29" fmla="*/ 174 h 277"/>
              <a:gd name="T30" fmla="*/ 410 w 2202"/>
              <a:gd name="T31" fmla="*/ 129 h 277"/>
              <a:gd name="T32" fmla="*/ 402 w 2202"/>
              <a:gd name="T33" fmla="*/ 186 h 277"/>
              <a:gd name="T34" fmla="*/ 535 w 2202"/>
              <a:gd name="T35" fmla="*/ 151 h 277"/>
              <a:gd name="T36" fmla="*/ 492 w 2202"/>
              <a:gd name="T37" fmla="*/ 102 h 277"/>
              <a:gd name="T38" fmla="*/ 569 w 2202"/>
              <a:gd name="T39" fmla="*/ 71 h 277"/>
              <a:gd name="T40" fmla="*/ 558 w 2202"/>
              <a:gd name="T41" fmla="*/ 78 h 277"/>
              <a:gd name="T42" fmla="*/ 697 w 2202"/>
              <a:gd name="T43" fmla="*/ 153 h 277"/>
              <a:gd name="T44" fmla="*/ 764 w 2202"/>
              <a:gd name="T45" fmla="*/ 166 h 277"/>
              <a:gd name="T46" fmla="*/ 811 w 2202"/>
              <a:gd name="T47" fmla="*/ 101 h 277"/>
              <a:gd name="T48" fmla="*/ 700 w 2202"/>
              <a:gd name="T49" fmla="*/ 125 h 277"/>
              <a:gd name="T50" fmla="*/ 811 w 2202"/>
              <a:gd name="T51" fmla="*/ 101 h 277"/>
              <a:gd name="T52" fmla="*/ 846 w 2202"/>
              <a:gd name="T53" fmla="*/ 101 h 277"/>
              <a:gd name="T54" fmla="*/ 846 w 2202"/>
              <a:gd name="T55" fmla="*/ 171 h 277"/>
              <a:gd name="T56" fmla="*/ 879 w 2202"/>
              <a:gd name="T57" fmla="*/ 152 h 277"/>
              <a:gd name="T58" fmla="*/ 1020 w 2202"/>
              <a:gd name="T59" fmla="*/ 64 h 277"/>
              <a:gd name="T60" fmla="*/ 934 w 2202"/>
              <a:gd name="T61" fmla="*/ 151 h 277"/>
              <a:gd name="T62" fmla="*/ 1112 w 2202"/>
              <a:gd name="T63" fmla="*/ 172 h 277"/>
              <a:gd name="T64" fmla="*/ 1125 w 2202"/>
              <a:gd name="T65" fmla="*/ 183 h 277"/>
              <a:gd name="T66" fmla="*/ 1355 w 2202"/>
              <a:gd name="T67" fmla="*/ 171 h 277"/>
              <a:gd name="T68" fmla="*/ 1299 w 2202"/>
              <a:gd name="T69" fmla="*/ 146 h 277"/>
              <a:gd name="T70" fmla="*/ 1368 w 2202"/>
              <a:gd name="T71" fmla="*/ 92 h 277"/>
              <a:gd name="T72" fmla="*/ 1368 w 2202"/>
              <a:gd name="T73" fmla="*/ 41 h 277"/>
              <a:gd name="T74" fmla="*/ 1403 w 2202"/>
              <a:gd name="T75" fmla="*/ 164 h 277"/>
              <a:gd name="T76" fmla="*/ 1435 w 2202"/>
              <a:gd name="T77" fmla="*/ 131 h 277"/>
              <a:gd name="T78" fmla="*/ 1618 w 2202"/>
              <a:gd name="T79" fmla="*/ 43 h 277"/>
              <a:gd name="T80" fmla="*/ 1643 w 2202"/>
              <a:gd name="T81" fmla="*/ 204 h 277"/>
              <a:gd name="T82" fmla="*/ 1643 w 2202"/>
              <a:gd name="T83" fmla="*/ 152 h 277"/>
              <a:gd name="T84" fmla="*/ 1555 w 2202"/>
              <a:gd name="T85" fmla="*/ 119 h 277"/>
              <a:gd name="T86" fmla="*/ 1677 w 2202"/>
              <a:gd name="T87" fmla="*/ 77 h 277"/>
              <a:gd name="T88" fmla="*/ 1666 w 2202"/>
              <a:gd name="T89" fmla="*/ 81 h 277"/>
              <a:gd name="T90" fmla="*/ 1734 w 2202"/>
              <a:gd name="T91" fmla="*/ 132 h 277"/>
              <a:gd name="T92" fmla="*/ 1921 w 2202"/>
              <a:gd name="T93" fmla="*/ 230 h 277"/>
              <a:gd name="T94" fmla="*/ 1921 w 2202"/>
              <a:gd name="T95" fmla="*/ 195 h 277"/>
              <a:gd name="T96" fmla="*/ 1827 w 2202"/>
              <a:gd name="T97" fmla="*/ 168 h 277"/>
              <a:gd name="T98" fmla="*/ 1921 w 2202"/>
              <a:gd name="T99" fmla="*/ 144 h 277"/>
              <a:gd name="T100" fmla="*/ 1686 w 2202"/>
              <a:gd name="T101" fmla="*/ 57 h 277"/>
              <a:gd name="T102" fmla="*/ 1956 w 2202"/>
              <a:gd name="T103" fmla="*/ 80 h 277"/>
              <a:gd name="T104" fmla="*/ 1943 w 2202"/>
              <a:gd name="T105" fmla="*/ 134 h 277"/>
              <a:gd name="T106" fmla="*/ 1943 w 2202"/>
              <a:gd name="T107" fmla="*/ 140 h 277"/>
              <a:gd name="T108" fmla="*/ 1955 w 2202"/>
              <a:gd name="T109" fmla="*/ 17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2" h="277">
                <a:moveTo>
                  <a:pt x="2199" y="107"/>
                </a:moveTo>
                <a:cubicBezTo>
                  <a:pt x="2197" y="100"/>
                  <a:pt x="2190" y="93"/>
                  <a:pt x="2182" y="92"/>
                </a:cubicBezTo>
                <a:cubicBezTo>
                  <a:pt x="1829" y="31"/>
                  <a:pt x="1471" y="1"/>
                  <a:pt x="1114" y="0"/>
                </a:cubicBezTo>
                <a:cubicBezTo>
                  <a:pt x="1107" y="0"/>
                  <a:pt x="1101" y="0"/>
                  <a:pt x="1101" y="0"/>
                </a:cubicBezTo>
                <a:cubicBezTo>
                  <a:pt x="1101" y="0"/>
                  <a:pt x="1095" y="0"/>
                  <a:pt x="1088" y="0"/>
                </a:cubicBezTo>
                <a:cubicBezTo>
                  <a:pt x="730" y="1"/>
                  <a:pt x="373" y="31"/>
                  <a:pt x="19" y="92"/>
                </a:cubicBezTo>
                <a:cubicBezTo>
                  <a:pt x="12" y="93"/>
                  <a:pt x="5" y="100"/>
                  <a:pt x="3" y="107"/>
                </a:cubicBezTo>
                <a:cubicBezTo>
                  <a:pt x="2" y="108"/>
                  <a:pt x="2" y="109"/>
                  <a:pt x="2" y="110"/>
                </a:cubicBezTo>
                <a:cubicBezTo>
                  <a:pt x="0" y="117"/>
                  <a:pt x="3" y="126"/>
                  <a:pt x="9" y="129"/>
                </a:cubicBezTo>
                <a:cubicBezTo>
                  <a:pt x="92" y="175"/>
                  <a:pt x="176" y="224"/>
                  <a:pt x="261" y="273"/>
                </a:cubicBezTo>
                <a:cubicBezTo>
                  <a:pt x="266" y="277"/>
                  <a:pt x="276" y="276"/>
                  <a:pt x="282" y="271"/>
                </a:cubicBezTo>
                <a:cubicBezTo>
                  <a:pt x="307" y="250"/>
                  <a:pt x="332" y="230"/>
                  <a:pt x="357" y="210"/>
                </a:cubicBezTo>
                <a:cubicBezTo>
                  <a:pt x="362" y="205"/>
                  <a:pt x="373" y="203"/>
                  <a:pt x="379" y="204"/>
                </a:cubicBezTo>
                <a:cubicBezTo>
                  <a:pt x="431" y="217"/>
                  <a:pt x="483" y="229"/>
                  <a:pt x="535" y="243"/>
                </a:cubicBezTo>
                <a:cubicBezTo>
                  <a:pt x="542" y="245"/>
                  <a:pt x="553" y="244"/>
                  <a:pt x="560" y="241"/>
                </a:cubicBezTo>
                <a:cubicBezTo>
                  <a:pt x="612" y="218"/>
                  <a:pt x="664" y="196"/>
                  <a:pt x="717" y="175"/>
                </a:cubicBezTo>
                <a:cubicBezTo>
                  <a:pt x="724" y="172"/>
                  <a:pt x="734" y="173"/>
                  <a:pt x="740" y="177"/>
                </a:cubicBezTo>
                <a:cubicBezTo>
                  <a:pt x="764" y="192"/>
                  <a:pt x="788" y="208"/>
                  <a:pt x="812" y="223"/>
                </a:cubicBezTo>
                <a:cubicBezTo>
                  <a:pt x="818" y="227"/>
                  <a:pt x="827" y="227"/>
                  <a:pt x="833" y="222"/>
                </a:cubicBezTo>
                <a:cubicBezTo>
                  <a:pt x="851" y="210"/>
                  <a:pt x="868" y="197"/>
                  <a:pt x="886" y="185"/>
                </a:cubicBezTo>
                <a:cubicBezTo>
                  <a:pt x="892" y="181"/>
                  <a:pt x="903" y="178"/>
                  <a:pt x="910" y="179"/>
                </a:cubicBezTo>
                <a:cubicBezTo>
                  <a:pt x="969" y="188"/>
                  <a:pt x="1028" y="197"/>
                  <a:pt x="1088" y="208"/>
                </a:cubicBezTo>
                <a:cubicBezTo>
                  <a:pt x="1095" y="209"/>
                  <a:pt x="1107" y="209"/>
                  <a:pt x="1114" y="208"/>
                </a:cubicBezTo>
                <a:cubicBezTo>
                  <a:pt x="1173" y="197"/>
                  <a:pt x="1232" y="188"/>
                  <a:pt x="1292" y="179"/>
                </a:cubicBezTo>
                <a:cubicBezTo>
                  <a:pt x="1299" y="178"/>
                  <a:pt x="1309" y="181"/>
                  <a:pt x="1315" y="185"/>
                </a:cubicBezTo>
                <a:cubicBezTo>
                  <a:pt x="1333" y="197"/>
                  <a:pt x="1351" y="210"/>
                  <a:pt x="1368" y="222"/>
                </a:cubicBezTo>
                <a:cubicBezTo>
                  <a:pt x="1374" y="227"/>
                  <a:pt x="1384" y="227"/>
                  <a:pt x="1390" y="223"/>
                </a:cubicBezTo>
                <a:cubicBezTo>
                  <a:pt x="1414" y="208"/>
                  <a:pt x="1438" y="192"/>
                  <a:pt x="1462" y="177"/>
                </a:cubicBezTo>
                <a:cubicBezTo>
                  <a:pt x="1468" y="173"/>
                  <a:pt x="1478" y="172"/>
                  <a:pt x="1485" y="175"/>
                </a:cubicBezTo>
                <a:cubicBezTo>
                  <a:pt x="1537" y="196"/>
                  <a:pt x="1590" y="218"/>
                  <a:pt x="1642" y="241"/>
                </a:cubicBezTo>
                <a:cubicBezTo>
                  <a:pt x="1649" y="244"/>
                  <a:pt x="1660" y="245"/>
                  <a:pt x="1667" y="243"/>
                </a:cubicBezTo>
                <a:cubicBezTo>
                  <a:pt x="1719" y="229"/>
                  <a:pt x="1770" y="217"/>
                  <a:pt x="1822" y="204"/>
                </a:cubicBezTo>
                <a:cubicBezTo>
                  <a:pt x="1829" y="203"/>
                  <a:pt x="1839" y="205"/>
                  <a:pt x="1845" y="210"/>
                </a:cubicBezTo>
                <a:cubicBezTo>
                  <a:pt x="1870" y="230"/>
                  <a:pt x="1895" y="250"/>
                  <a:pt x="1920" y="271"/>
                </a:cubicBezTo>
                <a:cubicBezTo>
                  <a:pt x="1926" y="276"/>
                  <a:pt x="1935" y="277"/>
                  <a:pt x="1941" y="273"/>
                </a:cubicBezTo>
                <a:cubicBezTo>
                  <a:pt x="2025" y="224"/>
                  <a:pt x="2109" y="175"/>
                  <a:pt x="2193" y="129"/>
                </a:cubicBezTo>
                <a:cubicBezTo>
                  <a:pt x="2199" y="126"/>
                  <a:pt x="2202" y="117"/>
                  <a:pt x="2200" y="110"/>
                </a:cubicBezTo>
                <a:cubicBezTo>
                  <a:pt x="2199" y="109"/>
                  <a:pt x="2199" y="108"/>
                  <a:pt x="2199" y="107"/>
                </a:cubicBezTo>
                <a:close/>
                <a:moveTo>
                  <a:pt x="258" y="231"/>
                </a:moveTo>
                <a:cubicBezTo>
                  <a:pt x="258" y="238"/>
                  <a:pt x="254" y="241"/>
                  <a:pt x="248" y="238"/>
                </a:cubicBezTo>
                <a:cubicBezTo>
                  <a:pt x="194" y="206"/>
                  <a:pt x="141" y="175"/>
                  <a:pt x="87" y="145"/>
                </a:cubicBezTo>
                <a:cubicBezTo>
                  <a:pt x="81" y="142"/>
                  <a:pt x="82" y="140"/>
                  <a:pt x="89" y="142"/>
                </a:cubicBezTo>
                <a:cubicBezTo>
                  <a:pt x="141" y="152"/>
                  <a:pt x="194" y="162"/>
                  <a:pt x="246" y="174"/>
                </a:cubicBezTo>
                <a:cubicBezTo>
                  <a:pt x="253" y="175"/>
                  <a:pt x="258" y="182"/>
                  <a:pt x="258" y="190"/>
                </a:cubicBezTo>
                <a:cubicBezTo>
                  <a:pt x="258" y="203"/>
                  <a:pt x="258" y="217"/>
                  <a:pt x="258" y="231"/>
                </a:cubicBezTo>
                <a:close/>
                <a:moveTo>
                  <a:pt x="258" y="140"/>
                </a:moveTo>
                <a:cubicBezTo>
                  <a:pt x="258" y="147"/>
                  <a:pt x="253" y="151"/>
                  <a:pt x="246" y="150"/>
                </a:cubicBezTo>
                <a:cubicBezTo>
                  <a:pt x="196" y="139"/>
                  <a:pt x="145" y="129"/>
                  <a:pt x="95" y="119"/>
                </a:cubicBezTo>
                <a:cubicBezTo>
                  <a:pt x="88" y="117"/>
                  <a:pt x="88" y="116"/>
                  <a:pt x="95" y="117"/>
                </a:cubicBezTo>
                <a:cubicBezTo>
                  <a:pt x="145" y="117"/>
                  <a:pt x="195" y="118"/>
                  <a:pt x="246" y="120"/>
                </a:cubicBezTo>
                <a:cubicBezTo>
                  <a:pt x="253" y="121"/>
                  <a:pt x="258" y="127"/>
                  <a:pt x="258" y="134"/>
                </a:cubicBezTo>
                <a:cubicBezTo>
                  <a:pt x="258" y="136"/>
                  <a:pt x="258" y="138"/>
                  <a:pt x="258" y="140"/>
                </a:cubicBezTo>
                <a:close/>
                <a:moveTo>
                  <a:pt x="258" y="88"/>
                </a:moveTo>
                <a:cubicBezTo>
                  <a:pt x="258" y="93"/>
                  <a:pt x="253" y="97"/>
                  <a:pt x="246" y="97"/>
                </a:cubicBezTo>
                <a:cubicBezTo>
                  <a:pt x="216" y="96"/>
                  <a:pt x="187" y="95"/>
                  <a:pt x="158" y="95"/>
                </a:cubicBezTo>
                <a:cubicBezTo>
                  <a:pt x="151" y="94"/>
                  <a:pt x="151" y="93"/>
                  <a:pt x="158" y="92"/>
                </a:cubicBezTo>
                <a:cubicBezTo>
                  <a:pt x="187" y="88"/>
                  <a:pt x="216" y="84"/>
                  <a:pt x="245" y="80"/>
                </a:cubicBezTo>
                <a:cubicBezTo>
                  <a:pt x="253" y="79"/>
                  <a:pt x="258" y="83"/>
                  <a:pt x="258" y="88"/>
                </a:cubicBezTo>
                <a:close/>
                <a:moveTo>
                  <a:pt x="281" y="87"/>
                </a:moveTo>
                <a:cubicBezTo>
                  <a:pt x="281" y="81"/>
                  <a:pt x="287" y="75"/>
                  <a:pt x="294" y="74"/>
                </a:cubicBezTo>
                <a:cubicBezTo>
                  <a:pt x="367" y="64"/>
                  <a:pt x="440" y="56"/>
                  <a:pt x="513" y="50"/>
                </a:cubicBezTo>
                <a:cubicBezTo>
                  <a:pt x="520" y="49"/>
                  <a:pt x="521" y="52"/>
                  <a:pt x="515" y="57"/>
                </a:cubicBezTo>
                <a:cubicBezTo>
                  <a:pt x="497" y="71"/>
                  <a:pt x="479" y="85"/>
                  <a:pt x="460" y="100"/>
                </a:cubicBezTo>
                <a:cubicBezTo>
                  <a:pt x="454" y="104"/>
                  <a:pt x="444" y="108"/>
                  <a:pt x="437" y="107"/>
                </a:cubicBezTo>
                <a:cubicBezTo>
                  <a:pt x="389" y="104"/>
                  <a:pt x="341" y="101"/>
                  <a:pt x="294" y="99"/>
                </a:cubicBezTo>
                <a:cubicBezTo>
                  <a:pt x="287" y="99"/>
                  <a:pt x="281" y="94"/>
                  <a:pt x="281" y="87"/>
                </a:cubicBezTo>
                <a:close/>
                <a:moveTo>
                  <a:pt x="291" y="235"/>
                </a:moveTo>
                <a:cubicBezTo>
                  <a:pt x="286" y="240"/>
                  <a:pt x="281" y="238"/>
                  <a:pt x="281" y="230"/>
                </a:cubicBezTo>
                <a:cubicBezTo>
                  <a:pt x="281" y="218"/>
                  <a:pt x="281" y="207"/>
                  <a:pt x="281" y="195"/>
                </a:cubicBezTo>
                <a:cubicBezTo>
                  <a:pt x="281" y="187"/>
                  <a:pt x="286" y="183"/>
                  <a:pt x="293" y="184"/>
                </a:cubicBezTo>
                <a:cubicBezTo>
                  <a:pt x="305" y="187"/>
                  <a:pt x="316" y="190"/>
                  <a:pt x="328" y="192"/>
                </a:cubicBezTo>
                <a:cubicBezTo>
                  <a:pt x="335" y="194"/>
                  <a:pt x="335" y="199"/>
                  <a:pt x="330" y="204"/>
                </a:cubicBezTo>
                <a:cubicBezTo>
                  <a:pt x="317" y="214"/>
                  <a:pt x="304" y="224"/>
                  <a:pt x="291" y="235"/>
                </a:cubicBezTo>
                <a:close/>
                <a:moveTo>
                  <a:pt x="374" y="168"/>
                </a:moveTo>
                <a:cubicBezTo>
                  <a:pt x="368" y="173"/>
                  <a:pt x="358" y="175"/>
                  <a:pt x="351" y="174"/>
                </a:cubicBezTo>
                <a:cubicBezTo>
                  <a:pt x="332" y="169"/>
                  <a:pt x="312" y="165"/>
                  <a:pt x="293" y="160"/>
                </a:cubicBezTo>
                <a:cubicBezTo>
                  <a:pt x="286" y="159"/>
                  <a:pt x="281" y="152"/>
                  <a:pt x="281" y="144"/>
                </a:cubicBezTo>
                <a:cubicBezTo>
                  <a:pt x="281" y="141"/>
                  <a:pt x="281" y="138"/>
                  <a:pt x="281" y="135"/>
                </a:cubicBezTo>
                <a:cubicBezTo>
                  <a:pt x="281" y="127"/>
                  <a:pt x="287" y="122"/>
                  <a:pt x="294" y="122"/>
                </a:cubicBezTo>
                <a:cubicBezTo>
                  <a:pt x="332" y="124"/>
                  <a:pt x="371" y="126"/>
                  <a:pt x="410" y="129"/>
                </a:cubicBezTo>
                <a:cubicBezTo>
                  <a:pt x="417" y="129"/>
                  <a:pt x="418" y="133"/>
                  <a:pt x="412" y="138"/>
                </a:cubicBezTo>
                <a:cubicBezTo>
                  <a:pt x="399" y="148"/>
                  <a:pt x="387" y="158"/>
                  <a:pt x="374" y="168"/>
                </a:cubicBezTo>
                <a:close/>
                <a:moveTo>
                  <a:pt x="535" y="206"/>
                </a:moveTo>
                <a:cubicBezTo>
                  <a:pt x="535" y="213"/>
                  <a:pt x="530" y="218"/>
                  <a:pt x="523" y="216"/>
                </a:cubicBezTo>
                <a:cubicBezTo>
                  <a:pt x="483" y="206"/>
                  <a:pt x="442" y="195"/>
                  <a:pt x="402" y="186"/>
                </a:cubicBezTo>
                <a:cubicBezTo>
                  <a:pt x="395" y="184"/>
                  <a:pt x="395" y="179"/>
                  <a:pt x="401" y="174"/>
                </a:cubicBezTo>
                <a:cubicBezTo>
                  <a:pt x="415" y="163"/>
                  <a:pt x="430" y="151"/>
                  <a:pt x="444" y="140"/>
                </a:cubicBezTo>
                <a:cubicBezTo>
                  <a:pt x="450" y="135"/>
                  <a:pt x="461" y="132"/>
                  <a:pt x="468" y="132"/>
                </a:cubicBezTo>
                <a:cubicBezTo>
                  <a:pt x="486" y="134"/>
                  <a:pt x="504" y="135"/>
                  <a:pt x="523" y="137"/>
                </a:cubicBezTo>
                <a:cubicBezTo>
                  <a:pt x="530" y="137"/>
                  <a:pt x="535" y="143"/>
                  <a:pt x="535" y="151"/>
                </a:cubicBezTo>
                <a:cubicBezTo>
                  <a:pt x="535" y="169"/>
                  <a:pt x="535" y="188"/>
                  <a:pt x="535" y="206"/>
                </a:cubicBezTo>
                <a:close/>
                <a:moveTo>
                  <a:pt x="535" y="101"/>
                </a:moveTo>
                <a:cubicBezTo>
                  <a:pt x="535" y="109"/>
                  <a:pt x="530" y="114"/>
                  <a:pt x="523" y="113"/>
                </a:cubicBezTo>
                <a:cubicBezTo>
                  <a:pt x="513" y="113"/>
                  <a:pt x="504" y="112"/>
                  <a:pt x="494" y="111"/>
                </a:cubicBezTo>
                <a:cubicBezTo>
                  <a:pt x="487" y="111"/>
                  <a:pt x="486" y="107"/>
                  <a:pt x="492" y="102"/>
                </a:cubicBezTo>
                <a:cubicBezTo>
                  <a:pt x="503" y="94"/>
                  <a:pt x="514" y="85"/>
                  <a:pt x="525" y="77"/>
                </a:cubicBezTo>
                <a:cubicBezTo>
                  <a:pt x="531" y="72"/>
                  <a:pt x="535" y="74"/>
                  <a:pt x="535" y="81"/>
                </a:cubicBezTo>
                <a:cubicBezTo>
                  <a:pt x="535" y="88"/>
                  <a:pt x="535" y="95"/>
                  <a:pt x="535" y="101"/>
                </a:cubicBezTo>
                <a:close/>
                <a:moveTo>
                  <a:pt x="558" y="78"/>
                </a:moveTo>
                <a:cubicBezTo>
                  <a:pt x="558" y="71"/>
                  <a:pt x="563" y="68"/>
                  <a:pt x="569" y="71"/>
                </a:cubicBezTo>
                <a:cubicBezTo>
                  <a:pt x="595" y="87"/>
                  <a:pt x="621" y="103"/>
                  <a:pt x="647" y="119"/>
                </a:cubicBezTo>
                <a:cubicBezTo>
                  <a:pt x="653" y="123"/>
                  <a:pt x="652" y="125"/>
                  <a:pt x="645" y="125"/>
                </a:cubicBezTo>
                <a:cubicBezTo>
                  <a:pt x="620" y="122"/>
                  <a:pt x="595" y="120"/>
                  <a:pt x="571" y="118"/>
                </a:cubicBezTo>
                <a:cubicBezTo>
                  <a:pt x="564" y="117"/>
                  <a:pt x="558" y="111"/>
                  <a:pt x="558" y="104"/>
                </a:cubicBezTo>
                <a:cubicBezTo>
                  <a:pt x="558" y="95"/>
                  <a:pt x="558" y="86"/>
                  <a:pt x="558" y="78"/>
                </a:cubicBezTo>
                <a:close/>
                <a:moveTo>
                  <a:pt x="570" y="211"/>
                </a:moveTo>
                <a:cubicBezTo>
                  <a:pt x="564" y="214"/>
                  <a:pt x="558" y="211"/>
                  <a:pt x="558" y="204"/>
                </a:cubicBezTo>
                <a:cubicBezTo>
                  <a:pt x="558" y="187"/>
                  <a:pt x="558" y="170"/>
                  <a:pt x="558" y="152"/>
                </a:cubicBezTo>
                <a:cubicBezTo>
                  <a:pt x="558" y="145"/>
                  <a:pt x="564" y="140"/>
                  <a:pt x="571" y="141"/>
                </a:cubicBezTo>
                <a:cubicBezTo>
                  <a:pt x="613" y="144"/>
                  <a:pt x="655" y="148"/>
                  <a:pt x="697" y="153"/>
                </a:cubicBezTo>
                <a:cubicBezTo>
                  <a:pt x="704" y="153"/>
                  <a:pt x="704" y="156"/>
                  <a:pt x="697" y="159"/>
                </a:cubicBezTo>
                <a:cubicBezTo>
                  <a:pt x="655" y="176"/>
                  <a:pt x="613" y="194"/>
                  <a:pt x="570" y="211"/>
                </a:cubicBezTo>
                <a:close/>
                <a:moveTo>
                  <a:pt x="811" y="182"/>
                </a:moveTo>
                <a:cubicBezTo>
                  <a:pt x="811" y="190"/>
                  <a:pt x="806" y="192"/>
                  <a:pt x="800" y="189"/>
                </a:cubicBezTo>
                <a:cubicBezTo>
                  <a:pt x="788" y="181"/>
                  <a:pt x="776" y="173"/>
                  <a:pt x="764" y="166"/>
                </a:cubicBezTo>
                <a:cubicBezTo>
                  <a:pt x="758" y="162"/>
                  <a:pt x="759" y="160"/>
                  <a:pt x="766" y="161"/>
                </a:cubicBezTo>
                <a:cubicBezTo>
                  <a:pt x="777" y="162"/>
                  <a:pt x="787" y="163"/>
                  <a:pt x="798" y="164"/>
                </a:cubicBezTo>
                <a:cubicBezTo>
                  <a:pt x="805" y="165"/>
                  <a:pt x="811" y="172"/>
                  <a:pt x="811" y="179"/>
                </a:cubicBezTo>
                <a:cubicBezTo>
                  <a:pt x="811" y="180"/>
                  <a:pt x="811" y="181"/>
                  <a:pt x="811" y="182"/>
                </a:cubicBezTo>
                <a:close/>
                <a:moveTo>
                  <a:pt x="811" y="101"/>
                </a:moveTo>
                <a:cubicBezTo>
                  <a:pt x="811" y="108"/>
                  <a:pt x="805" y="116"/>
                  <a:pt x="799" y="119"/>
                </a:cubicBezTo>
                <a:cubicBezTo>
                  <a:pt x="788" y="123"/>
                  <a:pt x="777" y="127"/>
                  <a:pt x="766" y="131"/>
                </a:cubicBezTo>
                <a:cubicBezTo>
                  <a:pt x="760" y="134"/>
                  <a:pt x="748" y="136"/>
                  <a:pt x="741" y="135"/>
                </a:cubicBezTo>
                <a:cubicBezTo>
                  <a:pt x="735" y="134"/>
                  <a:pt x="729" y="133"/>
                  <a:pt x="723" y="133"/>
                </a:cubicBezTo>
                <a:cubicBezTo>
                  <a:pt x="716" y="132"/>
                  <a:pt x="705" y="128"/>
                  <a:pt x="700" y="125"/>
                </a:cubicBezTo>
                <a:cubicBezTo>
                  <a:pt x="660" y="100"/>
                  <a:pt x="621" y="75"/>
                  <a:pt x="581" y="51"/>
                </a:cubicBezTo>
                <a:cubicBezTo>
                  <a:pt x="575" y="47"/>
                  <a:pt x="576" y="44"/>
                  <a:pt x="583" y="43"/>
                </a:cubicBezTo>
                <a:cubicBezTo>
                  <a:pt x="655" y="38"/>
                  <a:pt x="726" y="33"/>
                  <a:pt x="798" y="30"/>
                </a:cubicBezTo>
                <a:cubicBezTo>
                  <a:pt x="805" y="29"/>
                  <a:pt x="811" y="35"/>
                  <a:pt x="811" y="42"/>
                </a:cubicBezTo>
                <a:cubicBezTo>
                  <a:pt x="811" y="62"/>
                  <a:pt x="811" y="81"/>
                  <a:pt x="811" y="101"/>
                </a:cubicBezTo>
                <a:close/>
                <a:moveTo>
                  <a:pt x="834" y="41"/>
                </a:moveTo>
                <a:cubicBezTo>
                  <a:pt x="834" y="34"/>
                  <a:pt x="839" y="28"/>
                  <a:pt x="847" y="28"/>
                </a:cubicBezTo>
                <a:cubicBezTo>
                  <a:pt x="914" y="25"/>
                  <a:pt x="981" y="23"/>
                  <a:pt x="1048" y="23"/>
                </a:cubicBezTo>
                <a:cubicBezTo>
                  <a:pt x="1055" y="23"/>
                  <a:pt x="1055" y="25"/>
                  <a:pt x="1049" y="27"/>
                </a:cubicBezTo>
                <a:cubicBezTo>
                  <a:pt x="981" y="50"/>
                  <a:pt x="913" y="75"/>
                  <a:pt x="846" y="101"/>
                </a:cubicBezTo>
                <a:cubicBezTo>
                  <a:pt x="839" y="103"/>
                  <a:pt x="834" y="100"/>
                  <a:pt x="834" y="92"/>
                </a:cubicBezTo>
                <a:cubicBezTo>
                  <a:pt x="834" y="75"/>
                  <a:pt x="834" y="58"/>
                  <a:pt x="834" y="41"/>
                </a:cubicBezTo>
                <a:close/>
                <a:moveTo>
                  <a:pt x="844" y="187"/>
                </a:moveTo>
                <a:cubicBezTo>
                  <a:pt x="838" y="191"/>
                  <a:pt x="833" y="189"/>
                  <a:pt x="833" y="182"/>
                </a:cubicBezTo>
                <a:cubicBezTo>
                  <a:pt x="833" y="175"/>
                  <a:pt x="839" y="170"/>
                  <a:pt x="846" y="171"/>
                </a:cubicBezTo>
                <a:cubicBezTo>
                  <a:pt x="848" y="171"/>
                  <a:pt x="849" y="171"/>
                  <a:pt x="851" y="171"/>
                </a:cubicBezTo>
                <a:cubicBezTo>
                  <a:pt x="858" y="172"/>
                  <a:pt x="859" y="176"/>
                  <a:pt x="853" y="181"/>
                </a:cubicBezTo>
                <a:cubicBezTo>
                  <a:pt x="850" y="183"/>
                  <a:pt x="847" y="185"/>
                  <a:pt x="844" y="187"/>
                </a:cubicBezTo>
                <a:close/>
                <a:moveTo>
                  <a:pt x="902" y="146"/>
                </a:moveTo>
                <a:cubicBezTo>
                  <a:pt x="896" y="150"/>
                  <a:pt x="886" y="153"/>
                  <a:pt x="879" y="152"/>
                </a:cubicBezTo>
                <a:cubicBezTo>
                  <a:pt x="868" y="151"/>
                  <a:pt x="857" y="149"/>
                  <a:pt x="846" y="148"/>
                </a:cubicBezTo>
                <a:cubicBezTo>
                  <a:pt x="839" y="147"/>
                  <a:pt x="834" y="142"/>
                  <a:pt x="834" y="138"/>
                </a:cubicBezTo>
                <a:cubicBezTo>
                  <a:pt x="834" y="133"/>
                  <a:pt x="839" y="127"/>
                  <a:pt x="846" y="125"/>
                </a:cubicBezTo>
                <a:cubicBezTo>
                  <a:pt x="903" y="103"/>
                  <a:pt x="961" y="82"/>
                  <a:pt x="1019" y="61"/>
                </a:cubicBezTo>
                <a:cubicBezTo>
                  <a:pt x="1025" y="59"/>
                  <a:pt x="1026" y="60"/>
                  <a:pt x="1020" y="64"/>
                </a:cubicBezTo>
                <a:cubicBezTo>
                  <a:pt x="981" y="91"/>
                  <a:pt x="942" y="119"/>
                  <a:pt x="902" y="146"/>
                </a:cubicBezTo>
                <a:close/>
                <a:moveTo>
                  <a:pt x="1089" y="172"/>
                </a:moveTo>
                <a:cubicBezTo>
                  <a:pt x="1089" y="179"/>
                  <a:pt x="1083" y="184"/>
                  <a:pt x="1076" y="183"/>
                </a:cubicBezTo>
                <a:cubicBezTo>
                  <a:pt x="1030" y="175"/>
                  <a:pt x="983" y="167"/>
                  <a:pt x="937" y="160"/>
                </a:cubicBezTo>
                <a:cubicBezTo>
                  <a:pt x="929" y="159"/>
                  <a:pt x="929" y="155"/>
                  <a:pt x="934" y="151"/>
                </a:cubicBezTo>
                <a:cubicBezTo>
                  <a:pt x="982" y="117"/>
                  <a:pt x="1030" y="84"/>
                  <a:pt x="1078" y="51"/>
                </a:cubicBezTo>
                <a:cubicBezTo>
                  <a:pt x="1084" y="47"/>
                  <a:pt x="1089" y="49"/>
                  <a:pt x="1089" y="57"/>
                </a:cubicBezTo>
                <a:cubicBezTo>
                  <a:pt x="1089" y="95"/>
                  <a:pt x="1089" y="133"/>
                  <a:pt x="1089" y="172"/>
                </a:cubicBezTo>
                <a:close/>
                <a:moveTo>
                  <a:pt x="1125" y="183"/>
                </a:moveTo>
                <a:cubicBezTo>
                  <a:pt x="1118" y="184"/>
                  <a:pt x="1112" y="179"/>
                  <a:pt x="1112" y="172"/>
                </a:cubicBezTo>
                <a:cubicBezTo>
                  <a:pt x="1112" y="133"/>
                  <a:pt x="1112" y="95"/>
                  <a:pt x="1112" y="57"/>
                </a:cubicBezTo>
                <a:cubicBezTo>
                  <a:pt x="1112" y="49"/>
                  <a:pt x="1117" y="47"/>
                  <a:pt x="1123" y="51"/>
                </a:cubicBezTo>
                <a:cubicBezTo>
                  <a:pt x="1171" y="84"/>
                  <a:pt x="1219" y="117"/>
                  <a:pt x="1267" y="151"/>
                </a:cubicBezTo>
                <a:cubicBezTo>
                  <a:pt x="1273" y="155"/>
                  <a:pt x="1272" y="159"/>
                  <a:pt x="1265" y="160"/>
                </a:cubicBezTo>
                <a:cubicBezTo>
                  <a:pt x="1218" y="167"/>
                  <a:pt x="1171" y="175"/>
                  <a:pt x="1125" y="183"/>
                </a:cubicBezTo>
                <a:close/>
                <a:moveTo>
                  <a:pt x="1368" y="182"/>
                </a:moveTo>
                <a:cubicBezTo>
                  <a:pt x="1368" y="189"/>
                  <a:pt x="1363" y="191"/>
                  <a:pt x="1357" y="187"/>
                </a:cubicBezTo>
                <a:cubicBezTo>
                  <a:pt x="1354" y="185"/>
                  <a:pt x="1351" y="183"/>
                  <a:pt x="1348" y="181"/>
                </a:cubicBezTo>
                <a:cubicBezTo>
                  <a:pt x="1342" y="176"/>
                  <a:pt x="1343" y="172"/>
                  <a:pt x="1350" y="171"/>
                </a:cubicBezTo>
                <a:cubicBezTo>
                  <a:pt x="1352" y="171"/>
                  <a:pt x="1353" y="171"/>
                  <a:pt x="1355" y="171"/>
                </a:cubicBezTo>
                <a:cubicBezTo>
                  <a:pt x="1362" y="170"/>
                  <a:pt x="1368" y="175"/>
                  <a:pt x="1368" y="182"/>
                </a:cubicBezTo>
                <a:close/>
                <a:moveTo>
                  <a:pt x="1368" y="138"/>
                </a:moveTo>
                <a:cubicBezTo>
                  <a:pt x="1368" y="142"/>
                  <a:pt x="1362" y="147"/>
                  <a:pt x="1355" y="148"/>
                </a:cubicBezTo>
                <a:cubicBezTo>
                  <a:pt x="1344" y="149"/>
                  <a:pt x="1333" y="151"/>
                  <a:pt x="1323" y="152"/>
                </a:cubicBezTo>
                <a:cubicBezTo>
                  <a:pt x="1316" y="153"/>
                  <a:pt x="1305" y="150"/>
                  <a:pt x="1299" y="146"/>
                </a:cubicBezTo>
                <a:cubicBezTo>
                  <a:pt x="1260" y="119"/>
                  <a:pt x="1220" y="91"/>
                  <a:pt x="1181" y="64"/>
                </a:cubicBezTo>
                <a:cubicBezTo>
                  <a:pt x="1175" y="60"/>
                  <a:pt x="1176" y="59"/>
                  <a:pt x="1183" y="61"/>
                </a:cubicBezTo>
                <a:cubicBezTo>
                  <a:pt x="1240" y="82"/>
                  <a:pt x="1298" y="103"/>
                  <a:pt x="1355" y="125"/>
                </a:cubicBezTo>
                <a:cubicBezTo>
                  <a:pt x="1362" y="127"/>
                  <a:pt x="1368" y="133"/>
                  <a:pt x="1368" y="138"/>
                </a:cubicBezTo>
                <a:close/>
                <a:moveTo>
                  <a:pt x="1368" y="92"/>
                </a:moveTo>
                <a:cubicBezTo>
                  <a:pt x="1368" y="100"/>
                  <a:pt x="1362" y="103"/>
                  <a:pt x="1355" y="101"/>
                </a:cubicBezTo>
                <a:cubicBezTo>
                  <a:pt x="1288" y="75"/>
                  <a:pt x="1220" y="50"/>
                  <a:pt x="1153" y="27"/>
                </a:cubicBezTo>
                <a:cubicBezTo>
                  <a:pt x="1146" y="25"/>
                  <a:pt x="1146" y="23"/>
                  <a:pt x="1154" y="23"/>
                </a:cubicBezTo>
                <a:cubicBezTo>
                  <a:pt x="1221" y="23"/>
                  <a:pt x="1288" y="25"/>
                  <a:pt x="1355" y="28"/>
                </a:cubicBezTo>
                <a:cubicBezTo>
                  <a:pt x="1362" y="28"/>
                  <a:pt x="1368" y="34"/>
                  <a:pt x="1368" y="41"/>
                </a:cubicBezTo>
                <a:cubicBezTo>
                  <a:pt x="1368" y="58"/>
                  <a:pt x="1368" y="75"/>
                  <a:pt x="1368" y="92"/>
                </a:cubicBezTo>
                <a:close/>
                <a:moveTo>
                  <a:pt x="1401" y="189"/>
                </a:moveTo>
                <a:cubicBezTo>
                  <a:pt x="1395" y="192"/>
                  <a:pt x="1390" y="190"/>
                  <a:pt x="1390" y="182"/>
                </a:cubicBezTo>
                <a:cubicBezTo>
                  <a:pt x="1390" y="181"/>
                  <a:pt x="1390" y="180"/>
                  <a:pt x="1390" y="179"/>
                </a:cubicBezTo>
                <a:cubicBezTo>
                  <a:pt x="1390" y="172"/>
                  <a:pt x="1396" y="165"/>
                  <a:pt x="1403" y="164"/>
                </a:cubicBezTo>
                <a:cubicBezTo>
                  <a:pt x="1414" y="163"/>
                  <a:pt x="1424" y="162"/>
                  <a:pt x="1435" y="161"/>
                </a:cubicBezTo>
                <a:cubicBezTo>
                  <a:pt x="1442" y="160"/>
                  <a:pt x="1443" y="162"/>
                  <a:pt x="1437" y="166"/>
                </a:cubicBezTo>
                <a:cubicBezTo>
                  <a:pt x="1425" y="173"/>
                  <a:pt x="1413" y="181"/>
                  <a:pt x="1401" y="189"/>
                </a:cubicBezTo>
                <a:close/>
                <a:moveTo>
                  <a:pt x="1460" y="135"/>
                </a:moveTo>
                <a:cubicBezTo>
                  <a:pt x="1453" y="136"/>
                  <a:pt x="1441" y="134"/>
                  <a:pt x="1435" y="131"/>
                </a:cubicBezTo>
                <a:cubicBezTo>
                  <a:pt x="1424" y="127"/>
                  <a:pt x="1413" y="123"/>
                  <a:pt x="1403" y="119"/>
                </a:cubicBezTo>
                <a:cubicBezTo>
                  <a:pt x="1396" y="116"/>
                  <a:pt x="1390" y="108"/>
                  <a:pt x="1390" y="101"/>
                </a:cubicBezTo>
                <a:cubicBezTo>
                  <a:pt x="1390" y="81"/>
                  <a:pt x="1390" y="62"/>
                  <a:pt x="1390" y="42"/>
                </a:cubicBezTo>
                <a:cubicBezTo>
                  <a:pt x="1390" y="35"/>
                  <a:pt x="1396" y="29"/>
                  <a:pt x="1403" y="30"/>
                </a:cubicBezTo>
                <a:cubicBezTo>
                  <a:pt x="1475" y="33"/>
                  <a:pt x="1546" y="38"/>
                  <a:pt x="1618" y="43"/>
                </a:cubicBezTo>
                <a:cubicBezTo>
                  <a:pt x="1625" y="44"/>
                  <a:pt x="1626" y="47"/>
                  <a:pt x="1620" y="51"/>
                </a:cubicBezTo>
                <a:cubicBezTo>
                  <a:pt x="1581" y="75"/>
                  <a:pt x="1541" y="100"/>
                  <a:pt x="1502" y="125"/>
                </a:cubicBezTo>
                <a:cubicBezTo>
                  <a:pt x="1496" y="128"/>
                  <a:pt x="1485" y="132"/>
                  <a:pt x="1478" y="133"/>
                </a:cubicBezTo>
                <a:cubicBezTo>
                  <a:pt x="1472" y="133"/>
                  <a:pt x="1466" y="134"/>
                  <a:pt x="1460" y="135"/>
                </a:cubicBezTo>
                <a:close/>
                <a:moveTo>
                  <a:pt x="1643" y="204"/>
                </a:moveTo>
                <a:cubicBezTo>
                  <a:pt x="1643" y="211"/>
                  <a:pt x="1638" y="214"/>
                  <a:pt x="1631" y="211"/>
                </a:cubicBezTo>
                <a:cubicBezTo>
                  <a:pt x="1589" y="194"/>
                  <a:pt x="1546" y="176"/>
                  <a:pt x="1504" y="159"/>
                </a:cubicBezTo>
                <a:cubicBezTo>
                  <a:pt x="1497" y="156"/>
                  <a:pt x="1498" y="153"/>
                  <a:pt x="1505" y="153"/>
                </a:cubicBezTo>
                <a:cubicBezTo>
                  <a:pt x="1547" y="148"/>
                  <a:pt x="1589" y="144"/>
                  <a:pt x="1630" y="141"/>
                </a:cubicBezTo>
                <a:cubicBezTo>
                  <a:pt x="1638" y="140"/>
                  <a:pt x="1643" y="145"/>
                  <a:pt x="1643" y="152"/>
                </a:cubicBezTo>
                <a:cubicBezTo>
                  <a:pt x="1643" y="170"/>
                  <a:pt x="1643" y="187"/>
                  <a:pt x="1643" y="204"/>
                </a:cubicBezTo>
                <a:close/>
                <a:moveTo>
                  <a:pt x="1643" y="104"/>
                </a:moveTo>
                <a:cubicBezTo>
                  <a:pt x="1643" y="111"/>
                  <a:pt x="1638" y="117"/>
                  <a:pt x="1630" y="118"/>
                </a:cubicBezTo>
                <a:cubicBezTo>
                  <a:pt x="1606" y="120"/>
                  <a:pt x="1581" y="122"/>
                  <a:pt x="1557" y="125"/>
                </a:cubicBezTo>
                <a:cubicBezTo>
                  <a:pt x="1550" y="125"/>
                  <a:pt x="1549" y="123"/>
                  <a:pt x="1555" y="119"/>
                </a:cubicBezTo>
                <a:cubicBezTo>
                  <a:pt x="1581" y="103"/>
                  <a:pt x="1607" y="87"/>
                  <a:pt x="1633" y="71"/>
                </a:cubicBezTo>
                <a:cubicBezTo>
                  <a:pt x="1638" y="68"/>
                  <a:pt x="1643" y="71"/>
                  <a:pt x="1643" y="78"/>
                </a:cubicBezTo>
                <a:cubicBezTo>
                  <a:pt x="1643" y="86"/>
                  <a:pt x="1643" y="95"/>
                  <a:pt x="1643" y="104"/>
                </a:cubicBezTo>
                <a:close/>
                <a:moveTo>
                  <a:pt x="1666" y="81"/>
                </a:moveTo>
                <a:cubicBezTo>
                  <a:pt x="1666" y="74"/>
                  <a:pt x="1671" y="72"/>
                  <a:pt x="1677" y="77"/>
                </a:cubicBezTo>
                <a:cubicBezTo>
                  <a:pt x="1687" y="85"/>
                  <a:pt x="1698" y="93"/>
                  <a:pt x="1709" y="102"/>
                </a:cubicBezTo>
                <a:cubicBezTo>
                  <a:pt x="1715" y="106"/>
                  <a:pt x="1714" y="111"/>
                  <a:pt x="1707" y="111"/>
                </a:cubicBezTo>
                <a:cubicBezTo>
                  <a:pt x="1697" y="112"/>
                  <a:pt x="1688" y="113"/>
                  <a:pt x="1679" y="113"/>
                </a:cubicBezTo>
                <a:cubicBezTo>
                  <a:pt x="1672" y="114"/>
                  <a:pt x="1666" y="109"/>
                  <a:pt x="1666" y="101"/>
                </a:cubicBezTo>
                <a:cubicBezTo>
                  <a:pt x="1666" y="95"/>
                  <a:pt x="1666" y="88"/>
                  <a:pt x="1666" y="81"/>
                </a:cubicBezTo>
                <a:close/>
                <a:moveTo>
                  <a:pt x="1678" y="216"/>
                </a:moveTo>
                <a:cubicBezTo>
                  <a:pt x="1671" y="218"/>
                  <a:pt x="1666" y="213"/>
                  <a:pt x="1666" y="206"/>
                </a:cubicBezTo>
                <a:cubicBezTo>
                  <a:pt x="1666" y="188"/>
                  <a:pt x="1666" y="169"/>
                  <a:pt x="1666" y="151"/>
                </a:cubicBezTo>
                <a:cubicBezTo>
                  <a:pt x="1666" y="143"/>
                  <a:pt x="1672" y="137"/>
                  <a:pt x="1679" y="137"/>
                </a:cubicBezTo>
                <a:cubicBezTo>
                  <a:pt x="1697" y="135"/>
                  <a:pt x="1715" y="134"/>
                  <a:pt x="1734" y="132"/>
                </a:cubicBezTo>
                <a:cubicBezTo>
                  <a:pt x="1741" y="132"/>
                  <a:pt x="1751" y="135"/>
                  <a:pt x="1757" y="140"/>
                </a:cubicBezTo>
                <a:cubicBezTo>
                  <a:pt x="1772" y="151"/>
                  <a:pt x="1786" y="163"/>
                  <a:pt x="1801" y="174"/>
                </a:cubicBezTo>
                <a:cubicBezTo>
                  <a:pt x="1806" y="179"/>
                  <a:pt x="1806" y="184"/>
                  <a:pt x="1799" y="186"/>
                </a:cubicBezTo>
                <a:cubicBezTo>
                  <a:pt x="1759" y="195"/>
                  <a:pt x="1718" y="206"/>
                  <a:pt x="1678" y="216"/>
                </a:cubicBezTo>
                <a:close/>
                <a:moveTo>
                  <a:pt x="1921" y="230"/>
                </a:moveTo>
                <a:cubicBezTo>
                  <a:pt x="1921" y="238"/>
                  <a:pt x="1916" y="240"/>
                  <a:pt x="1910" y="235"/>
                </a:cubicBezTo>
                <a:cubicBezTo>
                  <a:pt x="1897" y="224"/>
                  <a:pt x="1884" y="214"/>
                  <a:pt x="1871" y="204"/>
                </a:cubicBezTo>
                <a:cubicBezTo>
                  <a:pt x="1866" y="199"/>
                  <a:pt x="1866" y="194"/>
                  <a:pt x="1873" y="192"/>
                </a:cubicBezTo>
                <a:cubicBezTo>
                  <a:pt x="1885" y="190"/>
                  <a:pt x="1897" y="187"/>
                  <a:pt x="1908" y="184"/>
                </a:cubicBezTo>
                <a:cubicBezTo>
                  <a:pt x="1915" y="183"/>
                  <a:pt x="1921" y="187"/>
                  <a:pt x="1921" y="195"/>
                </a:cubicBezTo>
                <a:cubicBezTo>
                  <a:pt x="1921" y="207"/>
                  <a:pt x="1921" y="218"/>
                  <a:pt x="1921" y="230"/>
                </a:cubicBezTo>
                <a:close/>
                <a:moveTo>
                  <a:pt x="1921" y="144"/>
                </a:moveTo>
                <a:cubicBezTo>
                  <a:pt x="1921" y="152"/>
                  <a:pt x="1915" y="159"/>
                  <a:pt x="1908" y="160"/>
                </a:cubicBezTo>
                <a:cubicBezTo>
                  <a:pt x="1889" y="165"/>
                  <a:pt x="1869" y="169"/>
                  <a:pt x="1850" y="174"/>
                </a:cubicBezTo>
                <a:cubicBezTo>
                  <a:pt x="1843" y="175"/>
                  <a:pt x="1833" y="173"/>
                  <a:pt x="1827" y="168"/>
                </a:cubicBezTo>
                <a:cubicBezTo>
                  <a:pt x="1814" y="158"/>
                  <a:pt x="1802" y="148"/>
                  <a:pt x="1789" y="138"/>
                </a:cubicBezTo>
                <a:cubicBezTo>
                  <a:pt x="1783" y="133"/>
                  <a:pt x="1784" y="129"/>
                  <a:pt x="1791" y="128"/>
                </a:cubicBezTo>
                <a:cubicBezTo>
                  <a:pt x="1830" y="126"/>
                  <a:pt x="1869" y="124"/>
                  <a:pt x="1908" y="122"/>
                </a:cubicBezTo>
                <a:cubicBezTo>
                  <a:pt x="1915" y="122"/>
                  <a:pt x="1921" y="127"/>
                  <a:pt x="1921" y="135"/>
                </a:cubicBezTo>
                <a:cubicBezTo>
                  <a:pt x="1921" y="138"/>
                  <a:pt x="1921" y="141"/>
                  <a:pt x="1921" y="144"/>
                </a:cubicBezTo>
                <a:close/>
                <a:moveTo>
                  <a:pt x="1921" y="87"/>
                </a:moveTo>
                <a:cubicBezTo>
                  <a:pt x="1921" y="93"/>
                  <a:pt x="1915" y="99"/>
                  <a:pt x="1908" y="99"/>
                </a:cubicBezTo>
                <a:cubicBezTo>
                  <a:pt x="1860" y="101"/>
                  <a:pt x="1812" y="104"/>
                  <a:pt x="1764" y="107"/>
                </a:cubicBezTo>
                <a:cubicBezTo>
                  <a:pt x="1757" y="108"/>
                  <a:pt x="1747" y="104"/>
                  <a:pt x="1741" y="99"/>
                </a:cubicBezTo>
                <a:cubicBezTo>
                  <a:pt x="1723" y="85"/>
                  <a:pt x="1704" y="71"/>
                  <a:pt x="1686" y="57"/>
                </a:cubicBezTo>
                <a:cubicBezTo>
                  <a:pt x="1680" y="52"/>
                  <a:pt x="1681" y="49"/>
                  <a:pt x="1689" y="50"/>
                </a:cubicBezTo>
                <a:cubicBezTo>
                  <a:pt x="1762" y="56"/>
                  <a:pt x="1835" y="64"/>
                  <a:pt x="1908" y="74"/>
                </a:cubicBezTo>
                <a:cubicBezTo>
                  <a:pt x="1915" y="74"/>
                  <a:pt x="1921" y="81"/>
                  <a:pt x="1921" y="87"/>
                </a:cubicBezTo>
                <a:close/>
                <a:moveTo>
                  <a:pt x="1943" y="88"/>
                </a:moveTo>
                <a:cubicBezTo>
                  <a:pt x="1943" y="83"/>
                  <a:pt x="1949" y="79"/>
                  <a:pt x="1956" y="80"/>
                </a:cubicBezTo>
                <a:cubicBezTo>
                  <a:pt x="1985" y="84"/>
                  <a:pt x="2014" y="88"/>
                  <a:pt x="2043" y="92"/>
                </a:cubicBezTo>
                <a:cubicBezTo>
                  <a:pt x="2050" y="93"/>
                  <a:pt x="2050" y="94"/>
                  <a:pt x="2043" y="95"/>
                </a:cubicBezTo>
                <a:cubicBezTo>
                  <a:pt x="2014" y="95"/>
                  <a:pt x="1985" y="96"/>
                  <a:pt x="1956" y="97"/>
                </a:cubicBezTo>
                <a:cubicBezTo>
                  <a:pt x="1949" y="97"/>
                  <a:pt x="1943" y="93"/>
                  <a:pt x="1943" y="88"/>
                </a:cubicBezTo>
                <a:close/>
                <a:moveTo>
                  <a:pt x="1943" y="134"/>
                </a:moveTo>
                <a:cubicBezTo>
                  <a:pt x="1943" y="127"/>
                  <a:pt x="1949" y="121"/>
                  <a:pt x="1956" y="120"/>
                </a:cubicBezTo>
                <a:cubicBezTo>
                  <a:pt x="2006" y="118"/>
                  <a:pt x="2056" y="117"/>
                  <a:pt x="2106" y="116"/>
                </a:cubicBezTo>
                <a:cubicBezTo>
                  <a:pt x="2113" y="116"/>
                  <a:pt x="2113" y="117"/>
                  <a:pt x="2106" y="119"/>
                </a:cubicBezTo>
                <a:cubicBezTo>
                  <a:pt x="2056" y="128"/>
                  <a:pt x="2006" y="139"/>
                  <a:pt x="1955" y="150"/>
                </a:cubicBezTo>
                <a:cubicBezTo>
                  <a:pt x="1948" y="151"/>
                  <a:pt x="1943" y="147"/>
                  <a:pt x="1943" y="140"/>
                </a:cubicBezTo>
                <a:cubicBezTo>
                  <a:pt x="1943" y="138"/>
                  <a:pt x="1943" y="136"/>
                  <a:pt x="1943" y="134"/>
                </a:cubicBezTo>
                <a:close/>
                <a:moveTo>
                  <a:pt x="1953" y="238"/>
                </a:moveTo>
                <a:cubicBezTo>
                  <a:pt x="1948" y="241"/>
                  <a:pt x="1943" y="238"/>
                  <a:pt x="1943" y="231"/>
                </a:cubicBezTo>
                <a:cubicBezTo>
                  <a:pt x="1943" y="217"/>
                  <a:pt x="1943" y="203"/>
                  <a:pt x="1943" y="189"/>
                </a:cubicBezTo>
                <a:cubicBezTo>
                  <a:pt x="1943" y="182"/>
                  <a:pt x="1948" y="175"/>
                  <a:pt x="1955" y="174"/>
                </a:cubicBezTo>
                <a:cubicBezTo>
                  <a:pt x="2008" y="162"/>
                  <a:pt x="2060" y="152"/>
                  <a:pt x="2112" y="142"/>
                </a:cubicBezTo>
                <a:cubicBezTo>
                  <a:pt x="2119" y="140"/>
                  <a:pt x="2120" y="142"/>
                  <a:pt x="2114" y="145"/>
                </a:cubicBezTo>
                <a:cubicBezTo>
                  <a:pt x="2061" y="175"/>
                  <a:pt x="2007" y="206"/>
                  <a:pt x="1953" y="238"/>
                </a:cubicBezTo>
                <a:close/>
              </a:path>
            </a:pathLst>
          </a:custGeom>
          <a:solidFill>
            <a:schemeClr val="tx1">
              <a:alpha val="16000"/>
            </a:schemeClr>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921473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6"/>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5" name="Freeform 4"/>
          <p:cNvSpPr>
            <a:spLocks noChangeAspect="1" noEditPoints="1"/>
          </p:cNvSpPr>
          <p:nvPr userDrawn="1"/>
        </p:nvSpPr>
        <p:spPr bwMode="auto">
          <a:xfrm>
            <a:off x="-349220" y="5131957"/>
            <a:ext cx="13134915" cy="1852941"/>
          </a:xfrm>
          <a:custGeom>
            <a:avLst/>
            <a:gdLst>
              <a:gd name="T0" fmla="*/ 1088 w 2202"/>
              <a:gd name="T1" fmla="*/ 0 h 277"/>
              <a:gd name="T2" fmla="*/ 261 w 2202"/>
              <a:gd name="T3" fmla="*/ 273 h 277"/>
              <a:gd name="T4" fmla="*/ 560 w 2202"/>
              <a:gd name="T5" fmla="*/ 241 h 277"/>
              <a:gd name="T6" fmla="*/ 886 w 2202"/>
              <a:gd name="T7" fmla="*/ 185 h 277"/>
              <a:gd name="T8" fmla="*/ 1315 w 2202"/>
              <a:gd name="T9" fmla="*/ 185 h 277"/>
              <a:gd name="T10" fmla="*/ 1642 w 2202"/>
              <a:gd name="T11" fmla="*/ 241 h 277"/>
              <a:gd name="T12" fmla="*/ 1941 w 2202"/>
              <a:gd name="T13" fmla="*/ 273 h 277"/>
              <a:gd name="T14" fmla="*/ 248 w 2202"/>
              <a:gd name="T15" fmla="*/ 238 h 277"/>
              <a:gd name="T16" fmla="*/ 258 w 2202"/>
              <a:gd name="T17" fmla="*/ 231 h 277"/>
              <a:gd name="T18" fmla="*/ 246 w 2202"/>
              <a:gd name="T19" fmla="*/ 120 h 277"/>
              <a:gd name="T20" fmla="*/ 158 w 2202"/>
              <a:gd name="T21" fmla="*/ 95 h 277"/>
              <a:gd name="T22" fmla="*/ 294 w 2202"/>
              <a:gd name="T23" fmla="*/ 74 h 277"/>
              <a:gd name="T24" fmla="*/ 294 w 2202"/>
              <a:gd name="T25" fmla="*/ 99 h 277"/>
              <a:gd name="T26" fmla="*/ 293 w 2202"/>
              <a:gd name="T27" fmla="*/ 184 h 277"/>
              <a:gd name="T28" fmla="*/ 351 w 2202"/>
              <a:gd name="T29" fmla="*/ 174 h 277"/>
              <a:gd name="T30" fmla="*/ 410 w 2202"/>
              <a:gd name="T31" fmla="*/ 129 h 277"/>
              <a:gd name="T32" fmla="*/ 402 w 2202"/>
              <a:gd name="T33" fmla="*/ 186 h 277"/>
              <a:gd name="T34" fmla="*/ 535 w 2202"/>
              <a:gd name="T35" fmla="*/ 151 h 277"/>
              <a:gd name="T36" fmla="*/ 492 w 2202"/>
              <a:gd name="T37" fmla="*/ 102 h 277"/>
              <a:gd name="T38" fmla="*/ 569 w 2202"/>
              <a:gd name="T39" fmla="*/ 71 h 277"/>
              <a:gd name="T40" fmla="*/ 558 w 2202"/>
              <a:gd name="T41" fmla="*/ 78 h 277"/>
              <a:gd name="T42" fmla="*/ 697 w 2202"/>
              <a:gd name="T43" fmla="*/ 153 h 277"/>
              <a:gd name="T44" fmla="*/ 764 w 2202"/>
              <a:gd name="T45" fmla="*/ 166 h 277"/>
              <a:gd name="T46" fmla="*/ 811 w 2202"/>
              <a:gd name="T47" fmla="*/ 101 h 277"/>
              <a:gd name="T48" fmla="*/ 700 w 2202"/>
              <a:gd name="T49" fmla="*/ 125 h 277"/>
              <a:gd name="T50" fmla="*/ 811 w 2202"/>
              <a:gd name="T51" fmla="*/ 101 h 277"/>
              <a:gd name="T52" fmla="*/ 846 w 2202"/>
              <a:gd name="T53" fmla="*/ 101 h 277"/>
              <a:gd name="T54" fmla="*/ 846 w 2202"/>
              <a:gd name="T55" fmla="*/ 171 h 277"/>
              <a:gd name="T56" fmla="*/ 879 w 2202"/>
              <a:gd name="T57" fmla="*/ 152 h 277"/>
              <a:gd name="T58" fmla="*/ 1020 w 2202"/>
              <a:gd name="T59" fmla="*/ 64 h 277"/>
              <a:gd name="T60" fmla="*/ 934 w 2202"/>
              <a:gd name="T61" fmla="*/ 151 h 277"/>
              <a:gd name="T62" fmla="*/ 1112 w 2202"/>
              <a:gd name="T63" fmla="*/ 172 h 277"/>
              <a:gd name="T64" fmla="*/ 1125 w 2202"/>
              <a:gd name="T65" fmla="*/ 183 h 277"/>
              <a:gd name="T66" fmla="*/ 1355 w 2202"/>
              <a:gd name="T67" fmla="*/ 171 h 277"/>
              <a:gd name="T68" fmla="*/ 1299 w 2202"/>
              <a:gd name="T69" fmla="*/ 146 h 277"/>
              <a:gd name="T70" fmla="*/ 1368 w 2202"/>
              <a:gd name="T71" fmla="*/ 92 h 277"/>
              <a:gd name="T72" fmla="*/ 1368 w 2202"/>
              <a:gd name="T73" fmla="*/ 41 h 277"/>
              <a:gd name="T74" fmla="*/ 1403 w 2202"/>
              <a:gd name="T75" fmla="*/ 164 h 277"/>
              <a:gd name="T76" fmla="*/ 1435 w 2202"/>
              <a:gd name="T77" fmla="*/ 131 h 277"/>
              <a:gd name="T78" fmla="*/ 1618 w 2202"/>
              <a:gd name="T79" fmla="*/ 43 h 277"/>
              <a:gd name="T80" fmla="*/ 1643 w 2202"/>
              <a:gd name="T81" fmla="*/ 204 h 277"/>
              <a:gd name="T82" fmla="*/ 1643 w 2202"/>
              <a:gd name="T83" fmla="*/ 152 h 277"/>
              <a:gd name="T84" fmla="*/ 1555 w 2202"/>
              <a:gd name="T85" fmla="*/ 119 h 277"/>
              <a:gd name="T86" fmla="*/ 1677 w 2202"/>
              <a:gd name="T87" fmla="*/ 77 h 277"/>
              <a:gd name="T88" fmla="*/ 1666 w 2202"/>
              <a:gd name="T89" fmla="*/ 81 h 277"/>
              <a:gd name="T90" fmla="*/ 1734 w 2202"/>
              <a:gd name="T91" fmla="*/ 132 h 277"/>
              <a:gd name="T92" fmla="*/ 1921 w 2202"/>
              <a:gd name="T93" fmla="*/ 230 h 277"/>
              <a:gd name="T94" fmla="*/ 1921 w 2202"/>
              <a:gd name="T95" fmla="*/ 195 h 277"/>
              <a:gd name="T96" fmla="*/ 1827 w 2202"/>
              <a:gd name="T97" fmla="*/ 168 h 277"/>
              <a:gd name="T98" fmla="*/ 1921 w 2202"/>
              <a:gd name="T99" fmla="*/ 144 h 277"/>
              <a:gd name="T100" fmla="*/ 1686 w 2202"/>
              <a:gd name="T101" fmla="*/ 57 h 277"/>
              <a:gd name="T102" fmla="*/ 1956 w 2202"/>
              <a:gd name="T103" fmla="*/ 80 h 277"/>
              <a:gd name="T104" fmla="*/ 1943 w 2202"/>
              <a:gd name="T105" fmla="*/ 134 h 277"/>
              <a:gd name="T106" fmla="*/ 1943 w 2202"/>
              <a:gd name="T107" fmla="*/ 140 h 277"/>
              <a:gd name="T108" fmla="*/ 1955 w 2202"/>
              <a:gd name="T109" fmla="*/ 17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2" h="277">
                <a:moveTo>
                  <a:pt x="2199" y="107"/>
                </a:moveTo>
                <a:cubicBezTo>
                  <a:pt x="2197" y="100"/>
                  <a:pt x="2190" y="93"/>
                  <a:pt x="2182" y="92"/>
                </a:cubicBezTo>
                <a:cubicBezTo>
                  <a:pt x="1829" y="31"/>
                  <a:pt x="1471" y="1"/>
                  <a:pt x="1114" y="0"/>
                </a:cubicBezTo>
                <a:cubicBezTo>
                  <a:pt x="1107" y="0"/>
                  <a:pt x="1101" y="0"/>
                  <a:pt x="1101" y="0"/>
                </a:cubicBezTo>
                <a:cubicBezTo>
                  <a:pt x="1101" y="0"/>
                  <a:pt x="1095" y="0"/>
                  <a:pt x="1088" y="0"/>
                </a:cubicBezTo>
                <a:cubicBezTo>
                  <a:pt x="730" y="1"/>
                  <a:pt x="373" y="31"/>
                  <a:pt x="19" y="92"/>
                </a:cubicBezTo>
                <a:cubicBezTo>
                  <a:pt x="12" y="93"/>
                  <a:pt x="5" y="100"/>
                  <a:pt x="3" y="107"/>
                </a:cubicBezTo>
                <a:cubicBezTo>
                  <a:pt x="2" y="108"/>
                  <a:pt x="2" y="109"/>
                  <a:pt x="2" y="110"/>
                </a:cubicBezTo>
                <a:cubicBezTo>
                  <a:pt x="0" y="117"/>
                  <a:pt x="3" y="126"/>
                  <a:pt x="9" y="129"/>
                </a:cubicBezTo>
                <a:cubicBezTo>
                  <a:pt x="92" y="175"/>
                  <a:pt x="176" y="224"/>
                  <a:pt x="261" y="273"/>
                </a:cubicBezTo>
                <a:cubicBezTo>
                  <a:pt x="266" y="277"/>
                  <a:pt x="276" y="276"/>
                  <a:pt x="282" y="271"/>
                </a:cubicBezTo>
                <a:cubicBezTo>
                  <a:pt x="307" y="250"/>
                  <a:pt x="332" y="230"/>
                  <a:pt x="357" y="210"/>
                </a:cubicBezTo>
                <a:cubicBezTo>
                  <a:pt x="362" y="205"/>
                  <a:pt x="373" y="203"/>
                  <a:pt x="379" y="204"/>
                </a:cubicBezTo>
                <a:cubicBezTo>
                  <a:pt x="431" y="217"/>
                  <a:pt x="483" y="229"/>
                  <a:pt x="535" y="243"/>
                </a:cubicBezTo>
                <a:cubicBezTo>
                  <a:pt x="542" y="245"/>
                  <a:pt x="553" y="244"/>
                  <a:pt x="560" y="241"/>
                </a:cubicBezTo>
                <a:cubicBezTo>
                  <a:pt x="612" y="218"/>
                  <a:pt x="664" y="196"/>
                  <a:pt x="717" y="175"/>
                </a:cubicBezTo>
                <a:cubicBezTo>
                  <a:pt x="724" y="172"/>
                  <a:pt x="734" y="173"/>
                  <a:pt x="740" y="177"/>
                </a:cubicBezTo>
                <a:cubicBezTo>
                  <a:pt x="764" y="192"/>
                  <a:pt x="788" y="208"/>
                  <a:pt x="812" y="223"/>
                </a:cubicBezTo>
                <a:cubicBezTo>
                  <a:pt x="818" y="227"/>
                  <a:pt x="827" y="227"/>
                  <a:pt x="833" y="222"/>
                </a:cubicBezTo>
                <a:cubicBezTo>
                  <a:pt x="851" y="210"/>
                  <a:pt x="868" y="197"/>
                  <a:pt x="886" y="185"/>
                </a:cubicBezTo>
                <a:cubicBezTo>
                  <a:pt x="892" y="181"/>
                  <a:pt x="903" y="178"/>
                  <a:pt x="910" y="179"/>
                </a:cubicBezTo>
                <a:cubicBezTo>
                  <a:pt x="969" y="188"/>
                  <a:pt x="1028" y="197"/>
                  <a:pt x="1088" y="208"/>
                </a:cubicBezTo>
                <a:cubicBezTo>
                  <a:pt x="1095" y="209"/>
                  <a:pt x="1107" y="209"/>
                  <a:pt x="1114" y="208"/>
                </a:cubicBezTo>
                <a:cubicBezTo>
                  <a:pt x="1173" y="197"/>
                  <a:pt x="1232" y="188"/>
                  <a:pt x="1292" y="179"/>
                </a:cubicBezTo>
                <a:cubicBezTo>
                  <a:pt x="1299" y="178"/>
                  <a:pt x="1309" y="181"/>
                  <a:pt x="1315" y="185"/>
                </a:cubicBezTo>
                <a:cubicBezTo>
                  <a:pt x="1333" y="197"/>
                  <a:pt x="1351" y="210"/>
                  <a:pt x="1368" y="222"/>
                </a:cubicBezTo>
                <a:cubicBezTo>
                  <a:pt x="1374" y="227"/>
                  <a:pt x="1384" y="227"/>
                  <a:pt x="1390" y="223"/>
                </a:cubicBezTo>
                <a:cubicBezTo>
                  <a:pt x="1414" y="208"/>
                  <a:pt x="1438" y="192"/>
                  <a:pt x="1462" y="177"/>
                </a:cubicBezTo>
                <a:cubicBezTo>
                  <a:pt x="1468" y="173"/>
                  <a:pt x="1478" y="172"/>
                  <a:pt x="1485" y="175"/>
                </a:cubicBezTo>
                <a:cubicBezTo>
                  <a:pt x="1537" y="196"/>
                  <a:pt x="1590" y="218"/>
                  <a:pt x="1642" y="241"/>
                </a:cubicBezTo>
                <a:cubicBezTo>
                  <a:pt x="1649" y="244"/>
                  <a:pt x="1660" y="245"/>
                  <a:pt x="1667" y="243"/>
                </a:cubicBezTo>
                <a:cubicBezTo>
                  <a:pt x="1719" y="229"/>
                  <a:pt x="1770" y="217"/>
                  <a:pt x="1822" y="204"/>
                </a:cubicBezTo>
                <a:cubicBezTo>
                  <a:pt x="1829" y="203"/>
                  <a:pt x="1839" y="205"/>
                  <a:pt x="1845" y="210"/>
                </a:cubicBezTo>
                <a:cubicBezTo>
                  <a:pt x="1870" y="230"/>
                  <a:pt x="1895" y="250"/>
                  <a:pt x="1920" y="271"/>
                </a:cubicBezTo>
                <a:cubicBezTo>
                  <a:pt x="1926" y="276"/>
                  <a:pt x="1935" y="277"/>
                  <a:pt x="1941" y="273"/>
                </a:cubicBezTo>
                <a:cubicBezTo>
                  <a:pt x="2025" y="224"/>
                  <a:pt x="2109" y="175"/>
                  <a:pt x="2193" y="129"/>
                </a:cubicBezTo>
                <a:cubicBezTo>
                  <a:pt x="2199" y="126"/>
                  <a:pt x="2202" y="117"/>
                  <a:pt x="2200" y="110"/>
                </a:cubicBezTo>
                <a:cubicBezTo>
                  <a:pt x="2199" y="109"/>
                  <a:pt x="2199" y="108"/>
                  <a:pt x="2199" y="107"/>
                </a:cubicBezTo>
                <a:close/>
                <a:moveTo>
                  <a:pt x="258" y="231"/>
                </a:moveTo>
                <a:cubicBezTo>
                  <a:pt x="258" y="238"/>
                  <a:pt x="254" y="241"/>
                  <a:pt x="248" y="238"/>
                </a:cubicBezTo>
                <a:cubicBezTo>
                  <a:pt x="194" y="206"/>
                  <a:pt x="141" y="175"/>
                  <a:pt x="87" y="145"/>
                </a:cubicBezTo>
                <a:cubicBezTo>
                  <a:pt x="81" y="142"/>
                  <a:pt x="82" y="140"/>
                  <a:pt x="89" y="142"/>
                </a:cubicBezTo>
                <a:cubicBezTo>
                  <a:pt x="141" y="152"/>
                  <a:pt x="194" y="162"/>
                  <a:pt x="246" y="174"/>
                </a:cubicBezTo>
                <a:cubicBezTo>
                  <a:pt x="253" y="175"/>
                  <a:pt x="258" y="182"/>
                  <a:pt x="258" y="190"/>
                </a:cubicBezTo>
                <a:cubicBezTo>
                  <a:pt x="258" y="203"/>
                  <a:pt x="258" y="217"/>
                  <a:pt x="258" y="231"/>
                </a:cubicBezTo>
                <a:close/>
                <a:moveTo>
                  <a:pt x="258" y="140"/>
                </a:moveTo>
                <a:cubicBezTo>
                  <a:pt x="258" y="147"/>
                  <a:pt x="253" y="151"/>
                  <a:pt x="246" y="150"/>
                </a:cubicBezTo>
                <a:cubicBezTo>
                  <a:pt x="196" y="139"/>
                  <a:pt x="145" y="129"/>
                  <a:pt x="95" y="119"/>
                </a:cubicBezTo>
                <a:cubicBezTo>
                  <a:pt x="88" y="117"/>
                  <a:pt x="88" y="116"/>
                  <a:pt x="95" y="117"/>
                </a:cubicBezTo>
                <a:cubicBezTo>
                  <a:pt x="145" y="117"/>
                  <a:pt x="195" y="118"/>
                  <a:pt x="246" y="120"/>
                </a:cubicBezTo>
                <a:cubicBezTo>
                  <a:pt x="253" y="121"/>
                  <a:pt x="258" y="127"/>
                  <a:pt x="258" y="134"/>
                </a:cubicBezTo>
                <a:cubicBezTo>
                  <a:pt x="258" y="136"/>
                  <a:pt x="258" y="138"/>
                  <a:pt x="258" y="140"/>
                </a:cubicBezTo>
                <a:close/>
                <a:moveTo>
                  <a:pt x="258" y="88"/>
                </a:moveTo>
                <a:cubicBezTo>
                  <a:pt x="258" y="93"/>
                  <a:pt x="253" y="97"/>
                  <a:pt x="246" y="97"/>
                </a:cubicBezTo>
                <a:cubicBezTo>
                  <a:pt x="216" y="96"/>
                  <a:pt x="187" y="95"/>
                  <a:pt x="158" y="95"/>
                </a:cubicBezTo>
                <a:cubicBezTo>
                  <a:pt x="151" y="94"/>
                  <a:pt x="151" y="93"/>
                  <a:pt x="158" y="92"/>
                </a:cubicBezTo>
                <a:cubicBezTo>
                  <a:pt x="187" y="88"/>
                  <a:pt x="216" y="84"/>
                  <a:pt x="245" y="80"/>
                </a:cubicBezTo>
                <a:cubicBezTo>
                  <a:pt x="253" y="79"/>
                  <a:pt x="258" y="83"/>
                  <a:pt x="258" y="88"/>
                </a:cubicBezTo>
                <a:close/>
                <a:moveTo>
                  <a:pt x="281" y="87"/>
                </a:moveTo>
                <a:cubicBezTo>
                  <a:pt x="281" y="81"/>
                  <a:pt x="287" y="75"/>
                  <a:pt x="294" y="74"/>
                </a:cubicBezTo>
                <a:cubicBezTo>
                  <a:pt x="367" y="64"/>
                  <a:pt x="440" y="56"/>
                  <a:pt x="513" y="50"/>
                </a:cubicBezTo>
                <a:cubicBezTo>
                  <a:pt x="520" y="49"/>
                  <a:pt x="521" y="52"/>
                  <a:pt x="515" y="57"/>
                </a:cubicBezTo>
                <a:cubicBezTo>
                  <a:pt x="497" y="71"/>
                  <a:pt x="479" y="85"/>
                  <a:pt x="460" y="100"/>
                </a:cubicBezTo>
                <a:cubicBezTo>
                  <a:pt x="454" y="104"/>
                  <a:pt x="444" y="108"/>
                  <a:pt x="437" y="107"/>
                </a:cubicBezTo>
                <a:cubicBezTo>
                  <a:pt x="389" y="104"/>
                  <a:pt x="341" y="101"/>
                  <a:pt x="294" y="99"/>
                </a:cubicBezTo>
                <a:cubicBezTo>
                  <a:pt x="287" y="99"/>
                  <a:pt x="281" y="94"/>
                  <a:pt x="281" y="87"/>
                </a:cubicBezTo>
                <a:close/>
                <a:moveTo>
                  <a:pt x="291" y="235"/>
                </a:moveTo>
                <a:cubicBezTo>
                  <a:pt x="286" y="240"/>
                  <a:pt x="281" y="238"/>
                  <a:pt x="281" y="230"/>
                </a:cubicBezTo>
                <a:cubicBezTo>
                  <a:pt x="281" y="218"/>
                  <a:pt x="281" y="207"/>
                  <a:pt x="281" y="195"/>
                </a:cubicBezTo>
                <a:cubicBezTo>
                  <a:pt x="281" y="187"/>
                  <a:pt x="286" y="183"/>
                  <a:pt x="293" y="184"/>
                </a:cubicBezTo>
                <a:cubicBezTo>
                  <a:pt x="305" y="187"/>
                  <a:pt x="316" y="190"/>
                  <a:pt x="328" y="192"/>
                </a:cubicBezTo>
                <a:cubicBezTo>
                  <a:pt x="335" y="194"/>
                  <a:pt x="335" y="199"/>
                  <a:pt x="330" y="204"/>
                </a:cubicBezTo>
                <a:cubicBezTo>
                  <a:pt x="317" y="214"/>
                  <a:pt x="304" y="224"/>
                  <a:pt x="291" y="235"/>
                </a:cubicBezTo>
                <a:close/>
                <a:moveTo>
                  <a:pt x="374" y="168"/>
                </a:moveTo>
                <a:cubicBezTo>
                  <a:pt x="368" y="173"/>
                  <a:pt x="358" y="175"/>
                  <a:pt x="351" y="174"/>
                </a:cubicBezTo>
                <a:cubicBezTo>
                  <a:pt x="332" y="169"/>
                  <a:pt x="312" y="165"/>
                  <a:pt x="293" y="160"/>
                </a:cubicBezTo>
                <a:cubicBezTo>
                  <a:pt x="286" y="159"/>
                  <a:pt x="281" y="152"/>
                  <a:pt x="281" y="144"/>
                </a:cubicBezTo>
                <a:cubicBezTo>
                  <a:pt x="281" y="141"/>
                  <a:pt x="281" y="138"/>
                  <a:pt x="281" y="135"/>
                </a:cubicBezTo>
                <a:cubicBezTo>
                  <a:pt x="281" y="127"/>
                  <a:pt x="287" y="122"/>
                  <a:pt x="294" y="122"/>
                </a:cubicBezTo>
                <a:cubicBezTo>
                  <a:pt x="332" y="124"/>
                  <a:pt x="371" y="126"/>
                  <a:pt x="410" y="129"/>
                </a:cubicBezTo>
                <a:cubicBezTo>
                  <a:pt x="417" y="129"/>
                  <a:pt x="418" y="133"/>
                  <a:pt x="412" y="138"/>
                </a:cubicBezTo>
                <a:cubicBezTo>
                  <a:pt x="399" y="148"/>
                  <a:pt x="387" y="158"/>
                  <a:pt x="374" y="168"/>
                </a:cubicBezTo>
                <a:close/>
                <a:moveTo>
                  <a:pt x="535" y="206"/>
                </a:moveTo>
                <a:cubicBezTo>
                  <a:pt x="535" y="213"/>
                  <a:pt x="530" y="218"/>
                  <a:pt x="523" y="216"/>
                </a:cubicBezTo>
                <a:cubicBezTo>
                  <a:pt x="483" y="206"/>
                  <a:pt x="442" y="195"/>
                  <a:pt x="402" y="186"/>
                </a:cubicBezTo>
                <a:cubicBezTo>
                  <a:pt x="395" y="184"/>
                  <a:pt x="395" y="179"/>
                  <a:pt x="401" y="174"/>
                </a:cubicBezTo>
                <a:cubicBezTo>
                  <a:pt x="415" y="163"/>
                  <a:pt x="430" y="151"/>
                  <a:pt x="444" y="140"/>
                </a:cubicBezTo>
                <a:cubicBezTo>
                  <a:pt x="450" y="135"/>
                  <a:pt x="461" y="132"/>
                  <a:pt x="468" y="132"/>
                </a:cubicBezTo>
                <a:cubicBezTo>
                  <a:pt x="486" y="134"/>
                  <a:pt x="504" y="135"/>
                  <a:pt x="523" y="137"/>
                </a:cubicBezTo>
                <a:cubicBezTo>
                  <a:pt x="530" y="137"/>
                  <a:pt x="535" y="143"/>
                  <a:pt x="535" y="151"/>
                </a:cubicBezTo>
                <a:cubicBezTo>
                  <a:pt x="535" y="169"/>
                  <a:pt x="535" y="188"/>
                  <a:pt x="535" y="206"/>
                </a:cubicBezTo>
                <a:close/>
                <a:moveTo>
                  <a:pt x="535" y="101"/>
                </a:moveTo>
                <a:cubicBezTo>
                  <a:pt x="535" y="109"/>
                  <a:pt x="530" y="114"/>
                  <a:pt x="523" y="113"/>
                </a:cubicBezTo>
                <a:cubicBezTo>
                  <a:pt x="513" y="113"/>
                  <a:pt x="504" y="112"/>
                  <a:pt x="494" y="111"/>
                </a:cubicBezTo>
                <a:cubicBezTo>
                  <a:pt x="487" y="111"/>
                  <a:pt x="486" y="107"/>
                  <a:pt x="492" y="102"/>
                </a:cubicBezTo>
                <a:cubicBezTo>
                  <a:pt x="503" y="94"/>
                  <a:pt x="514" y="85"/>
                  <a:pt x="525" y="77"/>
                </a:cubicBezTo>
                <a:cubicBezTo>
                  <a:pt x="531" y="72"/>
                  <a:pt x="535" y="74"/>
                  <a:pt x="535" y="81"/>
                </a:cubicBezTo>
                <a:cubicBezTo>
                  <a:pt x="535" y="88"/>
                  <a:pt x="535" y="95"/>
                  <a:pt x="535" y="101"/>
                </a:cubicBezTo>
                <a:close/>
                <a:moveTo>
                  <a:pt x="558" y="78"/>
                </a:moveTo>
                <a:cubicBezTo>
                  <a:pt x="558" y="71"/>
                  <a:pt x="563" y="68"/>
                  <a:pt x="569" y="71"/>
                </a:cubicBezTo>
                <a:cubicBezTo>
                  <a:pt x="595" y="87"/>
                  <a:pt x="621" y="103"/>
                  <a:pt x="647" y="119"/>
                </a:cubicBezTo>
                <a:cubicBezTo>
                  <a:pt x="653" y="123"/>
                  <a:pt x="652" y="125"/>
                  <a:pt x="645" y="125"/>
                </a:cubicBezTo>
                <a:cubicBezTo>
                  <a:pt x="620" y="122"/>
                  <a:pt x="595" y="120"/>
                  <a:pt x="571" y="118"/>
                </a:cubicBezTo>
                <a:cubicBezTo>
                  <a:pt x="564" y="117"/>
                  <a:pt x="558" y="111"/>
                  <a:pt x="558" y="104"/>
                </a:cubicBezTo>
                <a:cubicBezTo>
                  <a:pt x="558" y="95"/>
                  <a:pt x="558" y="86"/>
                  <a:pt x="558" y="78"/>
                </a:cubicBezTo>
                <a:close/>
                <a:moveTo>
                  <a:pt x="570" y="211"/>
                </a:moveTo>
                <a:cubicBezTo>
                  <a:pt x="564" y="214"/>
                  <a:pt x="558" y="211"/>
                  <a:pt x="558" y="204"/>
                </a:cubicBezTo>
                <a:cubicBezTo>
                  <a:pt x="558" y="187"/>
                  <a:pt x="558" y="170"/>
                  <a:pt x="558" y="152"/>
                </a:cubicBezTo>
                <a:cubicBezTo>
                  <a:pt x="558" y="145"/>
                  <a:pt x="564" y="140"/>
                  <a:pt x="571" y="141"/>
                </a:cubicBezTo>
                <a:cubicBezTo>
                  <a:pt x="613" y="144"/>
                  <a:pt x="655" y="148"/>
                  <a:pt x="697" y="153"/>
                </a:cubicBezTo>
                <a:cubicBezTo>
                  <a:pt x="704" y="153"/>
                  <a:pt x="704" y="156"/>
                  <a:pt x="697" y="159"/>
                </a:cubicBezTo>
                <a:cubicBezTo>
                  <a:pt x="655" y="176"/>
                  <a:pt x="613" y="194"/>
                  <a:pt x="570" y="211"/>
                </a:cubicBezTo>
                <a:close/>
                <a:moveTo>
                  <a:pt x="811" y="182"/>
                </a:moveTo>
                <a:cubicBezTo>
                  <a:pt x="811" y="190"/>
                  <a:pt x="806" y="192"/>
                  <a:pt x="800" y="189"/>
                </a:cubicBezTo>
                <a:cubicBezTo>
                  <a:pt x="788" y="181"/>
                  <a:pt x="776" y="173"/>
                  <a:pt x="764" y="166"/>
                </a:cubicBezTo>
                <a:cubicBezTo>
                  <a:pt x="758" y="162"/>
                  <a:pt x="759" y="160"/>
                  <a:pt x="766" y="161"/>
                </a:cubicBezTo>
                <a:cubicBezTo>
                  <a:pt x="777" y="162"/>
                  <a:pt x="787" y="163"/>
                  <a:pt x="798" y="164"/>
                </a:cubicBezTo>
                <a:cubicBezTo>
                  <a:pt x="805" y="165"/>
                  <a:pt x="811" y="172"/>
                  <a:pt x="811" y="179"/>
                </a:cubicBezTo>
                <a:cubicBezTo>
                  <a:pt x="811" y="180"/>
                  <a:pt x="811" y="181"/>
                  <a:pt x="811" y="182"/>
                </a:cubicBezTo>
                <a:close/>
                <a:moveTo>
                  <a:pt x="811" y="101"/>
                </a:moveTo>
                <a:cubicBezTo>
                  <a:pt x="811" y="108"/>
                  <a:pt x="805" y="116"/>
                  <a:pt x="799" y="119"/>
                </a:cubicBezTo>
                <a:cubicBezTo>
                  <a:pt x="788" y="123"/>
                  <a:pt x="777" y="127"/>
                  <a:pt x="766" y="131"/>
                </a:cubicBezTo>
                <a:cubicBezTo>
                  <a:pt x="760" y="134"/>
                  <a:pt x="748" y="136"/>
                  <a:pt x="741" y="135"/>
                </a:cubicBezTo>
                <a:cubicBezTo>
                  <a:pt x="735" y="134"/>
                  <a:pt x="729" y="133"/>
                  <a:pt x="723" y="133"/>
                </a:cubicBezTo>
                <a:cubicBezTo>
                  <a:pt x="716" y="132"/>
                  <a:pt x="705" y="128"/>
                  <a:pt x="700" y="125"/>
                </a:cubicBezTo>
                <a:cubicBezTo>
                  <a:pt x="660" y="100"/>
                  <a:pt x="621" y="75"/>
                  <a:pt x="581" y="51"/>
                </a:cubicBezTo>
                <a:cubicBezTo>
                  <a:pt x="575" y="47"/>
                  <a:pt x="576" y="44"/>
                  <a:pt x="583" y="43"/>
                </a:cubicBezTo>
                <a:cubicBezTo>
                  <a:pt x="655" y="38"/>
                  <a:pt x="726" y="33"/>
                  <a:pt x="798" y="30"/>
                </a:cubicBezTo>
                <a:cubicBezTo>
                  <a:pt x="805" y="29"/>
                  <a:pt x="811" y="35"/>
                  <a:pt x="811" y="42"/>
                </a:cubicBezTo>
                <a:cubicBezTo>
                  <a:pt x="811" y="62"/>
                  <a:pt x="811" y="81"/>
                  <a:pt x="811" y="101"/>
                </a:cubicBezTo>
                <a:close/>
                <a:moveTo>
                  <a:pt x="834" y="41"/>
                </a:moveTo>
                <a:cubicBezTo>
                  <a:pt x="834" y="34"/>
                  <a:pt x="839" y="28"/>
                  <a:pt x="847" y="28"/>
                </a:cubicBezTo>
                <a:cubicBezTo>
                  <a:pt x="914" y="25"/>
                  <a:pt x="981" y="23"/>
                  <a:pt x="1048" y="23"/>
                </a:cubicBezTo>
                <a:cubicBezTo>
                  <a:pt x="1055" y="23"/>
                  <a:pt x="1055" y="25"/>
                  <a:pt x="1049" y="27"/>
                </a:cubicBezTo>
                <a:cubicBezTo>
                  <a:pt x="981" y="50"/>
                  <a:pt x="913" y="75"/>
                  <a:pt x="846" y="101"/>
                </a:cubicBezTo>
                <a:cubicBezTo>
                  <a:pt x="839" y="103"/>
                  <a:pt x="834" y="100"/>
                  <a:pt x="834" y="92"/>
                </a:cubicBezTo>
                <a:cubicBezTo>
                  <a:pt x="834" y="75"/>
                  <a:pt x="834" y="58"/>
                  <a:pt x="834" y="41"/>
                </a:cubicBezTo>
                <a:close/>
                <a:moveTo>
                  <a:pt x="844" y="187"/>
                </a:moveTo>
                <a:cubicBezTo>
                  <a:pt x="838" y="191"/>
                  <a:pt x="833" y="189"/>
                  <a:pt x="833" y="182"/>
                </a:cubicBezTo>
                <a:cubicBezTo>
                  <a:pt x="833" y="175"/>
                  <a:pt x="839" y="170"/>
                  <a:pt x="846" y="171"/>
                </a:cubicBezTo>
                <a:cubicBezTo>
                  <a:pt x="848" y="171"/>
                  <a:pt x="849" y="171"/>
                  <a:pt x="851" y="171"/>
                </a:cubicBezTo>
                <a:cubicBezTo>
                  <a:pt x="858" y="172"/>
                  <a:pt x="859" y="176"/>
                  <a:pt x="853" y="181"/>
                </a:cubicBezTo>
                <a:cubicBezTo>
                  <a:pt x="850" y="183"/>
                  <a:pt x="847" y="185"/>
                  <a:pt x="844" y="187"/>
                </a:cubicBezTo>
                <a:close/>
                <a:moveTo>
                  <a:pt x="902" y="146"/>
                </a:moveTo>
                <a:cubicBezTo>
                  <a:pt x="896" y="150"/>
                  <a:pt x="886" y="153"/>
                  <a:pt x="879" y="152"/>
                </a:cubicBezTo>
                <a:cubicBezTo>
                  <a:pt x="868" y="151"/>
                  <a:pt x="857" y="149"/>
                  <a:pt x="846" y="148"/>
                </a:cubicBezTo>
                <a:cubicBezTo>
                  <a:pt x="839" y="147"/>
                  <a:pt x="834" y="142"/>
                  <a:pt x="834" y="138"/>
                </a:cubicBezTo>
                <a:cubicBezTo>
                  <a:pt x="834" y="133"/>
                  <a:pt x="839" y="127"/>
                  <a:pt x="846" y="125"/>
                </a:cubicBezTo>
                <a:cubicBezTo>
                  <a:pt x="903" y="103"/>
                  <a:pt x="961" y="82"/>
                  <a:pt x="1019" y="61"/>
                </a:cubicBezTo>
                <a:cubicBezTo>
                  <a:pt x="1025" y="59"/>
                  <a:pt x="1026" y="60"/>
                  <a:pt x="1020" y="64"/>
                </a:cubicBezTo>
                <a:cubicBezTo>
                  <a:pt x="981" y="91"/>
                  <a:pt x="942" y="119"/>
                  <a:pt x="902" y="146"/>
                </a:cubicBezTo>
                <a:close/>
                <a:moveTo>
                  <a:pt x="1089" y="172"/>
                </a:moveTo>
                <a:cubicBezTo>
                  <a:pt x="1089" y="179"/>
                  <a:pt x="1083" y="184"/>
                  <a:pt x="1076" y="183"/>
                </a:cubicBezTo>
                <a:cubicBezTo>
                  <a:pt x="1030" y="175"/>
                  <a:pt x="983" y="167"/>
                  <a:pt x="937" y="160"/>
                </a:cubicBezTo>
                <a:cubicBezTo>
                  <a:pt x="929" y="159"/>
                  <a:pt x="929" y="155"/>
                  <a:pt x="934" y="151"/>
                </a:cubicBezTo>
                <a:cubicBezTo>
                  <a:pt x="982" y="117"/>
                  <a:pt x="1030" y="84"/>
                  <a:pt x="1078" y="51"/>
                </a:cubicBezTo>
                <a:cubicBezTo>
                  <a:pt x="1084" y="47"/>
                  <a:pt x="1089" y="49"/>
                  <a:pt x="1089" y="57"/>
                </a:cubicBezTo>
                <a:cubicBezTo>
                  <a:pt x="1089" y="95"/>
                  <a:pt x="1089" y="133"/>
                  <a:pt x="1089" y="172"/>
                </a:cubicBezTo>
                <a:close/>
                <a:moveTo>
                  <a:pt x="1125" y="183"/>
                </a:moveTo>
                <a:cubicBezTo>
                  <a:pt x="1118" y="184"/>
                  <a:pt x="1112" y="179"/>
                  <a:pt x="1112" y="172"/>
                </a:cubicBezTo>
                <a:cubicBezTo>
                  <a:pt x="1112" y="133"/>
                  <a:pt x="1112" y="95"/>
                  <a:pt x="1112" y="57"/>
                </a:cubicBezTo>
                <a:cubicBezTo>
                  <a:pt x="1112" y="49"/>
                  <a:pt x="1117" y="47"/>
                  <a:pt x="1123" y="51"/>
                </a:cubicBezTo>
                <a:cubicBezTo>
                  <a:pt x="1171" y="84"/>
                  <a:pt x="1219" y="117"/>
                  <a:pt x="1267" y="151"/>
                </a:cubicBezTo>
                <a:cubicBezTo>
                  <a:pt x="1273" y="155"/>
                  <a:pt x="1272" y="159"/>
                  <a:pt x="1265" y="160"/>
                </a:cubicBezTo>
                <a:cubicBezTo>
                  <a:pt x="1218" y="167"/>
                  <a:pt x="1171" y="175"/>
                  <a:pt x="1125" y="183"/>
                </a:cubicBezTo>
                <a:close/>
                <a:moveTo>
                  <a:pt x="1368" y="182"/>
                </a:moveTo>
                <a:cubicBezTo>
                  <a:pt x="1368" y="189"/>
                  <a:pt x="1363" y="191"/>
                  <a:pt x="1357" y="187"/>
                </a:cubicBezTo>
                <a:cubicBezTo>
                  <a:pt x="1354" y="185"/>
                  <a:pt x="1351" y="183"/>
                  <a:pt x="1348" y="181"/>
                </a:cubicBezTo>
                <a:cubicBezTo>
                  <a:pt x="1342" y="176"/>
                  <a:pt x="1343" y="172"/>
                  <a:pt x="1350" y="171"/>
                </a:cubicBezTo>
                <a:cubicBezTo>
                  <a:pt x="1352" y="171"/>
                  <a:pt x="1353" y="171"/>
                  <a:pt x="1355" y="171"/>
                </a:cubicBezTo>
                <a:cubicBezTo>
                  <a:pt x="1362" y="170"/>
                  <a:pt x="1368" y="175"/>
                  <a:pt x="1368" y="182"/>
                </a:cubicBezTo>
                <a:close/>
                <a:moveTo>
                  <a:pt x="1368" y="138"/>
                </a:moveTo>
                <a:cubicBezTo>
                  <a:pt x="1368" y="142"/>
                  <a:pt x="1362" y="147"/>
                  <a:pt x="1355" y="148"/>
                </a:cubicBezTo>
                <a:cubicBezTo>
                  <a:pt x="1344" y="149"/>
                  <a:pt x="1333" y="151"/>
                  <a:pt x="1323" y="152"/>
                </a:cubicBezTo>
                <a:cubicBezTo>
                  <a:pt x="1316" y="153"/>
                  <a:pt x="1305" y="150"/>
                  <a:pt x="1299" y="146"/>
                </a:cubicBezTo>
                <a:cubicBezTo>
                  <a:pt x="1260" y="119"/>
                  <a:pt x="1220" y="91"/>
                  <a:pt x="1181" y="64"/>
                </a:cubicBezTo>
                <a:cubicBezTo>
                  <a:pt x="1175" y="60"/>
                  <a:pt x="1176" y="59"/>
                  <a:pt x="1183" y="61"/>
                </a:cubicBezTo>
                <a:cubicBezTo>
                  <a:pt x="1240" y="82"/>
                  <a:pt x="1298" y="103"/>
                  <a:pt x="1355" y="125"/>
                </a:cubicBezTo>
                <a:cubicBezTo>
                  <a:pt x="1362" y="127"/>
                  <a:pt x="1368" y="133"/>
                  <a:pt x="1368" y="138"/>
                </a:cubicBezTo>
                <a:close/>
                <a:moveTo>
                  <a:pt x="1368" y="92"/>
                </a:moveTo>
                <a:cubicBezTo>
                  <a:pt x="1368" y="100"/>
                  <a:pt x="1362" y="103"/>
                  <a:pt x="1355" y="101"/>
                </a:cubicBezTo>
                <a:cubicBezTo>
                  <a:pt x="1288" y="75"/>
                  <a:pt x="1220" y="50"/>
                  <a:pt x="1153" y="27"/>
                </a:cubicBezTo>
                <a:cubicBezTo>
                  <a:pt x="1146" y="25"/>
                  <a:pt x="1146" y="23"/>
                  <a:pt x="1154" y="23"/>
                </a:cubicBezTo>
                <a:cubicBezTo>
                  <a:pt x="1221" y="23"/>
                  <a:pt x="1288" y="25"/>
                  <a:pt x="1355" y="28"/>
                </a:cubicBezTo>
                <a:cubicBezTo>
                  <a:pt x="1362" y="28"/>
                  <a:pt x="1368" y="34"/>
                  <a:pt x="1368" y="41"/>
                </a:cubicBezTo>
                <a:cubicBezTo>
                  <a:pt x="1368" y="58"/>
                  <a:pt x="1368" y="75"/>
                  <a:pt x="1368" y="92"/>
                </a:cubicBezTo>
                <a:close/>
                <a:moveTo>
                  <a:pt x="1401" y="189"/>
                </a:moveTo>
                <a:cubicBezTo>
                  <a:pt x="1395" y="192"/>
                  <a:pt x="1390" y="190"/>
                  <a:pt x="1390" y="182"/>
                </a:cubicBezTo>
                <a:cubicBezTo>
                  <a:pt x="1390" y="181"/>
                  <a:pt x="1390" y="180"/>
                  <a:pt x="1390" y="179"/>
                </a:cubicBezTo>
                <a:cubicBezTo>
                  <a:pt x="1390" y="172"/>
                  <a:pt x="1396" y="165"/>
                  <a:pt x="1403" y="164"/>
                </a:cubicBezTo>
                <a:cubicBezTo>
                  <a:pt x="1414" y="163"/>
                  <a:pt x="1424" y="162"/>
                  <a:pt x="1435" y="161"/>
                </a:cubicBezTo>
                <a:cubicBezTo>
                  <a:pt x="1442" y="160"/>
                  <a:pt x="1443" y="162"/>
                  <a:pt x="1437" y="166"/>
                </a:cubicBezTo>
                <a:cubicBezTo>
                  <a:pt x="1425" y="173"/>
                  <a:pt x="1413" y="181"/>
                  <a:pt x="1401" y="189"/>
                </a:cubicBezTo>
                <a:close/>
                <a:moveTo>
                  <a:pt x="1460" y="135"/>
                </a:moveTo>
                <a:cubicBezTo>
                  <a:pt x="1453" y="136"/>
                  <a:pt x="1441" y="134"/>
                  <a:pt x="1435" y="131"/>
                </a:cubicBezTo>
                <a:cubicBezTo>
                  <a:pt x="1424" y="127"/>
                  <a:pt x="1413" y="123"/>
                  <a:pt x="1403" y="119"/>
                </a:cubicBezTo>
                <a:cubicBezTo>
                  <a:pt x="1396" y="116"/>
                  <a:pt x="1390" y="108"/>
                  <a:pt x="1390" y="101"/>
                </a:cubicBezTo>
                <a:cubicBezTo>
                  <a:pt x="1390" y="81"/>
                  <a:pt x="1390" y="62"/>
                  <a:pt x="1390" y="42"/>
                </a:cubicBezTo>
                <a:cubicBezTo>
                  <a:pt x="1390" y="35"/>
                  <a:pt x="1396" y="29"/>
                  <a:pt x="1403" y="30"/>
                </a:cubicBezTo>
                <a:cubicBezTo>
                  <a:pt x="1475" y="33"/>
                  <a:pt x="1546" y="38"/>
                  <a:pt x="1618" y="43"/>
                </a:cubicBezTo>
                <a:cubicBezTo>
                  <a:pt x="1625" y="44"/>
                  <a:pt x="1626" y="47"/>
                  <a:pt x="1620" y="51"/>
                </a:cubicBezTo>
                <a:cubicBezTo>
                  <a:pt x="1581" y="75"/>
                  <a:pt x="1541" y="100"/>
                  <a:pt x="1502" y="125"/>
                </a:cubicBezTo>
                <a:cubicBezTo>
                  <a:pt x="1496" y="128"/>
                  <a:pt x="1485" y="132"/>
                  <a:pt x="1478" y="133"/>
                </a:cubicBezTo>
                <a:cubicBezTo>
                  <a:pt x="1472" y="133"/>
                  <a:pt x="1466" y="134"/>
                  <a:pt x="1460" y="135"/>
                </a:cubicBezTo>
                <a:close/>
                <a:moveTo>
                  <a:pt x="1643" y="204"/>
                </a:moveTo>
                <a:cubicBezTo>
                  <a:pt x="1643" y="211"/>
                  <a:pt x="1638" y="214"/>
                  <a:pt x="1631" y="211"/>
                </a:cubicBezTo>
                <a:cubicBezTo>
                  <a:pt x="1589" y="194"/>
                  <a:pt x="1546" y="176"/>
                  <a:pt x="1504" y="159"/>
                </a:cubicBezTo>
                <a:cubicBezTo>
                  <a:pt x="1497" y="156"/>
                  <a:pt x="1498" y="153"/>
                  <a:pt x="1505" y="153"/>
                </a:cubicBezTo>
                <a:cubicBezTo>
                  <a:pt x="1547" y="148"/>
                  <a:pt x="1589" y="144"/>
                  <a:pt x="1630" y="141"/>
                </a:cubicBezTo>
                <a:cubicBezTo>
                  <a:pt x="1638" y="140"/>
                  <a:pt x="1643" y="145"/>
                  <a:pt x="1643" y="152"/>
                </a:cubicBezTo>
                <a:cubicBezTo>
                  <a:pt x="1643" y="170"/>
                  <a:pt x="1643" y="187"/>
                  <a:pt x="1643" y="204"/>
                </a:cubicBezTo>
                <a:close/>
                <a:moveTo>
                  <a:pt x="1643" y="104"/>
                </a:moveTo>
                <a:cubicBezTo>
                  <a:pt x="1643" y="111"/>
                  <a:pt x="1638" y="117"/>
                  <a:pt x="1630" y="118"/>
                </a:cubicBezTo>
                <a:cubicBezTo>
                  <a:pt x="1606" y="120"/>
                  <a:pt x="1581" y="122"/>
                  <a:pt x="1557" y="125"/>
                </a:cubicBezTo>
                <a:cubicBezTo>
                  <a:pt x="1550" y="125"/>
                  <a:pt x="1549" y="123"/>
                  <a:pt x="1555" y="119"/>
                </a:cubicBezTo>
                <a:cubicBezTo>
                  <a:pt x="1581" y="103"/>
                  <a:pt x="1607" y="87"/>
                  <a:pt x="1633" y="71"/>
                </a:cubicBezTo>
                <a:cubicBezTo>
                  <a:pt x="1638" y="68"/>
                  <a:pt x="1643" y="71"/>
                  <a:pt x="1643" y="78"/>
                </a:cubicBezTo>
                <a:cubicBezTo>
                  <a:pt x="1643" y="86"/>
                  <a:pt x="1643" y="95"/>
                  <a:pt x="1643" y="104"/>
                </a:cubicBezTo>
                <a:close/>
                <a:moveTo>
                  <a:pt x="1666" y="81"/>
                </a:moveTo>
                <a:cubicBezTo>
                  <a:pt x="1666" y="74"/>
                  <a:pt x="1671" y="72"/>
                  <a:pt x="1677" y="77"/>
                </a:cubicBezTo>
                <a:cubicBezTo>
                  <a:pt x="1687" y="85"/>
                  <a:pt x="1698" y="93"/>
                  <a:pt x="1709" y="102"/>
                </a:cubicBezTo>
                <a:cubicBezTo>
                  <a:pt x="1715" y="106"/>
                  <a:pt x="1714" y="111"/>
                  <a:pt x="1707" y="111"/>
                </a:cubicBezTo>
                <a:cubicBezTo>
                  <a:pt x="1697" y="112"/>
                  <a:pt x="1688" y="113"/>
                  <a:pt x="1679" y="113"/>
                </a:cubicBezTo>
                <a:cubicBezTo>
                  <a:pt x="1672" y="114"/>
                  <a:pt x="1666" y="109"/>
                  <a:pt x="1666" y="101"/>
                </a:cubicBezTo>
                <a:cubicBezTo>
                  <a:pt x="1666" y="95"/>
                  <a:pt x="1666" y="88"/>
                  <a:pt x="1666" y="81"/>
                </a:cubicBezTo>
                <a:close/>
                <a:moveTo>
                  <a:pt x="1678" y="216"/>
                </a:moveTo>
                <a:cubicBezTo>
                  <a:pt x="1671" y="218"/>
                  <a:pt x="1666" y="213"/>
                  <a:pt x="1666" y="206"/>
                </a:cubicBezTo>
                <a:cubicBezTo>
                  <a:pt x="1666" y="188"/>
                  <a:pt x="1666" y="169"/>
                  <a:pt x="1666" y="151"/>
                </a:cubicBezTo>
                <a:cubicBezTo>
                  <a:pt x="1666" y="143"/>
                  <a:pt x="1672" y="137"/>
                  <a:pt x="1679" y="137"/>
                </a:cubicBezTo>
                <a:cubicBezTo>
                  <a:pt x="1697" y="135"/>
                  <a:pt x="1715" y="134"/>
                  <a:pt x="1734" y="132"/>
                </a:cubicBezTo>
                <a:cubicBezTo>
                  <a:pt x="1741" y="132"/>
                  <a:pt x="1751" y="135"/>
                  <a:pt x="1757" y="140"/>
                </a:cubicBezTo>
                <a:cubicBezTo>
                  <a:pt x="1772" y="151"/>
                  <a:pt x="1786" y="163"/>
                  <a:pt x="1801" y="174"/>
                </a:cubicBezTo>
                <a:cubicBezTo>
                  <a:pt x="1806" y="179"/>
                  <a:pt x="1806" y="184"/>
                  <a:pt x="1799" y="186"/>
                </a:cubicBezTo>
                <a:cubicBezTo>
                  <a:pt x="1759" y="195"/>
                  <a:pt x="1718" y="206"/>
                  <a:pt x="1678" y="216"/>
                </a:cubicBezTo>
                <a:close/>
                <a:moveTo>
                  <a:pt x="1921" y="230"/>
                </a:moveTo>
                <a:cubicBezTo>
                  <a:pt x="1921" y="238"/>
                  <a:pt x="1916" y="240"/>
                  <a:pt x="1910" y="235"/>
                </a:cubicBezTo>
                <a:cubicBezTo>
                  <a:pt x="1897" y="224"/>
                  <a:pt x="1884" y="214"/>
                  <a:pt x="1871" y="204"/>
                </a:cubicBezTo>
                <a:cubicBezTo>
                  <a:pt x="1866" y="199"/>
                  <a:pt x="1866" y="194"/>
                  <a:pt x="1873" y="192"/>
                </a:cubicBezTo>
                <a:cubicBezTo>
                  <a:pt x="1885" y="190"/>
                  <a:pt x="1897" y="187"/>
                  <a:pt x="1908" y="184"/>
                </a:cubicBezTo>
                <a:cubicBezTo>
                  <a:pt x="1915" y="183"/>
                  <a:pt x="1921" y="187"/>
                  <a:pt x="1921" y="195"/>
                </a:cubicBezTo>
                <a:cubicBezTo>
                  <a:pt x="1921" y="207"/>
                  <a:pt x="1921" y="218"/>
                  <a:pt x="1921" y="230"/>
                </a:cubicBezTo>
                <a:close/>
                <a:moveTo>
                  <a:pt x="1921" y="144"/>
                </a:moveTo>
                <a:cubicBezTo>
                  <a:pt x="1921" y="152"/>
                  <a:pt x="1915" y="159"/>
                  <a:pt x="1908" y="160"/>
                </a:cubicBezTo>
                <a:cubicBezTo>
                  <a:pt x="1889" y="165"/>
                  <a:pt x="1869" y="169"/>
                  <a:pt x="1850" y="174"/>
                </a:cubicBezTo>
                <a:cubicBezTo>
                  <a:pt x="1843" y="175"/>
                  <a:pt x="1833" y="173"/>
                  <a:pt x="1827" y="168"/>
                </a:cubicBezTo>
                <a:cubicBezTo>
                  <a:pt x="1814" y="158"/>
                  <a:pt x="1802" y="148"/>
                  <a:pt x="1789" y="138"/>
                </a:cubicBezTo>
                <a:cubicBezTo>
                  <a:pt x="1783" y="133"/>
                  <a:pt x="1784" y="129"/>
                  <a:pt x="1791" y="128"/>
                </a:cubicBezTo>
                <a:cubicBezTo>
                  <a:pt x="1830" y="126"/>
                  <a:pt x="1869" y="124"/>
                  <a:pt x="1908" y="122"/>
                </a:cubicBezTo>
                <a:cubicBezTo>
                  <a:pt x="1915" y="122"/>
                  <a:pt x="1921" y="127"/>
                  <a:pt x="1921" y="135"/>
                </a:cubicBezTo>
                <a:cubicBezTo>
                  <a:pt x="1921" y="138"/>
                  <a:pt x="1921" y="141"/>
                  <a:pt x="1921" y="144"/>
                </a:cubicBezTo>
                <a:close/>
                <a:moveTo>
                  <a:pt x="1921" y="87"/>
                </a:moveTo>
                <a:cubicBezTo>
                  <a:pt x="1921" y="93"/>
                  <a:pt x="1915" y="99"/>
                  <a:pt x="1908" y="99"/>
                </a:cubicBezTo>
                <a:cubicBezTo>
                  <a:pt x="1860" y="101"/>
                  <a:pt x="1812" y="104"/>
                  <a:pt x="1764" y="107"/>
                </a:cubicBezTo>
                <a:cubicBezTo>
                  <a:pt x="1757" y="108"/>
                  <a:pt x="1747" y="104"/>
                  <a:pt x="1741" y="99"/>
                </a:cubicBezTo>
                <a:cubicBezTo>
                  <a:pt x="1723" y="85"/>
                  <a:pt x="1704" y="71"/>
                  <a:pt x="1686" y="57"/>
                </a:cubicBezTo>
                <a:cubicBezTo>
                  <a:pt x="1680" y="52"/>
                  <a:pt x="1681" y="49"/>
                  <a:pt x="1689" y="50"/>
                </a:cubicBezTo>
                <a:cubicBezTo>
                  <a:pt x="1762" y="56"/>
                  <a:pt x="1835" y="64"/>
                  <a:pt x="1908" y="74"/>
                </a:cubicBezTo>
                <a:cubicBezTo>
                  <a:pt x="1915" y="74"/>
                  <a:pt x="1921" y="81"/>
                  <a:pt x="1921" y="87"/>
                </a:cubicBezTo>
                <a:close/>
                <a:moveTo>
                  <a:pt x="1943" y="88"/>
                </a:moveTo>
                <a:cubicBezTo>
                  <a:pt x="1943" y="83"/>
                  <a:pt x="1949" y="79"/>
                  <a:pt x="1956" y="80"/>
                </a:cubicBezTo>
                <a:cubicBezTo>
                  <a:pt x="1985" y="84"/>
                  <a:pt x="2014" y="88"/>
                  <a:pt x="2043" y="92"/>
                </a:cubicBezTo>
                <a:cubicBezTo>
                  <a:pt x="2050" y="93"/>
                  <a:pt x="2050" y="94"/>
                  <a:pt x="2043" y="95"/>
                </a:cubicBezTo>
                <a:cubicBezTo>
                  <a:pt x="2014" y="95"/>
                  <a:pt x="1985" y="96"/>
                  <a:pt x="1956" y="97"/>
                </a:cubicBezTo>
                <a:cubicBezTo>
                  <a:pt x="1949" y="97"/>
                  <a:pt x="1943" y="93"/>
                  <a:pt x="1943" y="88"/>
                </a:cubicBezTo>
                <a:close/>
                <a:moveTo>
                  <a:pt x="1943" y="134"/>
                </a:moveTo>
                <a:cubicBezTo>
                  <a:pt x="1943" y="127"/>
                  <a:pt x="1949" y="121"/>
                  <a:pt x="1956" y="120"/>
                </a:cubicBezTo>
                <a:cubicBezTo>
                  <a:pt x="2006" y="118"/>
                  <a:pt x="2056" y="117"/>
                  <a:pt x="2106" y="116"/>
                </a:cubicBezTo>
                <a:cubicBezTo>
                  <a:pt x="2113" y="116"/>
                  <a:pt x="2113" y="117"/>
                  <a:pt x="2106" y="119"/>
                </a:cubicBezTo>
                <a:cubicBezTo>
                  <a:pt x="2056" y="128"/>
                  <a:pt x="2006" y="139"/>
                  <a:pt x="1955" y="150"/>
                </a:cubicBezTo>
                <a:cubicBezTo>
                  <a:pt x="1948" y="151"/>
                  <a:pt x="1943" y="147"/>
                  <a:pt x="1943" y="140"/>
                </a:cubicBezTo>
                <a:cubicBezTo>
                  <a:pt x="1943" y="138"/>
                  <a:pt x="1943" y="136"/>
                  <a:pt x="1943" y="134"/>
                </a:cubicBezTo>
                <a:close/>
                <a:moveTo>
                  <a:pt x="1953" y="238"/>
                </a:moveTo>
                <a:cubicBezTo>
                  <a:pt x="1948" y="241"/>
                  <a:pt x="1943" y="238"/>
                  <a:pt x="1943" y="231"/>
                </a:cubicBezTo>
                <a:cubicBezTo>
                  <a:pt x="1943" y="217"/>
                  <a:pt x="1943" y="203"/>
                  <a:pt x="1943" y="189"/>
                </a:cubicBezTo>
                <a:cubicBezTo>
                  <a:pt x="1943" y="182"/>
                  <a:pt x="1948" y="175"/>
                  <a:pt x="1955" y="174"/>
                </a:cubicBezTo>
                <a:cubicBezTo>
                  <a:pt x="2008" y="162"/>
                  <a:pt x="2060" y="152"/>
                  <a:pt x="2112" y="142"/>
                </a:cubicBezTo>
                <a:cubicBezTo>
                  <a:pt x="2119" y="140"/>
                  <a:pt x="2120" y="142"/>
                  <a:pt x="2114" y="145"/>
                </a:cubicBezTo>
                <a:cubicBezTo>
                  <a:pt x="2061" y="175"/>
                  <a:pt x="2007" y="206"/>
                  <a:pt x="1953" y="238"/>
                </a:cubicBezTo>
                <a:close/>
              </a:path>
            </a:pathLst>
          </a:custGeom>
          <a:solidFill>
            <a:schemeClr val="tx1">
              <a:alpha val="16000"/>
            </a:schemeClr>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682263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025191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322381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545176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846971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accent2"/>
                    </a:gs>
                    <a:gs pos="100000">
                      <a:schemeClr val="accent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5473918"/>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809316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accent2"/>
                    </a:gs>
                    <a:gs pos="100000">
                      <a:schemeClr val="accent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606108"/>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0216287"/>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accent2"/>
                    </a:gs>
                    <a:gs pos="100000">
                      <a:schemeClr val="accent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accent2"/>
                    </a:gs>
                    <a:gs pos="0">
                      <a:schemeClr val="accent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9312173"/>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2937972"/>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accent2"/>
                    </a:gs>
                    <a:gs pos="100000">
                      <a:schemeClr val="accent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accent2"/>
                    </a:gs>
                    <a:gs pos="100000">
                      <a:schemeClr val="accent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6931008"/>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9169073"/>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358471615"/>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09362315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463694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714870032"/>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3916954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3966107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910846472"/>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616712283"/>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94075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3922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896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5420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00602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174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100" spc="-102" baseline="0">
                <a:latin typeface="Segoe UI Light" pitchFamily="34" charset="0"/>
              </a:defRPr>
            </a:lvl1pPr>
            <a:lvl2pPr marL="0" indent="0">
              <a:spcBef>
                <a:spcPts val="0"/>
              </a:spcBef>
              <a:spcAft>
                <a:spcPts val="408"/>
              </a:spcAft>
              <a:buNone/>
              <a:defRPr sz="2000" spc="-51" baseline="0"/>
            </a:lvl2pPr>
            <a:lvl3pPr marL="0" indent="0">
              <a:spcBef>
                <a:spcPts val="0"/>
              </a:spcBef>
              <a:spcAft>
                <a:spcPts val="408"/>
              </a:spcAft>
              <a:buNone/>
              <a:defRPr sz="2000"/>
            </a:lvl3pPr>
            <a:lvl4pPr marL="0" indent="0">
              <a:spcBef>
                <a:spcPts val="0"/>
              </a:spcBef>
              <a:spcAft>
                <a:spcPts val="408"/>
              </a:spcAft>
              <a:buNone/>
              <a:defRPr/>
            </a:lvl4pPr>
            <a:lvl5pPr marL="0" indent="0">
              <a:spcBef>
                <a:spcPts val="0"/>
              </a:spcBef>
              <a:spcAft>
                <a:spcPts val="408"/>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88877033"/>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ext Slide Full Magenta">
    <p:bg>
      <p:bgPr>
        <a:solidFill>
          <a:srgbClr val="00BC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274637" y="6576796"/>
            <a:ext cx="461510" cy="278486"/>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fld id="{A71FF1B1-EC3B-294C-9558-D3EB467AF703}" type="slidenum">
              <a:rPr kumimoji="0" lang="en-US" sz="1800" b="0" i="0" u="none" strike="noStrike" kern="1200" cap="none" spc="0" normalizeH="0" baseline="0" noProof="0" smtClean="0">
                <a:ln>
                  <a:noFill/>
                </a:ln>
                <a:solidFill>
                  <a:srgbClr val="505050"/>
                </a:solidFill>
                <a:effectLst/>
                <a:uLnTx/>
                <a:uFillTx/>
                <a:latin typeface="Segoe UI"/>
                <a:ea typeface="+mn-ea"/>
                <a:cs typeface="+mn-cs"/>
              </a:rPr>
              <a:pPr marL="0" marR="0" lvl="0" indent="0" algn="l" defTabSz="932742"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5" name="Content Placeholder 4"/>
          <p:cNvSpPr>
            <a:spLocks noGrp="1"/>
          </p:cNvSpPr>
          <p:nvPr>
            <p:ph sz="quarter" idx="11"/>
          </p:nvPr>
        </p:nvSpPr>
        <p:spPr>
          <a:xfrm>
            <a:off x="238594" y="1475175"/>
            <a:ext cx="11608781" cy="1778093"/>
          </a:xfrm>
        </p:spPr>
        <p:txBody>
          <a:bodyPr>
            <a:spAutoFit/>
          </a:bodyPr>
          <a:lstStyle>
            <a:lvl1pPr>
              <a:spcBef>
                <a:spcPts val="1224"/>
              </a:spcBef>
              <a:defRPr>
                <a:solidFill>
                  <a:schemeClr val="bg1">
                    <a:lumMod val="50000"/>
                  </a:schemeClr>
                </a:solidFill>
              </a:defRPr>
            </a:lvl1pPr>
            <a:lvl2pPr>
              <a:lnSpc>
                <a:spcPct val="100000"/>
              </a:lnSpc>
              <a:spcBef>
                <a:spcPts val="816"/>
              </a:spcBef>
              <a:defRPr>
                <a:solidFill>
                  <a:schemeClr val="bg1">
                    <a:lumMod val="50000"/>
                  </a:schemeClr>
                </a:solidFill>
              </a:defRPr>
            </a:lvl2pPr>
            <a:lvl3pPr marL="0" indent="0">
              <a:lnSpc>
                <a:spcPct val="100000"/>
              </a:lnSpc>
              <a:spcBef>
                <a:spcPts val="612"/>
              </a:spcBef>
              <a:defRPr sz="1428">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5873082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Blue Tile Title">
    <p:spTree>
      <p:nvGrpSpPr>
        <p:cNvPr id="1" name=""/>
        <p:cNvGrpSpPr/>
        <p:nvPr/>
      </p:nvGrpSpPr>
      <p:grpSpPr>
        <a:xfrm>
          <a:off x="0" y="0"/>
          <a:ext cx="0" cy="0"/>
          <a:chOff x="0" y="0"/>
          <a:chExt cx="0" cy="0"/>
        </a:xfrm>
      </p:grpSpPr>
      <p:sp>
        <p:nvSpPr>
          <p:cNvPr id="2" name="TextBox 1"/>
          <p:cNvSpPr txBox="1"/>
          <p:nvPr userDrawn="1"/>
        </p:nvSpPr>
        <p:spPr>
          <a:xfrm>
            <a:off x="-1819275" y="-457200"/>
            <a:ext cx="914400" cy="914400"/>
          </a:xfrm>
          <a:prstGeom prst="rect">
            <a:avLst/>
          </a:prstGeom>
          <a:noFill/>
        </p:spPr>
        <p:txBody>
          <a:bodyPr wrap="none" lIns="182880" tIns="146304" rIns="182880" bIns="146304"/>
          <a:lstStyle/>
          <a:p>
            <a:pPr marL="0" marR="0" lvl="0" indent="0" algn="l" defTabSz="932316"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sp>
        <p:nvSpPr>
          <p:cNvPr id="3" name="TextBox 2"/>
          <p:cNvSpPr txBox="1"/>
          <p:nvPr userDrawn="1"/>
        </p:nvSpPr>
        <p:spPr>
          <a:xfrm>
            <a:off x="15919450" y="-3259138"/>
            <a:ext cx="914400" cy="914400"/>
          </a:xfrm>
          <a:prstGeom prst="rect">
            <a:avLst/>
          </a:prstGeom>
          <a:noFill/>
        </p:spPr>
        <p:txBody>
          <a:bodyPr wrap="none" lIns="182880" tIns="146304" rIns="182880" bIns="146304"/>
          <a:lstStyle/>
          <a:p>
            <a:pPr marL="0" marR="0" lvl="0" indent="0" algn="l" defTabSz="932316"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2367785107"/>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0380276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794834719"/>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458543602"/>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6320248"/>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818072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118664824"/>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72006838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42797357"/>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4723393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945084295"/>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7685689"/>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19449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696260212"/>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6927704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85428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image" Target="../media/image1.png"/><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1.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4.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034736106"/>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 id="2147484254" r:id="rId18"/>
    <p:sldLayoutId id="2147484255" r:id="rId19"/>
    <p:sldLayoutId id="2147484256" r:id="rId20"/>
    <p:sldLayoutId id="2147484257" r:id="rId21"/>
    <p:sldLayoutId id="2147484258" r:id="rId22"/>
    <p:sldLayoutId id="2147484259" r:id="rId23"/>
    <p:sldLayoutId id="2147484260" r:id="rId24"/>
    <p:sldLayoutId id="2147484261" r:id="rId25"/>
    <p:sldLayoutId id="2147484262" r:id="rId26"/>
    <p:sldLayoutId id="2147484263" r:id="rId27"/>
    <p:sldLayoutId id="2147484264" r:id="rId28"/>
    <p:sldLayoutId id="2147484265" r:id="rId29"/>
    <p:sldLayoutId id="2147484266" r:id="rId30"/>
    <p:sldLayoutId id="2147484267" r:id="rId31"/>
    <p:sldLayoutId id="2147484268" r:id="rId32"/>
    <p:sldLayoutId id="2147484269" r:id="rId33"/>
    <p:sldLayoutId id="2147484270" r:id="rId34"/>
    <p:sldLayoutId id="2147484272" r:id="rId35"/>
    <p:sldLayoutId id="2147484273" r:id="rId36"/>
    <p:sldLayoutId id="2147484274" r:id="rId37"/>
  </p:sldLayoutIdLst>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303467663"/>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Lst>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image" Target="../media/image21.png"/><Relationship Id="rId5" Type="http://schemas.microsoft.com/office/2007/relationships/hdphoto" Target="../media/hdphoto11.wdp"/><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72.jpg"/><Relationship Id="rId13" Type="http://schemas.openxmlformats.org/officeDocument/2006/relationships/image" Target="../media/image77.png"/><Relationship Id="rId18" Type="http://schemas.openxmlformats.org/officeDocument/2006/relationships/image" Target="../media/image82.jpg"/><Relationship Id="rId3" Type="http://schemas.openxmlformats.org/officeDocument/2006/relationships/image" Target="../media/image67.jpg"/><Relationship Id="rId21" Type="http://schemas.openxmlformats.org/officeDocument/2006/relationships/image" Target="../media/image85.jpg"/><Relationship Id="rId7" Type="http://schemas.openxmlformats.org/officeDocument/2006/relationships/image" Target="../media/image71.jpg"/><Relationship Id="rId12" Type="http://schemas.openxmlformats.org/officeDocument/2006/relationships/image" Target="../media/image76.jpeg"/><Relationship Id="rId17" Type="http://schemas.openxmlformats.org/officeDocument/2006/relationships/image" Target="../media/image81.png"/><Relationship Id="rId2" Type="http://schemas.openxmlformats.org/officeDocument/2006/relationships/notesSlide" Target="../notesSlides/notesSlide11.xml"/><Relationship Id="rId16" Type="http://schemas.openxmlformats.org/officeDocument/2006/relationships/image" Target="../media/image80.jpg"/><Relationship Id="rId20" Type="http://schemas.openxmlformats.org/officeDocument/2006/relationships/image" Target="../media/image84.jpg"/><Relationship Id="rId1" Type="http://schemas.openxmlformats.org/officeDocument/2006/relationships/slideLayout" Target="../slideLayouts/slideLayout47.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jpeg"/><Relationship Id="rId5" Type="http://schemas.openxmlformats.org/officeDocument/2006/relationships/image" Target="../media/image69.jpg"/><Relationship Id="rId15" Type="http://schemas.openxmlformats.org/officeDocument/2006/relationships/image" Target="../media/image79.png"/><Relationship Id="rId23" Type="http://schemas.openxmlformats.org/officeDocument/2006/relationships/image" Target="../media/image87.png"/><Relationship Id="rId10" Type="http://schemas.openxmlformats.org/officeDocument/2006/relationships/image" Target="../media/image74.png"/><Relationship Id="rId19" Type="http://schemas.openxmlformats.org/officeDocument/2006/relationships/image" Target="../media/image83.jpg"/><Relationship Id="rId4" Type="http://schemas.openxmlformats.org/officeDocument/2006/relationships/image" Target="../media/image68.jpg"/><Relationship Id="rId9" Type="http://schemas.openxmlformats.org/officeDocument/2006/relationships/image" Target="../media/image73.PNG"/><Relationship Id="rId14" Type="http://schemas.openxmlformats.org/officeDocument/2006/relationships/image" Target="../media/image78.jpg"/><Relationship Id="rId22" Type="http://schemas.openxmlformats.org/officeDocument/2006/relationships/image" Target="../media/image86.png"/></Relationships>
</file>

<file path=ppt/slides/_rels/slide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70.png"/><Relationship Id="rId4" Type="http://schemas.openxmlformats.org/officeDocument/2006/relationships/image" Target="../media/image90.jpg"/></Relationships>
</file>

<file path=ppt/slides/_rels/slide15.xml.rels><?xml version="1.0" encoding="UTF-8" standalone="yes"?>
<Relationships xmlns="http://schemas.openxmlformats.org/package/2006/relationships"><Relationship Id="rId8" Type="http://schemas.openxmlformats.org/officeDocument/2006/relationships/image" Target="../media/image91.jpg"/><Relationship Id="rId3" Type="http://schemas.openxmlformats.org/officeDocument/2006/relationships/tags" Target="../tags/tag3.xml"/><Relationship Id="rId7" Type="http://schemas.openxmlformats.org/officeDocument/2006/relationships/hyperlink" Target="http://www.microsoft.com/bizspark" TargetMode="External"/><Relationship Id="rId12" Type="http://schemas.openxmlformats.org/officeDocument/2006/relationships/image" Target="../media/image9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3.xml"/><Relationship Id="rId11" Type="http://schemas.openxmlformats.org/officeDocument/2006/relationships/image" Target="../media/image93.png"/><Relationship Id="rId5" Type="http://schemas.openxmlformats.org/officeDocument/2006/relationships/slideLayout" Target="../slideLayouts/slideLayout47.xml"/><Relationship Id="rId10" Type="http://schemas.openxmlformats.org/officeDocument/2006/relationships/image" Target="../media/image92.png"/><Relationship Id="rId4" Type="http://schemas.openxmlformats.org/officeDocument/2006/relationships/tags" Target="../tags/tag4.xml"/><Relationship Id="rId9" Type="http://schemas.openxmlformats.org/officeDocument/2006/relationships/image" Target="../media/image4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microsoft.com/office/2007/relationships/hdphoto" Target="../media/hdphoto1.wdp"/><Relationship Id="rId11" Type="http://schemas.openxmlformats.org/officeDocument/2006/relationships/hyperlink" Target="http://nodejs.org/logos/nodejs-light.eps"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9.emf"/><Relationship Id="rId18" Type="http://schemas.openxmlformats.org/officeDocument/2006/relationships/image" Target="../media/image32.png"/><Relationship Id="rId26" Type="http://schemas.openxmlformats.org/officeDocument/2006/relationships/image" Target="../media/image38.emf"/><Relationship Id="rId39" Type="http://schemas.openxmlformats.org/officeDocument/2006/relationships/image" Target="../media/image51.png"/><Relationship Id="rId3" Type="http://schemas.openxmlformats.org/officeDocument/2006/relationships/image" Target="../media/image23.png"/><Relationship Id="rId21" Type="http://schemas.microsoft.com/office/2007/relationships/hdphoto" Target="../media/hdphoto10.wdp"/><Relationship Id="rId34" Type="http://schemas.openxmlformats.org/officeDocument/2006/relationships/image" Target="../media/image46.png"/><Relationship Id="rId42" Type="http://schemas.openxmlformats.org/officeDocument/2006/relationships/image" Target="../media/image54.png"/><Relationship Id="rId7" Type="http://schemas.openxmlformats.org/officeDocument/2006/relationships/image" Target="../media/image26.png"/><Relationship Id="rId12" Type="http://schemas.microsoft.com/office/2007/relationships/hdphoto" Target="../media/hdphoto6.wdp"/><Relationship Id="rId17" Type="http://schemas.microsoft.com/office/2007/relationships/hdphoto" Target="../media/hdphoto8.wdp"/><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jpeg"/><Relationship Id="rId2" Type="http://schemas.openxmlformats.org/officeDocument/2006/relationships/notesSlide" Target="../notesSlides/notesSlide4.xml"/><Relationship Id="rId16" Type="http://schemas.openxmlformats.org/officeDocument/2006/relationships/image" Target="../media/image31.png"/><Relationship Id="rId20" Type="http://schemas.openxmlformats.org/officeDocument/2006/relationships/image" Target="../media/image33.png"/><Relationship Id="rId29" Type="http://schemas.openxmlformats.org/officeDocument/2006/relationships/image" Target="../media/image41.png"/><Relationship Id="rId41" Type="http://schemas.openxmlformats.org/officeDocument/2006/relationships/image" Target="../media/image53.png"/><Relationship Id="rId1" Type="http://schemas.openxmlformats.org/officeDocument/2006/relationships/slideLayout" Target="../slideLayouts/slideLayout47.xml"/><Relationship Id="rId6" Type="http://schemas.microsoft.com/office/2007/relationships/hdphoto" Target="../media/hdphoto3.wdp"/><Relationship Id="rId11" Type="http://schemas.openxmlformats.org/officeDocument/2006/relationships/image" Target="../media/image28.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jpg"/><Relationship Id="rId40" Type="http://schemas.openxmlformats.org/officeDocument/2006/relationships/image" Target="../media/image52.png"/><Relationship Id="rId45" Type="http://schemas.openxmlformats.org/officeDocument/2006/relationships/image" Target="../media/image57.jpeg"/><Relationship Id="rId5" Type="http://schemas.openxmlformats.org/officeDocument/2006/relationships/image" Target="../media/image25.png"/><Relationship Id="rId15" Type="http://schemas.microsoft.com/office/2007/relationships/hdphoto" Target="../media/hdphoto7.wdp"/><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10" Type="http://schemas.microsoft.com/office/2007/relationships/hdphoto" Target="../media/hdphoto5.wdp"/><Relationship Id="rId19" Type="http://schemas.microsoft.com/office/2007/relationships/hdphoto" Target="../media/hdphoto9.wdp"/><Relationship Id="rId31" Type="http://schemas.openxmlformats.org/officeDocument/2006/relationships/image" Target="../media/image43.png"/><Relationship Id="rId44" Type="http://schemas.openxmlformats.org/officeDocument/2006/relationships/image" Target="../media/image56.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0.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49" y="1089343"/>
            <a:ext cx="10430809" cy="2103119"/>
          </a:xfrm>
        </p:spPr>
        <p:txBody>
          <a:bodyPr/>
          <a:lstStyle/>
          <a:p>
            <a:r>
              <a:rPr lang="en-US" dirty="0"/>
              <a:t>Cloud + Open Source + Microsoft = </a:t>
            </a:r>
            <a:r>
              <a:rPr lang="en-US" dirty="0" smtClean="0"/>
              <a:t>Azure</a:t>
            </a:r>
            <a:endParaRPr lang="en-US" dirty="0"/>
          </a:p>
        </p:txBody>
      </p:sp>
      <p:sp>
        <p:nvSpPr>
          <p:cNvPr id="3" name="Text Placeholder 2"/>
          <p:cNvSpPr>
            <a:spLocks noGrp="1"/>
          </p:cNvSpPr>
          <p:nvPr>
            <p:ph type="body" sz="quarter" idx="14"/>
          </p:nvPr>
        </p:nvSpPr>
        <p:spPr>
          <a:xfrm>
            <a:off x="274637" y="3332317"/>
            <a:ext cx="10286999" cy="1554478"/>
          </a:xfrm>
        </p:spPr>
        <p:txBody>
          <a:bodyPr/>
          <a:lstStyle/>
          <a:p>
            <a:r>
              <a:rPr lang="en-US" sz="2800" dirty="0" smtClean="0"/>
              <a:t>Jennifer Marsman</a:t>
            </a:r>
          </a:p>
          <a:p>
            <a:r>
              <a:rPr lang="en-US" sz="2800" dirty="0" smtClean="0"/>
              <a:t>Principal Developer Evangelist, Microsoft</a:t>
            </a:r>
          </a:p>
          <a:p>
            <a:r>
              <a:rPr lang="en-US" sz="2800" dirty="0" smtClean="0"/>
              <a:t>http://blogs.msdn.com/jennifer</a:t>
            </a:r>
          </a:p>
          <a:p>
            <a:r>
              <a:rPr lang="en-US" sz="2800" dirty="0" smtClean="0"/>
              <a:t>Twitter: @</a:t>
            </a:r>
            <a:r>
              <a:rPr lang="en-US" sz="2800" dirty="0" err="1" smtClean="0"/>
              <a:t>JenniferMarsman</a:t>
            </a:r>
            <a:endParaRPr lang="en-US" sz="2800" dirty="0"/>
          </a:p>
        </p:txBody>
      </p:sp>
    </p:spTree>
    <p:extLst>
      <p:ext uri="{BB962C8B-B14F-4D97-AF65-F5344CB8AC3E}">
        <p14:creationId xmlns:p14="http://schemas.microsoft.com/office/powerpoint/2010/main" val="4252081835"/>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0" y="2125661"/>
            <a:ext cx="4447147" cy="4868864"/>
          </a:xfrm>
          <a:prstGeom prst="rect">
            <a:avLst/>
          </a:prstGeom>
          <a:solidFill>
            <a:schemeClr val="accent6"/>
          </a:solidFill>
        </p:spPr>
        <p:txBody>
          <a:bodyPr wrap="square" lIns="186538" tIns="182880" rIns="186538" bIns="182880" rtlCol="0" anchor="t" anchorCtr="0">
            <a:noAutofit/>
          </a:bodyPr>
          <a:lstStyle/>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Use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ASP.NET, Java, PHP,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Node.js,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or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Python</a:t>
            </a:r>
          </a:p>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Run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popular web apps and CMS solutions including WordPress, Drupal, Joomla,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Umbraco,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and </a:t>
            </a:r>
            <a:r>
              <a:rPr kumimoji="0" lang="en-US" sz="2200" b="0" i="0" u="none" strike="noStrike" kern="1200" cap="none" spc="0" normalizeH="0" baseline="0" noProof="0" dirty="0" err="1" smtClean="0">
                <a:ln>
                  <a:noFill/>
                </a:ln>
                <a:gradFill>
                  <a:gsLst>
                    <a:gs pos="1250">
                      <a:prstClr val="white"/>
                    </a:gs>
                    <a:gs pos="100000">
                      <a:prstClr val="white"/>
                    </a:gs>
                  </a:gsLst>
                  <a:lin ang="5400000" scaled="0"/>
                </a:gradFill>
                <a:effectLst/>
                <a:uLnTx/>
                <a:uFillTx/>
                <a:latin typeface="Segoe UI"/>
                <a:ea typeface="+mn-ea"/>
                <a:cs typeface="+mn-cs"/>
              </a:rPr>
              <a:t>DotNetNuke</a:t>
            </a:r>
            <a:endPar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endParaRPr>
          </a:p>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Support for Microsoft SQL, MySQL, </a:t>
            </a:r>
            <a:r>
              <a:rPr kumimoji="0" lang="en-US" sz="2200" b="0" i="0" u="none" strike="noStrike" kern="1200" cap="none" spc="0" normalizeH="0" baseline="0" noProof="0" dirty="0" err="1">
                <a:ln>
                  <a:noFill/>
                </a:ln>
                <a:gradFill>
                  <a:gsLst>
                    <a:gs pos="1250">
                      <a:prstClr val="white"/>
                    </a:gs>
                    <a:gs pos="100000">
                      <a:prstClr val="white"/>
                    </a:gs>
                  </a:gsLst>
                  <a:lin ang="5400000" scaled="0"/>
                </a:gradFill>
                <a:effectLst/>
                <a:uLnTx/>
                <a:uFillTx/>
                <a:latin typeface="Segoe UI"/>
                <a:ea typeface="+mn-ea"/>
                <a:cs typeface="+mn-cs"/>
              </a:rPr>
              <a:t>MongoDB</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 Document DB, </a:t>
            </a:r>
            <a:r>
              <a:rPr kumimoji="0" lang="en-US" sz="2200" b="0" i="0" u="none" strike="noStrike" kern="1200" cap="none" spc="0" normalizeH="0" baseline="0" noProof="0" dirty="0" err="1">
                <a:ln>
                  <a:noFill/>
                </a:ln>
                <a:gradFill>
                  <a:gsLst>
                    <a:gs pos="1250">
                      <a:prstClr val="white"/>
                    </a:gs>
                    <a:gs pos="100000">
                      <a:prstClr val="white"/>
                    </a:gs>
                  </a:gsLst>
                  <a:lin ang="5400000" scaled="0"/>
                </a:gradFill>
                <a:effectLst/>
                <a:uLnTx/>
                <a:uFillTx/>
                <a:latin typeface="Segoe UI"/>
                <a:ea typeface="+mn-ea"/>
                <a:cs typeface="+mn-cs"/>
              </a:rPr>
              <a:t>Redis</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&amp; Azure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Table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Storage</a:t>
            </a:r>
            <a:endPar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endParaRPr>
          </a:p>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Continuous deployment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workflows with VSO, GitHub, TeamCity,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Hudson,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or </a:t>
            </a:r>
            <a:r>
              <a:rPr kumimoji="0" lang="en-US" sz="2200" b="0" i="0" u="none" strike="noStrike" kern="1200" cap="none" spc="0" normalizeH="0" baseline="0" noProof="0" dirty="0" err="1">
                <a:ln>
                  <a:noFill/>
                </a:ln>
                <a:gradFill>
                  <a:gsLst>
                    <a:gs pos="1250">
                      <a:prstClr val="white"/>
                    </a:gs>
                    <a:gs pos="100000">
                      <a:prstClr val="white"/>
                    </a:gs>
                  </a:gsLst>
                  <a:lin ang="5400000" scaled="0"/>
                </a:gradFill>
                <a:effectLst/>
                <a:uLnTx/>
                <a:uFillTx/>
                <a:latin typeface="Segoe UI"/>
                <a:ea typeface="+mn-ea"/>
                <a:cs typeface="+mn-cs"/>
              </a:rPr>
              <a:t>BitBucket</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 </a:t>
            </a:r>
            <a:endPar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endParaRPr>
          </a:p>
        </p:txBody>
      </p:sp>
      <p:sp>
        <p:nvSpPr>
          <p:cNvPr id="8" name="Title 3"/>
          <p:cNvSpPr txBox="1">
            <a:spLocks/>
          </p:cNvSpPr>
          <p:nvPr/>
        </p:nvSpPr>
        <p:spPr>
          <a:xfrm>
            <a:off x="337394" y="286313"/>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gradFill>
                  <a:gsLst>
                    <a:gs pos="1250">
                      <a:srgbClr val="505050"/>
                    </a:gs>
                    <a:gs pos="100000">
                      <a:srgbClr val="505050"/>
                    </a:gs>
                  </a:gsLst>
                  <a:lin ang="5400000" scaled="0"/>
                </a:gradFill>
                <a:effectLst/>
                <a:uLnTx/>
                <a:uFillTx/>
                <a:latin typeface="Segoe UI Light"/>
                <a:ea typeface="+mn-ea"/>
                <a:cs typeface="Segoe UI" pitchFamily="34" charset="0"/>
              </a:rPr>
              <a:t>Microsoft Azure Web Sites</a:t>
            </a:r>
            <a:br>
              <a:rPr kumimoji="0" lang="en-US" sz="5400" b="0" i="0" u="none" strike="noStrike" kern="1200" cap="none" spc="-102" normalizeH="0" baseline="0" noProof="0" dirty="0" smtClean="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r>
              <a:rPr kumimoji="0" lang="en-US" sz="2800" b="0" i="0" u="none" strike="noStrike" kern="1200" cap="none" spc="-102" normalizeH="0" baseline="0" noProof="0" dirty="0" smtClean="0">
                <a:ln w="3175">
                  <a:noFill/>
                </a:ln>
                <a:gradFill>
                  <a:gsLst>
                    <a:gs pos="1250">
                      <a:srgbClr val="68217A"/>
                    </a:gs>
                    <a:gs pos="100000">
                      <a:srgbClr val="68217A"/>
                    </a:gs>
                  </a:gsLst>
                  <a:lin ang="5400000" scaled="0"/>
                </a:gradFill>
                <a:effectLst/>
                <a:uLnTx/>
                <a:uFillTx/>
                <a:latin typeface="Segoe UI Light"/>
                <a:ea typeface="+mn-ea"/>
                <a:cs typeface="Segoe UI" pitchFamily="34" charset="0"/>
              </a:rPr>
              <a:t>Azure Web Sites is a fully managed Platform-as-a-Service (</a:t>
            </a:r>
            <a:r>
              <a:rPr kumimoji="0" lang="en-US" sz="2800" b="0" i="0" u="none" strike="noStrike" kern="1200" cap="none" spc="-102" normalizeH="0" baseline="0" noProof="0" dirty="0" err="1" smtClean="0">
                <a:ln w="3175">
                  <a:noFill/>
                </a:ln>
                <a:gradFill>
                  <a:gsLst>
                    <a:gs pos="1250">
                      <a:srgbClr val="68217A"/>
                    </a:gs>
                    <a:gs pos="100000">
                      <a:srgbClr val="68217A"/>
                    </a:gs>
                  </a:gsLst>
                  <a:lin ang="5400000" scaled="0"/>
                </a:gradFill>
                <a:effectLst/>
                <a:uLnTx/>
                <a:uFillTx/>
                <a:latin typeface="Segoe UI Light"/>
                <a:ea typeface="+mn-ea"/>
                <a:cs typeface="Segoe UI" pitchFamily="34" charset="0"/>
              </a:rPr>
              <a:t>PaaS</a:t>
            </a:r>
            <a:r>
              <a:rPr kumimoji="0" lang="en-US" sz="2800" b="0" i="0" u="none" strike="noStrike" kern="1200" cap="none" spc="-102" normalizeH="0" baseline="0" noProof="0" dirty="0" smtClean="0">
                <a:ln w="3175">
                  <a:noFill/>
                </a:ln>
                <a:gradFill>
                  <a:gsLst>
                    <a:gs pos="1250">
                      <a:srgbClr val="68217A"/>
                    </a:gs>
                    <a:gs pos="100000">
                      <a:srgbClr val="68217A"/>
                    </a:gs>
                  </a:gsLst>
                  <a:lin ang="5400000" scaled="0"/>
                </a:gradFill>
                <a:effectLst/>
                <a:uLnTx/>
                <a:uFillTx/>
                <a:latin typeface="Segoe UI Light"/>
                <a:ea typeface="+mn-ea"/>
                <a:cs typeface="Segoe UI" pitchFamily="34" charset="0"/>
              </a:rPr>
              <a:t>) that enables you to build, deploy and scale enterprise-grade web apps in seconds. </a:t>
            </a:r>
            <a:endParaRPr kumimoji="0" lang="en-US" sz="2800" b="0" i="0" u="none" strike="noStrike" kern="1200" cap="none" spc="-102" normalizeH="0" baseline="0" noProof="0" dirty="0">
              <a:ln w="3175">
                <a:noFill/>
              </a:ln>
              <a:gradFill>
                <a:gsLst>
                  <a:gs pos="1250">
                    <a:srgbClr val="68217A"/>
                  </a:gs>
                  <a:gs pos="100000">
                    <a:srgbClr val="68217A"/>
                  </a:gs>
                </a:gsLst>
                <a:lin ang="5400000" scaled="0"/>
              </a:gradFill>
              <a:effectLst/>
              <a:uLnTx/>
              <a:uFillTx/>
              <a:latin typeface="Segoe UI Light"/>
              <a:ea typeface="+mn-ea"/>
              <a:cs typeface="Segoe UI" pitchFamily="34" charset="0"/>
            </a:endParaRPr>
          </a:p>
        </p:txBody>
      </p:sp>
      <p:pic>
        <p:nvPicPr>
          <p:cNvPr id="6" name="Picture 5"/>
          <p:cNvPicPr>
            <a:picLocks noChangeAspect="1"/>
          </p:cNvPicPr>
          <p:nvPr/>
        </p:nvPicPr>
        <p:blipFill>
          <a:blip r:embed="rId3"/>
          <a:stretch>
            <a:fillRect/>
          </a:stretch>
        </p:blipFill>
        <p:spPr>
          <a:xfrm>
            <a:off x="4841595" y="2125661"/>
            <a:ext cx="6877050" cy="50006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103" y="2801935"/>
            <a:ext cx="5886450" cy="3648075"/>
          </a:xfrm>
          <a:prstGeom prst="rect">
            <a:avLst/>
          </a:prstGeom>
        </p:spPr>
      </p:pic>
    </p:spTree>
    <p:extLst>
      <p:ext uri="{BB962C8B-B14F-4D97-AF65-F5344CB8AC3E}">
        <p14:creationId xmlns:p14="http://schemas.microsoft.com/office/powerpoint/2010/main" val="2369441917"/>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0" y="2125661"/>
            <a:ext cx="4447147" cy="4868864"/>
          </a:xfrm>
          <a:prstGeom prst="rect">
            <a:avLst/>
          </a:prstGeom>
          <a:solidFill>
            <a:schemeClr val="accent6"/>
          </a:solidFill>
        </p:spPr>
        <p:txBody>
          <a:bodyPr wrap="square" lIns="186538" tIns="182880" rIns="186538" bIns="182880" rtlCol="0" anchor="t" anchorCtr="0">
            <a:noAutofit/>
          </a:bodyPr>
          <a:lstStyle/>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Build scalable iOS, Android, and Windows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apps</a:t>
            </a:r>
            <a:endPar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endParaRPr>
          </a:p>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Easily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authenticate your users with Active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Directory</a:t>
            </a:r>
          </a:p>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Securely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connect to on-premises resources like SAP,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Oracle,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and SQL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Server</a:t>
            </a:r>
          </a:p>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Leverage </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cross-platform frameworks like </a:t>
            </a:r>
            <a:r>
              <a:rPr kumimoji="0" lang="en-US" sz="2200" b="0" i="0" u="none" strike="noStrike" kern="1200" cap="none" spc="0" normalizeH="0" baseline="0" noProof="0" dirty="0" err="1">
                <a:ln>
                  <a:noFill/>
                </a:ln>
                <a:gradFill>
                  <a:gsLst>
                    <a:gs pos="1250">
                      <a:prstClr val="white"/>
                    </a:gs>
                    <a:gs pos="100000">
                      <a:prstClr val="white"/>
                    </a:gs>
                  </a:gsLst>
                  <a:lin ang="5400000" scaled="0"/>
                </a:gradFill>
                <a:effectLst/>
                <a:uLnTx/>
                <a:uFillTx/>
                <a:latin typeface="Segoe UI"/>
                <a:ea typeface="+mn-ea"/>
                <a:cs typeface="+mn-cs"/>
              </a:rPr>
              <a:t>Xamarin</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 and </a:t>
            </a:r>
            <a:r>
              <a:rPr kumimoji="0" lang="en-US" sz="2200" b="0" i="0" u="none" strike="noStrike" kern="1200" cap="none" spc="0" normalizeH="0" baseline="0" noProof="0" dirty="0" err="1">
                <a:ln>
                  <a:noFill/>
                </a:ln>
                <a:gradFill>
                  <a:gsLst>
                    <a:gs pos="1250">
                      <a:prstClr val="white"/>
                    </a:gs>
                    <a:gs pos="100000">
                      <a:prstClr val="white"/>
                    </a:gs>
                  </a:gsLst>
                  <a:lin ang="5400000" scaled="0"/>
                </a:gradFill>
                <a:effectLst/>
                <a:uLnTx/>
                <a:uFillTx/>
                <a:latin typeface="Segoe UI"/>
                <a:ea typeface="+mn-ea"/>
                <a:cs typeface="+mn-cs"/>
              </a:rPr>
              <a:t>PhoneGap</a:t>
            </a:r>
            <a:r>
              <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 to build enterprise-grade apps for your </a:t>
            </a:r>
            <a:r>
              <a:rPr kumimoji="0" lang="en-US" sz="22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employees</a:t>
            </a:r>
            <a:endParaRPr kumimoji="0" lang="en-US" sz="22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endParaRPr>
          </a:p>
        </p:txBody>
      </p:sp>
      <p:sp>
        <p:nvSpPr>
          <p:cNvPr id="8" name="Title 3"/>
          <p:cNvSpPr txBox="1">
            <a:spLocks/>
          </p:cNvSpPr>
          <p:nvPr/>
        </p:nvSpPr>
        <p:spPr>
          <a:xfrm>
            <a:off x="337394" y="286313"/>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2" normalizeH="0" baseline="0" noProof="0" dirty="0" smtClean="0">
                <a:ln w="3175">
                  <a:noFill/>
                </a:ln>
                <a:gradFill>
                  <a:gsLst>
                    <a:gs pos="1250">
                      <a:srgbClr val="505050"/>
                    </a:gs>
                    <a:gs pos="100000">
                      <a:srgbClr val="505050"/>
                    </a:gs>
                  </a:gsLst>
                  <a:lin ang="5400000" scaled="0"/>
                </a:gradFill>
                <a:effectLst/>
                <a:uLnTx/>
                <a:uFillTx/>
                <a:latin typeface="Segoe UI Light"/>
                <a:ea typeface="+mn-ea"/>
                <a:cs typeface="Segoe UI" pitchFamily="34" charset="0"/>
              </a:rPr>
              <a:t>Microsoft Azure Mobile Services</a:t>
            </a:r>
            <a:br>
              <a:rPr kumimoji="0" lang="en-US" sz="5400" b="0" i="0" u="none" strike="noStrike" kern="1200" cap="none" spc="-102" normalizeH="0" baseline="0" noProof="0" dirty="0" smtClean="0">
                <a:ln w="3175">
                  <a:noFill/>
                </a:ln>
                <a:gradFill>
                  <a:gsLst>
                    <a:gs pos="1250">
                      <a:srgbClr val="505050"/>
                    </a:gs>
                    <a:gs pos="100000">
                      <a:srgbClr val="505050"/>
                    </a:gs>
                  </a:gsLst>
                  <a:lin ang="5400000" scaled="0"/>
                </a:gradFill>
                <a:effectLst/>
                <a:uLnTx/>
                <a:uFillTx/>
                <a:latin typeface="Segoe UI Light"/>
                <a:ea typeface="+mn-ea"/>
                <a:cs typeface="Segoe UI" pitchFamily="34" charset="0"/>
              </a:rPr>
            </a:br>
            <a:r>
              <a:rPr kumimoji="0" lang="en-US" sz="2800" b="0" i="0" u="none" strike="noStrike" kern="1200" cap="none" spc="-102" normalizeH="0" baseline="0" noProof="0" dirty="0">
                <a:ln w="3175">
                  <a:noFill/>
                </a:ln>
                <a:gradFill>
                  <a:gsLst>
                    <a:gs pos="1250">
                      <a:srgbClr val="68217A"/>
                    </a:gs>
                    <a:gs pos="100000">
                      <a:srgbClr val="68217A"/>
                    </a:gs>
                  </a:gsLst>
                  <a:lin ang="5400000" scaled="0"/>
                </a:gradFill>
                <a:effectLst/>
                <a:uLnTx/>
                <a:uFillTx/>
                <a:latin typeface="Segoe UI Light"/>
                <a:ea typeface="+mn-ea"/>
                <a:cs typeface="Segoe UI" pitchFamily="34" charset="0"/>
              </a:rPr>
              <a:t>Mobile Services provides a scalable and secure backend that can be used to power apps on any platform–iOS, Android, </a:t>
            </a:r>
            <a:r>
              <a:rPr kumimoji="0" lang="en-US" sz="2800" b="0" i="0" u="none" strike="noStrike" kern="1200" cap="none" spc="-102" normalizeH="0" baseline="0" noProof="0" dirty="0" smtClean="0">
                <a:ln w="3175">
                  <a:noFill/>
                </a:ln>
                <a:gradFill>
                  <a:gsLst>
                    <a:gs pos="1250">
                      <a:srgbClr val="68217A"/>
                    </a:gs>
                    <a:gs pos="100000">
                      <a:srgbClr val="68217A"/>
                    </a:gs>
                  </a:gsLst>
                  <a:lin ang="5400000" scaled="0"/>
                </a:gradFill>
                <a:effectLst/>
                <a:uLnTx/>
                <a:uFillTx/>
                <a:latin typeface="Segoe UI Light"/>
                <a:ea typeface="+mn-ea"/>
                <a:cs typeface="Segoe UI" pitchFamily="34" charset="0"/>
              </a:rPr>
              <a:t>Windows, </a:t>
            </a:r>
            <a:r>
              <a:rPr kumimoji="0" lang="en-US" sz="2800" b="0" i="0" u="none" strike="noStrike" kern="1200" cap="none" spc="-102" normalizeH="0" baseline="0" noProof="0" dirty="0">
                <a:ln w="3175">
                  <a:noFill/>
                </a:ln>
                <a:gradFill>
                  <a:gsLst>
                    <a:gs pos="1250">
                      <a:srgbClr val="68217A"/>
                    </a:gs>
                    <a:gs pos="100000">
                      <a:srgbClr val="68217A"/>
                    </a:gs>
                  </a:gsLst>
                  <a:lin ang="5400000" scaled="0"/>
                </a:gradFill>
                <a:effectLst/>
                <a:uLnTx/>
                <a:uFillTx/>
                <a:latin typeface="Segoe UI Light"/>
                <a:ea typeface="+mn-ea"/>
                <a:cs typeface="Segoe UI" pitchFamily="34" charset="0"/>
              </a:rPr>
              <a:t>or </a:t>
            </a:r>
            <a:r>
              <a:rPr kumimoji="0" lang="en-US" sz="2800" b="0" i="0" u="none" strike="noStrike" kern="1200" cap="none" spc="-102" normalizeH="0" baseline="0" noProof="0" dirty="0" smtClean="0">
                <a:ln w="3175">
                  <a:noFill/>
                </a:ln>
                <a:gradFill>
                  <a:gsLst>
                    <a:gs pos="1250">
                      <a:srgbClr val="68217A"/>
                    </a:gs>
                    <a:gs pos="100000">
                      <a:srgbClr val="68217A"/>
                    </a:gs>
                  </a:gsLst>
                  <a:lin ang="5400000" scaled="0"/>
                </a:gradFill>
                <a:effectLst/>
                <a:uLnTx/>
                <a:uFillTx/>
                <a:latin typeface="Segoe UI Light"/>
                <a:ea typeface="+mn-ea"/>
                <a:cs typeface="Segoe UI" pitchFamily="34" charset="0"/>
              </a:rPr>
              <a:t>Mac</a:t>
            </a:r>
            <a:endParaRPr kumimoji="0" lang="en-US" sz="2800" b="0" i="0" u="none" strike="noStrike" kern="1200" cap="none" spc="-102" normalizeH="0" baseline="0" noProof="0" dirty="0">
              <a:ln w="3175">
                <a:noFill/>
              </a:ln>
              <a:gradFill>
                <a:gsLst>
                  <a:gs pos="1250">
                    <a:srgbClr val="68217A"/>
                  </a:gs>
                  <a:gs pos="100000">
                    <a:srgbClr val="68217A"/>
                  </a:gs>
                </a:gsLst>
                <a:lin ang="5400000" scaled="0"/>
              </a:gradFill>
              <a:effectLst/>
              <a:uLnTx/>
              <a:uFillTx/>
              <a:latin typeface="Segoe UI Light"/>
              <a:ea typeface="+mn-ea"/>
              <a:cs typeface="Segoe U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620" y="2339975"/>
            <a:ext cx="6558710" cy="44271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737" y="2748707"/>
            <a:ext cx="5519924" cy="3679949"/>
          </a:xfrm>
          <a:prstGeom prst="rect">
            <a:avLst/>
          </a:prstGeom>
          <a:solidFill>
            <a:schemeClr val="bg1">
              <a:alpha val="80000"/>
            </a:schemeClr>
          </a:solidFill>
        </p:spPr>
      </p:pic>
    </p:spTree>
    <p:extLst>
      <p:ext uri="{BB962C8B-B14F-4D97-AF65-F5344CB8AC3E}">
        <p14:creationId xmlns:p14="http://schemas.microsoft.com/office/powerpoint/2010/main" val="87425338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00179" y="1395995"/>
            <a:ext cx="5121840" cy="2746374"/>
            <a:chOff x="508069" y="1303339"/>
            <a:chExt cx="5121840" cy="2746374"/>
          </a:xfrm>
        </p:grpSpPr>
        <p:sp>
          <p:nvSpPr>
            <p:cNvPr id="23" name="Rectangle 22"/>
            <p:cNvSpPr/>
            <p:nvPr/>
          </p:nvSpPr>
          <p:spPr bwMode="auto">
            <a:xfrm>
              <a:off x="508069" y="1303339"/>
              <a:ext cx="5121840" cy="274637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46639" rIns="46639" bIns="93278"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TextBox 24"/>
            <p:cNvSpPr txBox="1"/>
            <p:nvPr/>
          </p:nvSpPr>
          <p:spPr>
            <a:xfrm>
              <a:off x="684476" y="1411709"/>
              <a:ext cx="2603928" cy="615553"/>
            </a:xfrm>
            <a:prstGeom prst="rect">
              <a:avLst/>
            </a:prstGeom>
            <a:noFill/>
          </p:spPr>
          <p:txBody>
            <a:bodyPr wrap="square" lIns="0" tIns="0" rIns="0" bIns="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CodePlex </a:t>
              </a:r>
              <a:r>
                <a:rPr kumimoji="0" lang="en-US" sz="2000"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membership has </a:t>
              </a:r>
              <a:r>
                <a:rPr kumimoji="0" lang="en-US" sz="2000" b="0" i="0" u="none" strike="noStrike" kern="120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more than tripled</a:t>
              </a:r>
              <a:endParaRPr kumimoji="0" lang="en-US" sz="2000"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TextBox 27"/>
            <p:cNvSpPr txBox="1"/>
            <p:nvPr/>
          </p:nvSpPr>
          <p:spPr>
            <a:xfrm>
              <a:off x="3230338" y="2318944"/>
              <a:ext cx="2238466" cy="630942"/>
            </a:xfrm>
            <a:prstGeom prst="rect">
              <a:avLst/>
            </a:prstGeom>
            <a:noFill/>
          </p:spPr>
          <p:txBody>
            <a:bodyPr wrap="square" lIns="0" tIns="0" rIns="0" bIns="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100" b="0" i="0" u="none" strike="noStrike" kern="1200" cap="none" spc="-306"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1,100,000</a:t>
              </a:r>
              <a:r>
                <a:rPr kumimoji="0" lang="en-US" sz="4100" b="0" i="0" u="none" strike="noStrike" kern="1200" cap="none" spc="-306" normalizeH="0" baseline="0" noProof="0" dirty="0">
                  <a:ln>
                    <a:noFill/>
                  </a:ln>
                  <a:gradFill>
                    <a:gsLst>
                      <a:gs pos="0">
                        <a:srgbClr val="FFFFFF"/>
                      </a:gs>
                      <a:gs pos="100000">
                        <a:srgbClr val="FFFFFF"/>
                      </a:gs>
                    </a:gsLst>
                    <a:lin ang="5400000" scaled="0"/>
                  </a:gradFill>
                  <a:effectLst/>
                  <a:uLnTx/>
                  <a:uFillTx/>
                  <a:latin typeface="Segoe UI Light"/>
                  <a:ea typeface="+mn-ea"/>
                  <a:cs typeface="+mn-cs"/>
                </a:rPr>
                <a:t>+</a:t>
              </a:r>
              <a:endParaRPr kumimoji="0" lang="en-US" sz="4100" b="0" i="0" u="none" strike="noStrike" kern="1200" cap="none" spc="-306" normalizeH="0" baseline="3000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9" name="TextBox 28"/>
            <p:cNvSpPr txBox="1"/>
            <p:nvPr/>
          </p:nvSpPr>
          <p:spPr>
            <a:xfrm>
              <a:off x="684475" y="2854502"/>
              <a:ext cx="2447909" cy="627807"/>
            </a:xfrm>
            <a:prstGeom prst="rect">
              <a:avLst/>
            </a:prstGeom>
            <a:noFill/>
          </p:spPr>
          <p:txBody>
            <a:bodyPr wrap="square" lIns="0" tIns="0" rIns="0" bIns="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100" b="0" i="0" u="none" strike="noStrike" kern="1200" cap="none" spc="-306" normalizeH="0" baseline="0" noProof="0" dirty="0">
                  <a:ln>
                    <a:noFill/>
                  </a:ln>
                  <a:gradFill>
                    <a:gsLst>
                      <a:gs pos="0">
                        <a:srgbClr val="FFFFFF"/>
                      </a:gs>
                      <a:gs pos="100000">
                        <a:srgbClr val="FFFFFF"/>
                      </a:gs>
                    </a:gsLst>
                    <a:lin ang="5400000" scaled="0"/>
                  </a:gradFill>
                  <a:effectLst/>
                  <a:uLnTx/>
                  <a:uFillTx/>
                  <a:latin typeface="Segoe UI Light"/>
                  <a:ea typeface="+mn-ea"/>
                  <a:cs typeface="+mn-cs"/>
                </a:rPr>
                <a:t>300,000</a:t>
              </a:r>
            </a:p>
          </p:txBody>
        </p:sp>
        <p:pic>
          <p:nvPicPr>
            <p:cNvPr id="24" name="Picture 2" descr="Code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018" y="1377678"/>
              <a:ext cx="2122954" cy="75300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7" name="Rectangle 36"/>
          <p:cNvSpPr/>
          <p:nvPr/>
        </p:nvSpPr>
        <p:spPr bwMode="auto">
          <a:xfrm>
            <a:off x="5709851" y="4268385"/>
            <a:ext cx="3613334" cy="232660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6639" rIns="46639" bIns="93278" numCol="1" spcCol="0" rtlCol="0" fromWordArt="0" anchor="b"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Segoe UI"/>
                <a:ea typeface="+mn-ea"/>
                <a:cs typeface="+mn-cs"/>
              </a:rPr>
              <a:t>Significant </a:t>
            </a:r>
            <a:r>
              <a:rPr kumimoji="0" lang="en-US" sz="3300" b="0" i="0" u="none" strike="noStrike" kern="1200" cap="none" spc="-102"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code </a:t>
            </a:r>
            <a:r>
              <a:rPr kumimoji="0" lang="en-US" sz="2000" b="0" i="0" u="none" strike="noStrike" kern="1200" cap="none" spc="0" normalizeH="0" baseline="0" noProof="0" dirty="0" smtClean="0">
                <a:ln>
                  <a:noFill/>
                </a:ln>
                <a:solidFill>
                  <a:prstClr val="white"/>
                </a:solidFill>
                <a:effectLst/>
                <a:uLnTx/>
                <a:uFillTx/>
                <a:latin typeface="Segoe UI"/>
                <a:ea typeface="+mn-ea"/>
                <a:cs typeface="+mn-cs"/>
              </a:rPr>
              <a:t>and  </a:t>
            </a:r>
            <a:r>
              <a:rPr kumimoji="0" lang="en-US" sz="3300" b="0" i="0" u="none" strike="noStrike" kern="1200" cap="none" spc="-102"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engineering hours </a:t>
            </a:r>
            <a:r>
              <a:rPr kumimoji="0" lang="en-US" sz="2000" b="0" i="0" u="none" strike="noStrike" kern="1200" cap="none" spc="0" normalizeH="0" baseline="0" noProof="0" dirty="0" smtClean="0">
                <a:ln>
                  <a:noFill/>
                </a:ln>
                <a:solidFill>
                  <a:prstClr val="white"/>
                </a:solidFill>
                <a:effectLst/>
                <a:uLnTx/>
                <a:uFillTx/>
                <a:latin typeface="Segoe UI"/>
                <a:ea typeface="+mn-ea"/>
                <a:cs typeface="+mn-cs"/>
              </a:rPr>
              <a:t>dedicated to Hadoop core, Hive and </a:t>
            </a:r>
            <a:r>
              <a:rPr kumimoji="0" lang="en-US" sz="2000" b="0" i="0" u="none" strike="noStrike" kern="1200" cap="none" spc="0" normalizeH="0" baseline="0" noProof="0" dirty="0" err="1">
                <a:ln>
                  <a:noFill/>
                </a:ln>
                <a:solidFill>
                  <a:prstClr val="white"/>
                </a:solidFill>
                <a:effectLst/>
                <a:uLnTx/>
                <a:uFillTx/>
                <a:latin typeface="Segoe UI"/>
                <a:ea typeface="+mn-ea"/>
                <a:cs typeface="+mn-cs"/>
              </a:rPr>
              <a:t>Tez</a:t>
            </a:r>
            <a:endParaRPr kumimoji="0" lang="en-US" sz="20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4" name="Rectangle 13"/>
          <p:cNvSpPr/>
          <p:nvPr/>
        </p:nvSpPr>
        <p:spPr bwMode="auto">
          <a:xfrm>
            <a:off x="9427757" y="1395995"/>
            <a:ext cx="2459571" cy="519097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46639" rIns="46639" bIns="93278"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downloads</a:t>
            </a:r>
          </a:p>
        </p:txBody>
      </p:sp>
      <p:sp>
        <p:nvSpPr>
          <p:cNvPr id="2" name="Title 1"/>
          <p:cNvSpPr>
            <a:spLocks noGrp="1"/>
          </p:cNvSpPr>
          <p:nvPr>
            <p:ph type="title"/>
          </p:nvPr>
        </p:nvSpPr>
        <p:spPr/>
        <p:txBody>
          <a:bodyPr/>
          <a:lstStyle/>
          <a:p>
            <a:r>
              <a:rPr lang="en-US" dirty="0" smtClean="0"/>
              <a:t>Microsoft + Open Source Momentum</a:t>
            </a:r>
            <a:endParaRPr lang="en-US" dirty="0"/>
          </a:p>
        </p:txBody>
      </p:sp>
      <p:sp>
        <p:nvSpPr>
          <p:cNvPr id="18" name="Right Arrow 17"/>
          <p:cNvSpPr/>
          <p:nvPr/>
        </p:nvSpPr>
        <p:spPr bwMode="auto">
          <a:xfrm rot="16200000">
            <a:off x="9290792" y="4362436"/>
            <a:ext cx="4036102" cy="871140"/>
          </a:xfrm>
          <a:prstGeom prst="rightArrow">
            <a:avLst/>
          </a:prstGeom>
          <a:solidFill>
            <a:srgbClr val="FFFFFF">
              <a:alpha val="8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9" name="TextBox 18"/>
          <p:cNvSpPr txBox="1"/>
          <p:nvPr/>
        </p:nvSpPr>
        <p:spPr>
          <a:xfrm>
            <a:off x="9437485" y="5074773"/>
            <a:ext cx="2044232" cy="1031051"/>
          </a:xfrm>
          <a:prstGeom prst="rect">
            <a:avLst/>
          </a:prstGeom>
          <a:noFill/>
        </p:spPr>
        <p:txBody>
          <a:bodyPr wrap="square" lIns="0" tIns="0" rIns="0" bIns="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6700" b="0" i="0" u="none" strike="noStrike" kern="1200" cap="none" spc="-306"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&gt;1M</a:t>
            </a:r>
            <a:endParaRPr kumimoji="0" lang="en-US" sz="6700" b="0" i="0" u="none" strike="noStrike" kern="1200" cap="none" spc="-306"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21" name="TextBox 20"/>
          <p:cNvSpPr txBox="1"/>
          <p:nvPr/>
        </p:nvSpPr>
        <p:spPr>
          <a:xfrm>
            <a:off x="8874008" y="1592899"/>
            <a:ext cx="2840713" cy="1015663"/>
          </a:xfrm>
          <a:prstGeom prst="rect">
            <a:avLst/>
          </a:prstGeom>
          <a:noFill/>
        </p:spPr>
        <p:txBody>
          <a:bodyPr wrap="square" lIns="0" tIns="0" rIns="0" bIns="0" rtlCol="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102" normalizeH="0" baseline="0" noProof="0" dirty="0">
                <a:ln>
                  <a:noFill/>
                </a:ln>
                <a:gradFill>
                  <a:gsLst>
                    <a:gs pos="0">
                      <a:srgbClr val="FFFFFF"/>
                    </a:gs>
                    <a:gs pos="100000">
                      <a:srgbClr val="FFFFFF"/>
                    </a:gs>
                  </a:gsLst>
                  <a:lin ang="5400000" scaled="0"/>
                </a:gradFill>
                <a:effectLst/>
                <a:uLnTx/>
                <a:uFillTx/>
                <a:latin typeface="Segoe UI Light"/>
                <a:ea typeface="+mn-ea"/>
                <a:cs typeface="+mn-cs"/>
              </a:rPr>
              <a:t>Microsoft</a:t>
            </a:r>
          </a:p>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102" normalizeH="0" baseline="0" noProof="0" dirty="0">
                <a:ln>
                  <a:noFill/>
                </a:ln>
                <a:gradFill>
                  <a:gsLst>
                    <a:gs pos="0">
                      <a:srgbClr val="FFFFFF"/>
                    </a:gs>
                    <a:gs pos="100000">
                      <a:srgbClr val="FFFFFF"/>
                    </a:gs>
                  </a:gsLst>
                  <a:lin ang="5400000" scaled="0"/>
                </a:gradFill>
                <a:effectLst/>
                <a:uLnTx/>
                <a:uFillTx/>
                <a:latin typeface="Segoe UI Light"/>
                <a:ea typeface="+mn-ea"/>
                <a:cs typeface="+mn-cs"/>
              </a:rPr>
              <a:t>WebMatrix</a:t>
            </a:r>
          </a:p>
        </p:txBody>
      </p:sp>
      <p:grpSp>
        <p:nvGrpSpPr>
          <p:cNvPr id="8" name="Group 7"/>
          <p:cNvGrpSpPr/>
          <p:nvPr/>
        </p:nvGrpSpPr>
        <p:grpSpPr>
          <a:xfrm>
            <a:off x="508068" y="4268385"/>
            <a:ext cx="5097211" cy="2326609"/>
            <a:chOff x="508069" y="4119581"/>
            <a:chExt cx="4806366" cy="2326609"/>
          </a:xfrm>
        </p:grpSpPr>
        <p:sp>
          <p:nvSpPr>
            <p:cNvPr id="27" name="Rectangle 26"/>
            <p:cNvSpPr/>
            <p:nvPr/>
          </p:nvSpPr>
          <p:spPr bwMode="auto">
            <a:xfrm>
              <a:off x="508069" y="4119581"/>
              <a:ext cx="4806366" cy="232660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6639" rIns="46639" bIns="93278"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SUSE-Microsoft Alliance customers </a:t>
              </a:r>
            </a:p>
          </p:txBody>
        </p:sp>
        <p:sp>
          <p:nvSpPr>
            <p:cNvPr id="35" name="TextBox 34"/>
            <p:cNvSpPr txBox="1"/>
            <p:nvPr/>
          </p:nvSpPr>
          <p:spPr>
            <a:xfrm>
              <a:off x="542028" y="4643567"/>
              <a:ext cx="3273130" cy="1031051"/>
            </a:xfrm>
            <a:prstGeom prst="rect">
              <a:avLst/>
            </a:prstGeom>
            <a:solidFill>
              <a:schemeClr val="accent3"/>
            </a:solidFill>
          </p:spPr>
          <p:txBody>
            <a:bodyPr wrap="square" lIns="182880" tIns="0" rIns="0" bIns="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6700" b="0" i="0" u="none" strike="noStrike" kern="1200" cap="none" spc="-306"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&gt;1,000</a:t>
              </a:r>
              <a:endParaRPr kumimoji="0" lang="en-US" sz="6700" b="0" i="0" u="none" strike="noStrike" kern="1200" cap="none" spc="-306"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pic>
          <p:nvPicPr>
            <p:cNvPr id="1026" name="Picture 2" descr="C:\Users\claudette\Documents\2012 Jobs\Kelly\07-November deck work\graphics\Suse-Logo-580x224_tcm77-102997.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792258" y="4576010"/>
              <a:ext cx="2488735" cy="960779"/>
            </a:xfrm>
            <a:prstGeom prst="rect">
              <a:avLst/>
            </a:prstGeom>
            <a:noFill/>
            <a:extLst/>
          </p:spPr>
        </p:pic>
      </p:grpSp>
      <p:sp>
        <p:nvSpPr>
          <p:cNvPr id="34" name="Right Arrow 33"/>
          <p:cNvSpPr/>
          <p:nvPr/>
        </p:nvSpPr>
        <p:spPr bwMode="auto">
          <a:xfrm>
            <a:off x="508068" y="5920618"/>
            <a:ext cx="4336982" cy="466668"/>
          </a:xfrm>
          <a:prstGeom prst="rightArrow">
            <a:avLst>
              <a:gd name="adj1" fmla="val 100000"/>
              <a:gd name="adj2" fmla="val 0"/>
            </a:avLst>
          </a:prstGeom>
          <a:solidFill>
            <a:srgbClr val="FFFFFF">
              <a:alpha val="8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0" name="TextBox 29"/>
          <p:cNvSpPr txBox="1"/>
          <p:nvPr/>
        </p:nvSpPr>
        <p:spPr>
          <a:xfrm>
            <a:off x="5446528" y="3856422"/>
            <a:ext cx="852822" cy="313904"/>
          </a:xfrm>
          <a:prstGeom prst="rect">
            <a:avLst/>
          </a:prstGeom>
          <a:noFill/>
        </p:spPr>
        <p:txBody>
          <a:bodyPr wrap="square" lIns="0" tIns="0" rIns="0" bIns="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53" normalizeH="0" baseline="0" noProof="0" dirty="0">
                <a:ln>
                  <a:noFill/>
                </a:ln>
                <a:gradFill>
                  <a:gsLst>
                    <a:gs pos="0">
                      <a:srgbClr val="FFFFFF"/>
                    </a:gs>
                    <a:gs pos="100000">
                      <a:srgbClr val="FFFFFF"/>
                    </a:gs>
                  </a:gsLst>
                  <a:lin ang="5400000" scaled="0"/>
                </a:gradFill>
                <a:effectLst/>
                <a:uLnTx/>
                <a:uFillTx/>
                <a:latin typeface="Segoe UI"/>
                <a:ea typeface="+mn-ea"/>
                <a:cs typeface="+mn-cs"/>
              </a:rPr>
              <a:t>2010</a:t>
            </a:r>
          </a:p>
        </p:txBody>
      </p:sp>
      <p:sp>
        <p:nvSpPr>
          <p:cNvPr id="31" name="TextBox 30"/>
          <p:cNvSpPr txBox="1"/>
          <p:nvPr/>
        </p:nvSpPr>
        <p:spPr>
          <a:xfrm>
            <a:off x="6951354" y="3854944"/>
            <a:ext cx="852822" cy="313904"/>
          </a:xfrm>
          <a:prstGeom prst="rect">
            <a:avLst/>
          </a:prstGeom>
          <a:noFill/>
        </p:spPr>
        <p:txBody>
          <a:bodyPr wrap="square" lIns="0" tIns="0" rIns="0" bIns="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53"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2014</a:t>
            </a:r>
            <a:endParaRPr kumimoji="0" lang="en-US" sz="2000" b="0" i="0" u="none" strike="noStrike" kern="1200" cap="none" spc="-153"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 name="Right Arrow 32"/>
          <p:cNvSpPr/>
          <p:nvPr/>
        </p:nvSpPr>
        <p:spPr bwMode="auto">
          <a:xfrm rot="16200000">
            <a:off x="5662961" y="2706314"/>
            <a:ext cx="1714581" cy="1258349"/>
          </a:xfrm>
          <a:prstGeom prst="rightArrow">
            <a:avLst>
              <a:gd name="adj1" fmla="val 50000"/>
              <a:gd name="adj2" fmla="val 0"/>
            </a:avLst>
          </a:prstGeom>
          <a:solidFill>
            <a:srgbClr val="FFFFFF">
              <a:alpha val="8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2" name="Right Arrow 31"/>
          <p:cNvSpPr/>
          <p:nvPr/>
        </p:nvSpPr>
        <p:spPr bwMode="auto">
          <a:xfrm rot="16200000">
            <a:off x="4763575" y="3275544"/>
            <a:ext cx="576124" cy="1258349"/>
          </a:xfrm>
          <a:prstGeom prst="rightArrow">
            <a:avLst>
              <a:gd name="adj1" fmla="val 50000"/>
              <a:gd name="adj2" fmla="val 0"/>
            </a:avLst>
          </a:prstGeom>
          <a:solidFill>
            <a:srgbClr val="FFFFFF">
              <a:alpha val="8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6" name="Rectangle 35"/>
          <p:cNvSpPr/>
          <p:nvPr/>
        </p:nvSpPr>
        <p:spPr bwMode="auto">
          <a:xfrm>
            <a:off x="520101" y="1395996"/>
            <a:ext cx="3587684" cy="275988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91440" rIns="91440" bIns="18288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51" normalizeH="0" baseline="0" noProof="0" dirty="0" smtClean="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rPr>
              <a:t>Microsoft Azure</a:t>
            </a:r>
            <a:endParaRPr kumimoji="0" lang="en-US" sz="2800"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
        <p:nvSpPr>
          <p:cNvPr id="42" name="Rectangle 41"/>
          <p:cNvSpPr/>
          <p:nvPr/>
        </p:nvSpPr>
        <p:spPr>
          <a:xfrm>
            <a:off x="2187869" y="2035195"/>
            <a:ext cx="1567491" cy="1602294"/>
          </a:xfrm>
          <a:prstGeom prst="rect">
            <a:avLst/>
          </a:prstGeom>
        </p:spPr>
        <p:txBody>
          <a:bodyPr wrap="square" lIns="93278" tIns="46639" rIns="93278" bIns="46639">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900" b="0" i="0" u="none" strike="noStrike" kern="1200" cap="none" spc="-306"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20%</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900" b="0" i="0" u="none" strike="noStrike" kern="1200" cap="none" spc="-306"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Linux</a:t>
            </a:r>
            <a:endParaRPr kumimoji="0" lang="en-US" sz="4900" b="0" i="0" u="none" strike="noStrike" kern="1200" cap="none" spc="-306"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4" name="TextBox 43"/>
          <p:cNvSpPr txBox="1"/>
          <p:nvPr/>
        </p:nvSpPr>
        <p:spPr>
          <a:xfrm>
            <a:off x="587205" y="3775719"/>
            <a:ext cx="3398063" cy="276999"/>
          </a:xfrm>
          <a:prstGeom prst="rect">
            <a:avLst/>
          </a:prstGeom>
          <a:noFill/>
        </p:spPr>
        <p:txBody>
          <a:bodyPr wrap="square" lIns="0" tIns="0" rIns="0" bIns="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&gt;1,000 </a:t>
            </a:r>
            <a:r>
              <a:rPr kumimoji="0" lang="en-US" sz="1800" b="0" i="0" u="none" strike="noStrike" kern="1200" cap="none" spc="-5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Linux VMs to choose from</a:t>
            </a:r>
          </a:p>
        </p:txBody>
      </p:sp>
      <p:pic>
        <p:nvPicPr>
          <p:cNvPr id="45" name="Picture 2" descr="C:\Users\claudette\Documents\2011 Jobs\logos\hadoo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389" y="4398177"/>
            <a:ext cx="2176852" cy="513958"/>
          </a:xfrm>
          <a:prstGeom prst="rect">
            <a:avLst/>
          </a:prstGeom>
          <a:noFill/>
          <a:extLst/>
        </p:spPr>
      </p:pic>
      <p:graphicFrame>
        <p:nvGraphicFramePr>
          <p:cNvPr id="46" name="Chart 45"/>
          <p:cNvGraphicFramePr/>
          <p:nvPr>
            <p:extLst/>
          </p:nvPr>
        </p:nvGraphicFramePr>
        <p:xfrm>
          <a:off x="274638" y="2051536"/>
          <a:ext cx="2357876" cy="157191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27539384"/>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526" y="4214751"/>
            <a:ext cx="2528642" cy="8123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106" y="1889384"/>
            <a:ext cx="2722154" cy="73821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70" y="3534993"/>
            <a:ext cx="2187998" cy="63998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6830" y="1881657"/>
            <a:ext cx="1109648" cy="146304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364" y="2638340"/>
            <a:ext cx="988192" cy="90063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8063" y="5789946"/>
            <a:ext cx="3346300" cy="870037"/>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6910" y="4774962"/>
            <a:ext cx="2547817" cy="876449"/>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5302" y="3937306"/>
            <a:ext cx="2473665" cy="865783"/>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2667" y="2947126"/>
            <a:ext cx="2844289" cy="894971"/>
          </a:xfrm>
          <a:prstGeom prst="rect">
            <a:avLst/>
          </a:prstGeom>
        </p:spPr>
      </p:pic>
      <p:pic>
        <p:nvPicPr>
          <p:cNvPr id="15"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531348" y="1922165"/>
            <a:ext cx="2120600" cy="7285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38320" y="1542932"/>
            <a:ext cx="1457193" cy="1457193"/>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27296" y="4851025"/>
            <a:ext cx="2137216" cy="757740"/>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271" y="4548748"/>
            <a:ext cx="3701524" cy="517417"/>
          </a:xfrm>
          <a:prstGeom prst="rect">
            <a:avLst/>
          </a:prstGeom>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71429" y="5050698"/>
            <a:ext cx="2203180" cy="600867"/>
          </a:xfrm>
          <a:prstGeom prst="rect">
            <a:avLst/>
          </a:prstGeom>
        </p:spPr>
      </p:pic>
      <p:pic>
        <p:nvPicPr>
          <p:cNvPr id="21" name="Picture 20"/>
          <p:cNvPicPr>
            <a:picLocks noChangeAspect="1"/>
          </p:cNvPicPr>
          <p:nvPr/>
        </p:nvPicPr>
        <p:blipFill rotWithShape="1">
          <a:blip r:embed="rId17">
            <a:extLst>
              <a:ext uri="{28A0092B-C50C-407E-A947-70E740481C1C}">
                <a14:useLocalDpi xmlns:a14="http://schemas.microsoft.com/office/drawing/2010/main" val="0"/>
              </a:ext>
            </a:extLst>
          </a:blip>
          <a:srcRect l="24622" t="33206" r="-77" b="31793"/>
          <a:stretch/>
        </p:blipFill>
        <p:spPr>
          <a:xfrm>
            <a:off x="10003349" y="2927502"/>
            <a:ext cx="2312761" cy="672810"/>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52437" y="3397335"/>
            <a:ext cx="2583382" cy="828523"/>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17759" y="2030265"/>
            <a:ext cx="2377979" cy="613268"/>
          </a:xfrm>
          <a:prstGeom prst="rect">
            <a:avLst/>
          </a:prstGeom>
        </p:spPr>
      </p:pic>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913045" y="3165553"/>
            <a:ext cx="1009429" cy="1009429"/>
          </a:xfrm>
          <a:prstGeom prst="rect">
            <a:avLst/>
          </a:prstGeom>
        </p:spPr>
      </p:pic>
      <p:pic>
        <p:nvPicPr>
          <p:cNvPr id="19" name="Picture 18"/>
          <p:cNvPicPr>
            <a:picLocks noChangeAspect="1"/>
          </p:cNvPicPr>
          <p:nvPr/>
        </p:nvPicPr>
        <p:blipFill rotWithShape="1">
          <a:blip r:embed="rId21">
            <a:extLst>
              <a:ext uri="{28A0092B-C50C-407E-A947-70E740481C1C}">
                <a14:useLocalDpi xmlns:a14="http://schemas.microsoft.com/office/drawing/2010/main" val="0"/>
              </a:ext>
            </a:extLst>
          </a:blip>
          <a:srcRect t="37230" b="39301"/>
          <a:stretch/>
        </p:blipFill>
        <p:spPr>
          <a:xfrm>
            <a:off x="7826018" y="5691975"/>
            <a:ext cx="3555550" cy="834435"/>
          </a:xfrm>
          <a:prstGeom prst="rect">
            <a:avLst/>
          </a:prstGeom>
        </p:spPr>
      </p:pic>
      <p:sp>
        <p:nvSpPr>
          <p:cNvPr id="24" name="Title 23"/>
          <p:cNvSpPr>
            <a:spLocks noGrp="1"/>
          </p:cNvSpPr>
          <p:nvPr>
            <p:ph type="title"/>
          </p:nvPr>
        </p:nvSpPr>
        <p:spPr/>
        <p:txBody>
          <a:bodyPr>
            <a:normAutofit fontScale="90000"/>
          </a:bodyPr>
          <a:lstStyle/>
          <a:p>
            <a:r>
              <a:rPr lang="en-US" sz="5507" dirty="0"/>
              <a:t>Open Source on Azure </a:t>
            </a:r>
            <a:r>
              <a:rPr lang="en-US" sz="5507" dirty="0" smtClean="0"/>
              <a:t>Customers</a:t>
            </a:r>
            <a:br>
              <a:rPr lang="en-US" sz="5507" dirty="0" smtClean="0"/>
            </a:br>
            <a:endParaRPr lang="en-US" sz="3100" dirty="0">
              <a:gradFill>
                <a:gsLst>
                  <a:gs pos="1250">
                    <a:schemeClr val="accent6"/>
                  </a:gs>
                  <a:gs pos="100000">
                    <a:schemeClr val="accent6"/>
                  </a:gs>
                </a:gsLst>
                <a:lin ang="5400000" scaled="0"/>
              </a:gradFill>
            </a:endParaRPr>
          </a:p>
        </p:txBody>
      </p:sp>
      <p:grpSp>
        <p:nvGrpSpPr>
          <p:cNvPr id="28" name="Group 27"/>
          <p:cNvGrpSpPr/>
          <p:nvPr/>
        </p:nvGrpSpPr>
        <p:grpSpPr>
          <a:xfrm>
            <a:off x="1959530" y="2802098"/>
            <a:ext cx="2514600" cy="594360"/>
            <a:chOff x="9439598" y="331850"/>
            <a:chExt cx="2514600" cy="594360"/>
          </a:xfrm>
        </p:grpSpPr>
        <p:sp>
          <p:nvSpPr>
            <p:cNvPr id="27" name="Rectangle 26"/>
            <p:cNvSpPr/>
            <p:nvPr/>
          </p:nvSpPr>
          <p:spPr bwMode="auto">
            <a:xfrm>
              <a:off x="9439598" y="331850"/>
              <a:ext cx="2514600" cy="59436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6" name="Picture 2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486894" y="419350"/>
              <a:ext cx="2305050" cy="428625"/>
            </a:xfrm>
            <a:prstGeom prst="rect">
              <a:avLst/>
            </a:prstGeom>
          </p:spPr>
        </p:pic>
      </p:grpSp>
      <p:pic>
        <p:nvPicPr>
          <p:cNvPr id="11" name="Picture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69270" y="5432918"/>
            <a:ext cx="3355377" cy="758813"/>
          </a:xfrm>
          <a:prstGeom prst="rect">
            <a:avLst/>
          </a:prstGeom>
        </p:spPr>
      </p:pic>
      <p:pic>
        <p:nvPicPr>
          <p:cNvPr id="14" name="Picture 1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372863" y="3883626"/>
            <a:ext cx="1050142" cy="1097280"/>
          </a:xfrm>
          <a:prstGeom prst="rect">
            <a:avLst/>
          </a:prstGeom>
        </p:spPr>
      </p:pic>
    </p:spTree>
    <p:extLst>
      <p:ext uri="{BB962C8B-B14F-4D97-AF65-F5344CB8AC3E}">
        <p14:creationId xmlns:p14="http://schemas.microsoft.com/office/powerpoint/2010/main" val="2480604435"/>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0030"/>
          <a:stretch/>
        </p:blipFill>
        <p:spPr>
          <a:xfrm>
            <a:off x="-2365" y="0"/>
            <a:ext cx="12438840" cy="6994525"/>
          </a:xfrm>
          <a:prstGeom prst="rect">
            <a:avLst/>
          </a:prstGeom>
        </p:spPr>
      </p:pic>
      <p:sp>
        <p:nvSpPr>
          <p:cNvPr id="8" name="Rectangle 7"/>
          <p:cNvSpPr/>
          <p:nvPr/>
        </p:nvSpPr>
        <p:spPr>
          <a:xfrm>
            <a:off x="5500197" y="3007895"/>
            <a:ext cx="6664006" cy="3689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146304" rtlCol="0" anchor="t" anchorCtr="0">
            <a:noAutofit/>
          </a:bodyPr>
          <a:lstStyle/>
          <a:p>
            <a:pPr marL="0" marR="0" lvl="0" indent="0" algn="l" defTabSz="932742" rtl="0" eaLnBrk="1" fontAlgn="auto" latinLnBrk="0" hangingPunct="1">
              <a:lnSpc>
                <a:spcPct val="88000"/>
              </a:lnSpc>
              <a:spcBef>
                <a:spcPts val="600"/>
              </a:spcBef>
              <a:spcAft>
                <a:spcPts val="0"/>
              </a:spcAft>
              <a:buClrTx/>
              <a:buSzTx/>
              <a:buFontTx/>
              <a:buNone/>
              <a:tabLst/>
              <a:defRPr/>
            </a:pPr>
            <a:r>
              <a:rPr kumimoji="0" lang="en-US" sz="3600" b="0" i="0" u="none" strike="noStrike" kern="1200" cap="none" spc="0" normalizeH="0" baseline="0" noProof="0" dirty="0">
                <a:ln>
                  <a:noFill/>
                </a:ln>
                <a:solidFill>
                  <a:srgbClr val="68217A"/>
                </a:solidFill>
                <a:effectLst/>
                <a:uLnTx/>
                <a:uFillTx/>
                <a:latin typeface="Segoe UI Light"/>
                <a:ea typeface="+mn-ea"/>
                <a:cs typeface="+mn-cs"/>
              </a:rPr>
              <a:t>Solution</a:t>
            </a:r>
          </a:p>
          <a:p>
            <a:pPr marL="0" marR="0" lvl="0" indent="0" algn="l" defTabSz="932742" rtl="0" eaLnBrk="1" fontAlgn="auto" latinLnBrk="0" hangingPunct="1">
              <a:lnSpc>
                <a:spcPct val="88000"/>
              </a:lnSpc>
              <a:spcBef>
                <a:spcPts val="600"/>
              </a:spcBef>
              <a:spcAft>
                <a:spcPts val="0"/>
              </a:spcAft>
              <a:buClrTx/>
              <a:buSzTx/>
              <a:buFontTx/>
              <a:buNone/>
              <a:tabLst/>
              <a:defRPr/>
            </a:pPr>
            <a:r>
              <a:rPr kumimoji="0" lang="en-US" sz="1800" b="0" i="0" u="none" strike="noStrike" kern="1200" cap="none" spc="-20" normalizeH="0" baseline="0" noProof="0" dirty="0">
                <a:ln>
                  <a:noFill/>
                </a:ln>
                <a:solidFill>
                  <a:srgbClr val="505050"/>
                </a:solidFill>
                <a:effectLst/>
                <a:uLnTx/>
                <a:uFillTx/>
                <a:latin typeface="Segoe UI"/>
                <a:ea typeface="+mn-ea"/>
                <a:cs typeface="+mn-cs"/>
              </a:rPr>
              <a:t>The team created a mobile app </a:t>
            </a:r>
            <a:r>
              <a:rPr kumimoji="0" lang="en-US" sz="1800" b="0" i="0" u="none" strike="noStrike" kern="1200" cap="none" spc="-20" normalizeH="0" baseline="0" noProof="0" dirty="0" smtClean="0">
                <a:ln>
                  <a:noFill/>
                </a:ln>
                <a:solidFill>
                  <a:srgbClr val="505050"/>
                </a:solidFill>
                <a:effectLst/>
                <a:uLnTx/>
                <a:uFillTx/>
                <a:latin typeface="Segoe UI"/>
                <a:ea typeface="+mn-ea"/>
                <a:cs typeface="+mn-cs"/>
              </a:rPr>
              <a:t>that gave millions of fans around the world a front row seat. Hosted </a:t>
            </a:r>
            <a:r>
              <a:rPr kumimoji="0" lang="en-US" sz="1800" b="0" i="0" u="none" strike="noStrike" kern="1200" cap="none" spc="-20" normalizeH="0" baseline="0" noProof="0" dirty="0">
                <a:ln>
                  <a:noFill/>
                </a:ln>
                <a:solidFill>
                  <a:srgbClr val="505050"/>
                </a:solidFill>
                <a:effectLst/>
                <a:uLnTx/>
                <a:uFillTx/>
                <a:latin typeface="Segoe UI"/>
                <a:ea typeface="+mn-ea"/>
                <a:cs typeface="+mn-cs"/>
              </a:rPr>
              <a:t>on </a:t>
            </a:r>
            <a:r>
              <a:rPr kumimoji="0" lang="en-US" sz="1800" b="0" i="0" u="none" strike="noStrike" kern="1200" cap="none" spc="-20" normalizeH="0" baseline="0" noProof="0" dirty="0" smtClean="0">
                <a:ln>
                  <a:noFill/>
                </a:ln>
                <a:solidFill>
                  <a:srgbClr val="505050"/>
                </a:solidFill>
                <a:effectLst/>
                <a:uLnTx/>
                <a:uFillTx/>
                <a:latin typeface="Segoe UI"/>
                <a:ea typeface="+mn-ea"/>
                <a:cs typeface="+mn-cs"/>
              </a:rPr>
              <a:t>Microsoft Azure, the app featured behind-the-scenes content</a:t>
            </a:r>
            <a:r>
              <a:rPr kumimoji="0" lang="en-US" sz="1800" b="0" i="0" u="none" strike="noStrike" kern="1200" cap="none" spc="-20" normalizeH="0" baseline="0" noProof="0" dirty="0">
                <a:ln>
                  <a:noFill/>
                </a:ln>
                <a:solidFill>
                  <a:srgbClr val="505050"/>
                </a:solidFill>
                <a:effectLst/>
                <a:uLnTx/>
                <a:uFillTx/>
                <a:latin typeface="Segoe UI"/>
                <a:ea typeface="+mn-ea"/>
                <a:cs typeface="+mn-cs"/>
              </a:rPr>
              <a:t>, interactive competitions, </a:t>
            </a:r>
            <a:r>
              <a:rPr kumimoji="0" lang="en-US" sz="1800" b="0" i="0" u="none" strike="noStrike" kern="1200" cap="none" spc="-20" normalizeH="0" baseline="0" noProof="0" dirty="0" smtClean="0">
                <a:ln>
                  <a:noFill/>
                </a:ln>
                <a:solidFill>
                  <a:srgbClr val="505050"/>
                </a:solidFill>
                <a:effectLst/>
                <a:uLnTx/>
                <a:uFillTx/>
                <a:latin typeface="Segoe UI"/>
                <a:ea typeface="+mn-ea"/>
                <a:cs typeface="+mn-cs"/>
              </a:rPr>
              <a:t>near real-time videos, and </a:t>
            </a:r>
            <a:r>
              <a:rPr kumimoji="0" lang="en-US" sz="1800" b="0" i="0" u="none" strike="noStrike" kern="1200" cap="none" spc="-20" normalizeH="0" baseline="0" noProof="0" dirty="0">
                <a:ln>
                  <a:noFill/>
                </a:ln>
                <a:solidFill>
                  <a:srgbClr val="505050"/>
                </a:solidFill>
                <a:effectLst/>
                <a:uLnTx/>
                <a:uFillTx/>
                <a:latin typeface="Segoe UI"/>
                <a:ea typeface="+mn-ea"/>
                <a:cs typeface="+mn-cs"/>
              </a:rPr>
              <a:t>other innovative </a:t>
            </a:r>
            <a:r>
              <a:rPr kumimoji="0" lang="en-US" sz="1800" b="0" i="0" u="none" strike="noStrike" kern="1200" cap="none" spc="-20" normalizeH="0" baseline="0" noProof="0" dirty="0" smtClean="0">
                <a:ln>
                  <a:noFill/>
                </a:ln>
                <a:solidFill>
                  <a:srgbClr val="505050"/>
                </a:solidFill>
                <a:effectLst/>
                <a:uLnTx/>
                <a:uFillTx/>
                <a:latin typeface="Segoe UI"/>
                <a:ea typeface="+mn-ea"/>
                <a:cs typeface="+mn-cs"/>
              </a:rPr>
              <a:t>features</a:t>
            </a:r>
            <a:r>
              <a:rPr kumimoji="0" lang="en-US" sz="1800" b="0" i="0" u="none" strike="noStrike" kern="1200" cap="none" spc="-20" normalizeH="0" baseline="0" noProof="0" dirty="0">
                <a:ln>
                  <a:noFill/>
                </a:ln>
                <a:solidFill>
                  <a:srgbClr val="505050"/>
                </a:solidFill>
                <a:effectLst/>
                <a:uLnTx/>
                <a:uFillTx/>
                <a:latin typeface="Segoe UI"/>
                <a:ea typeface="+mn-ea"/>
                <a:cs typeface="+mn-cs"/>
              </a:rPr>
              <a:t>, delivered to Windows, Apple, and Android </a:t>
            </a:r>
            <a:r>
              <a:rPr kumimoji="0" lang="en-US" sz="1800" b="0" i="0" u="none" strike="noStrike" kern="1200" cap="none" spc="-20" normalizeH="0" baseline="0" noProof="0" dirty="0" smtClean="0">
                <a:ln>
                  <a:noFill/>
                </a:ln>
                <a:solidFill>
                  <a:srgbClr val="505050"/>
                </a:solidFill>
                <a:effectLst/>
                <a:uLnTx/>
                <a:uFillTx/>
                <a:latin typeface="Segoe UI"/>
                <a:ea typeface="+mn-ea"/>
                <a:cs typeface="+mn-cs"/>
              </a:rPr>
              <a:t>devices. </a:t>
            </a:r>
          </a:p>
          <a:p>
            <a:pPr marL="0" marR="0" lvl="0" indent="0" algn="l" defTabSz="932742" rtl="0" eaLnBrk="1" fontAlgn="auto" latinLnBrk="0" hangingPunct="1">
              <a:lnSpc>
                <a:spcPct val="88000"/>
              </a:lnSpc>
              <a:spcBef>
                <a:spcPts val="2400"/>
              </a:spcBef>
              <a:spcAft>
                <a:spcPts val="0"/>
              </a:spcAft>
              <a:buClrTx/>
              <a:buSzTx/>
              <a:buFontTx/>
              <a:buNone/>
              <a:tabLst/>
              <a:defRPr/>
            </a:pPr>
            <a:r>
              <a:rPr kumimoji="0" lang="en-US" sz="3600" b="0" i="0" u="none" strike="noStrike" kern="1200" cap="none" spc="0" normalizeH="0" baseline="0" noProof="0" dirty="0">
                <a:ln>
                  <a:noFill/>
                </a:ln>
                <a:solidFill>
                  <a:srgbClr val="68217A"/>
                </a:solidFill>
                <a:effectLst/>
                <a:uLnTx/>
                <a:uFillTx/>
                <a:latin typeface="Segoe UI Light"/>
                <a:ea typeface="+mn-ea"/>
                <a:cs typeface="+mn-cs"/>
              </a:rPr>
              <a:t>Benefits</a:t>
            </a:r>
            <a:r>
              <a:rPr kumimoji="0" lang="en-US" sz="2800" b="0" i="0" u="none" strike="noStrike" kern="1200" cap="none" spc="0" normalizeH="0" baseline="0" noProof="0" dirty="0">
                <a:ln>
                  <a:noFill/>
                </a:ln>
                <a:solidFill>
                  <a:srgbClr val="68217A"/>
                </a:solidFill>
                <a:effectLst/>
                <a:uLnTx/>
                <a:uFillTx/>
                <a:latin typeface="Segoe UI Light"/>
                <a:ea typeface="+mn-ea"/>
                <a:cs typeface="+mn-cs"/>
              </a:rPr>
              <a:t> </a:t>
            </a:r>
          </a:p>
          <a:p>
            <a:pPr marL="0" marR="0" lvl="0" indent="0" algn="l" defTabSz="932742" rtl="0" eaLnBrk="1" fontAlgn="auto" latinLnBrk="0" hangingPunct="1">
              <a:lnSpc>
                <a:spcPct val="88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a:ea typeface="+mn-ea"/>
                <a:cs typeface="+mn-cs"/>
              </a:rPr>
              <a:t>Non-professionals easily </a:t>
            </a:r>
            <a:r>
              <a:rPr kumimoji="0" lang="en-US" sz="1800" b="0" i="0" u="none" strike="noStrike" kern="1200" cap="none" spc="0" normalizeH="0" baseline="0" noProof="0" dirty="0" smtClean="0">
                <a:ln>
                  <a:noFill/>
                </a:ln>
                <a:solidFill>
                  <a:srgbClr val="505050"/>
                </a:solidFill>
                <a:effectLst/>
                <a:uLnTx/>
                <a:uFillTx/>
                <a:latin typeface="Segoe UI"/>
                <a:ea typeface="+mn-ea"/>
                <a:cs typeface="+mn-cs"/>
              </a:rPr>
              <a:t>uploaded near </a:t>
            </a:r>
            <a:r>
              <a:rPr kumimoji="0" lang="en-US" sz="1800" b="0" i="0" u="none" strike="noStrike" kern="1200" cap="none" spc="0" normalizeH="0" baseline="0" noProof="0" dirty="0">
                <a:ln>
                  <a:noFill/>
                </a:ln>
                <a:solidFill>
                  <a:srgbClr val="505050"/>
                </a:solidFill>
                <a:effectLst/>
                <a:uLnTx/>
                <a:uFillTx/>
                <a:latin typeface="Segoe UI"/>
                <a:ea typeface="+mn-ea"/>
                <a:cs typeface="+mn-cs"/>
              </a:rPr>
              <a:t>real-time video </a:t>
            </a:r>
          </a:p>
          <a:p>
            <a:pPr marL="0" marR="0" lvl="0" indent="0" algn="l" defTabSz="932742" rtl="0" eaLnBrk="1" fontAlgn="auto" latinLnBrk="0" hangingPunct="1">
              <a:lnSpc>
                <a:spcPct val="88000"/>
              </a:lnSpc>
              <a:spcBef>
                <a:spcPts val="600"/>
              </a:spcBef>
              <a:spcAft>
                <a:spcPts val="0"/>
              </a:spcAft>
              <a:buClrTx/>
              <a:buSzTx/>
              <a:buFontTx/>
              <a:buNone/>
              <a:tabLst/>
              <a:defRPr/>
            </a:pPr>
            <a:r>
              <a:rPr kumimoji="0" lang="en-US" sz="1800" b="0" i="0" u="none" strike="noStrike" kern="1200" cap="none" spc="0" normalizeH="0" baseline="0" noProof="0" dirty="0" smtClean="0">
                <a:ln>
                  <a:noFill/>
                </a:ln>
                <a:solidFill>
                  <a:srgbClr val="505050"/>
                </a:solidFill>
                <a:effectLst/>
                <a:uLnTx/>
                <a:uFillTx/>
                <a:latin typeface="Segoe UI"/>
                <a:ea typeface="+mn-ea"/>
                <a:cs typeface="+mn-cs"/>
              </a:rPr>
              <a:t>Supported </a:t>
            </a:r>
            <a:r>
              <a:rPr kumimoji="0" lang="en-US" sz="1800" b="0" i="0" u="none" strike="noStrike" kern="1200" cap="none" spc="0" normalizeH="0" baseline="0" noProof="0" dirty="0">
                <a:ln>
                  <a:noFill/>
                </a:ln>
                <a:solidFill>
                  <a:srgbClr val="505050"/>
                </a:solidFill>
                <a:effectLst/>
                <a:uLnTx/>
                <a:uFillTx/>
                <a:latin typeface="Segoe UI"/>
                <a:ea typeface="+mn-ea"/>
                <a:cs typeface="+mn-cs"/>
              </a:rPr>
              <a:t>12,000 page requests per second with 10 instances </a:t>
            </a:r>
          </a:p>
          <a:p>
            <a:pPr marL="0" marR="0" lvl="0" indent="0" algn="l" defTabSz="932742" rtl="0" eaLnBrk="1" fontAlgn="auto" latinLnBrk="0" hangingPunct="1">
              <a:lnSpc>
                <a:spcPct val="88000"/>
              </a:lnSpc>
              <a:spcBef>
                <a:spcPts val="600"/>
              </a:spcBef>
              <a:spcAft>
                <a:spcPts val="0"/>
              </a:spcAft>
              <a:buClrTx/>
              <a:buSzTx/>
              <a:buFontTx/>
              <a:buNone/>
              <a:tabLst/>
              <a:defRPr/>
            </a:pPr>
            <a:r>
              <a:rPr kumimoji="0" lang="en-US" sz="1800" b="0" i="0" u="none" strike="noStrike" kern="1200" cap="none" spc="0" normalizeH="0" baseline="0" noProof="0" dirty="0" smtClean="0">
                <a:ln>
                  <a:noFill/>
                </a:ln>
                <a:solidFill>
                  <a:srgbClr val="505050"/>
                </a:solidFill>
                <a:effectLst/>
                <a:uLnTx/>
                <a:uFillTx/>
                <a:latin typeface="Segoe UI"/>
                <a:ea typeface="+mn-ea"/>
                <a:cs typeface="+mn-cs"/>
              </a:rPr>
              <a:t>Reduced development time/cost </a:t>
            </a:r>
            <a:r>
              <a:rPr kumimoji="0" lang="en-US" sz="1800" b="0" i="0" u="none" strike="noStrike" kern="1200" cap="none" spc="0" normalizeH="0" baseline="0" noProof="0" dirty="0">
                <a:ln>
                  <a:noFill/>
                </a:ln>
                <a:solidFill>
                  <a:srgbClr val="505050"/>
                </a:solidFill>
                <a:effectLst/>
                <a:uLnTx/>
                <a:uFillTx/>
                <a:latin typeface="Segoe UI"/>
                <a:ea typeface="+mn-ea"/>
                <a:cs typeface="+mn-cs"/>
              </a:rPr>
              <a:t>and hosting expense </a:t>
            </a:r>
            <a:r>
              <a:rPr kumimoji="0" lang="en-US" sz="1800" b="0" i="0" u="none" strike="noStrike" kern="1200" cap="none" spc="0" normalizeH="0" baseline="0" noProof="0" dirty="0" smtClean="0">
                <a:ln>
                  <a:noFill/>
                </a:ln>
                <a:solidFill>
                  <a:srgbClr val="505050"/>
                </a:solidFill>
                <a:effectLst/>
                <a:uLnTx/>
                <a:uFillTx/>
                <a:latin typeface="Segoe UI"/>
                <a:ea typeface="+mn-ea"/>
                <a:cs typeface="+mn-cs"/>
              </a:rPr>
              <a:t>by 80%</a:t>
            </a: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0" name="Rectangle 9"/>
          <p:cNvSpPr/>
          <p:nvPr/>
        </p:nvSpPr>
        <p:spPr bwMode="auto">
          <a:xfrm>
            <a:off x="0" y="1212850"/>
            <a:ext cx="12161838" cy="149377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920240" tIns="146304" rIns="182880" bIns="146304" numCol="1" spcCol="0" rtlCol="0" fromWordArt="0" anchor="t" anchorCtr="0" forceAA="0" compatLnSpc="1">
            <a:prstTxWarp prst="textNoShape">
              <a:avLst/>
            </a:prstTxWarp>
            <a:noAutofit/>
          </a:bodyPr>
          <a:lstStyle/>
          <a:p>
            <a:pPr marL="111125" marR="0" lvl="0" indent="-111125"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68217A"/>
                </a:solidFill>
                <a:effectLst/>
                <a:uLnTx/>
                <a:uFillTx/>
                <a:latin typeface="Segoe UI"/>
                <a:ea typeface="Segoe UI" pitchFamily="34" charset="0"/>
                <a:cs typeface="Segoe UI" pitchFamily="34" charset="0"/>
              </a:rPr>
              <a:t>”We </a:t>
            </a:r>
            <a:r>
              <a:rPr kumimoji="0" lang="en-US" sz="1800" b="0" i="0" u="none" strike="noStrike" kern="1200" cap="none" spc="0" normalizeH="0" baseline="0" noProof="0" dirty="0">
                <a:ln>
                  <a:noFill/>
                </a:ln>
                <a:solidFill>
                  <a:srgbClr val="68217A"/>
                </a:solidFill>
                <a:effectLst/>
                <a:uLnTx/>
                <a:uFillTx/>
                <a:latin typeface="Segoe UI"/>
                <a:ea typeface="Segoe UI" pitchFamily="34" charset="0"/>
                <a:cs typeface="Segoe UI" pitchFamily="34" charset="0"/>
              </a:rPr>
              <a:t>thought hosting Linux on </a:t>
            </a:r>
            <a:r>
              <a:rPr kumimoji="0" lang="en-US" sz="1800" b="0" i="0" u="none" strike="noStrike" kern="1200" cap="none" spc="0" normalizeH="0" baseline="0" noProof="0" dirty="0" smtClean="0">
                <a:ln>
                  <a:noFill/>
                </a:ln>
                <a:solidFill>
                  <a:srgbClr val="68217A"/>
                </a:solidFill>
                <a:effectLst/>
                <a:uLnTx/>
                <a:uFillTx/>
                <a:latin typeface="Segoe UI"/>
                <a:ea typeface="Segoe UI" pitchFamily="34" charset="0"/>
                <a:cs typeface="Segoe UI" pitchFamily="34" charset="0"/>
              </a:rPr>
              <a:t>[Microsoft] Azure </a:t>
            </a:r>
            <a:r>
              <a:rPr kumimoji="0" lang="en-US" sz="1800" b="0" i="0" u="none" strike="noStrike" kern="1200" cap="none" spc="0" normalizeH="0" baseline="0" noProof="0" dirty="0">
                <a:ln>
                  <a:noFill/>
                </a:ln>
                <a:solidFill>
                  <a:srgbClr val="68217A"/>
                </a:solidFill>
                <a:effectLst/>
                <a:uLnTx/>
                <a:uFillTx/>
                <a:latin typeface="Segoe UI"/>
                <a:ea typeface="Segoe UI" pitchFamily="34" charset="0"/>
                <a:cs typeface="Segoe UI" pitchFamily="34" charset="0"/>
              </a:rPr>
              <a:t>would be tough. We </a:t>
            </a:r>
            <a:r>
              <a:rPr kumimoji="0" lang="en-US" sz="1800" b="0" i="0" u="none" strike="noStrike" kern="1200" cap="none" spc="0" normalizeH="0" baseline="0" noProof="0" dirty="0" smtClean="0">
                <a:ln>
                  <a:noFill/>
                </a:ln>
                <a:solidFill>
                  <a:srgbClr val="68217A"/>
                </a:solidFill>
                <a:effectLst/>
                <a:uLnTx/>
                <a:uFillTx/>
                <a:latin typeface="Segoe UI"/>
                <a:ea typeface="Segoe UI" pitchFamily="34" charset="0"/>
                <a:cs typeface="Segoe UI" pitchFamily="34" charset="0"/>
              </a:rPr>
              <a:t>were </a:t>
            </a:r>
            <a:r>
              <a:rPr kumimoji="0" lang="en-US" sz="1800" b="0" i="0" u="none" strike="noStrike" kern="1200" cap="none" spc="0" normalizeH="0" baseline="0" noProof="0" dirty="0">
                <a:ln>
                  <a:noFill/>
                </a:ln>
                <a:solidFill>
                  <a:srgbClr val="68217A"/>
                </a:solidFill>
                <a:effectLst/>
                <a:uLnTx/>
                <a:uFillTx/>
                <a:latin typeface="Segoe UI"/>
                <a:ea typeface="Segoe UI" pitchFamily="34" charset="0"/>
                <a:cs typeface="Segoe UI" pitchFamily="34" charset="0"/>
              </a:rPr>
              <a:t>wrong. Everything just worked. And the console and configuration flexibility was an advantage over what we see from other cloud providers.”</a:t>
            </a:r>
            <a:r>
              <a:rPr kumimoji="0" lang="en-US" sz="1800" b="0" i="0" u="none" strike="noStrike" kern="1200" cap="none" spc="0" normalizeH="0" baseline="0" noProof="0" dirty="0" smtClean="0">
                <a:ln>
                  <a:noFill/>
                </a:ln>
                <a:solidFill>
                  <a:srgbClr val="68217A"/>
                </a:solidFill>
                <a:effectLst/>
                <a:uLnTx/>
                <a:uFillTx/>
                <a:latin typeface="Segoe UI"/>
                <a:ea typeface="Segoe UI" pitchFamily="34" charset="0"/>
                <a:cs typeface="Segoe UI" pitchFamily="34" charset="0"/>
              </a:rPr>
              <a:t/>
            </a:r>
            <a:br>
              <a:rPr kumimoji="0" lang="en-US" sz="1800" b="0" i="0" u="none" strike="noStrike" kern="1200" cap="none" spc="0" normalizeH="0" baseline="0" noProof="0" dirty="0" smtClean="0">
                <a:ln>
                  <a:noFill/>
                </a:ln>
                <a:solidFill>
                  <a:srgbClr val="68217A"/>
                </a:solidFill>
                <a:effectLst/>
                <a:uLnTx/>
                <a:uFillTx/>
                <a:latin typeface="Segoe UI"/>
                <a:ea typeface="Segoe UI" pitchFamily="34" charset="0"/>
                <a:cs typeface="Segoe UI" pitchFamily="34" charset="0"/>
              </a:rPr>
            </a:br>
            <a:endParaRPr kumimoji="0" lang="en-US" sz="1000" b="0" i="0" u="none" strike="noStrike" kern="1200" cap="none" spc="0" normalizeH="0" baseline="0" noProof="0" dirty="0">
              <a:ln>
                <a:noFill/>
              </a:ln>
              <a:solidFill>
                <a:srgbClr val="68217A"/>
              </a:solidFill>
              <a:effectLst/>
              <a:uLnTx/>
              <a:uFillTx/>
              <a:latin typeface="Segoe UI"/>
              <a:ea typeface="Segoe UI" pitchFamily="34" charset="0"/>
              <a:cs typeface="Segoe UI" pitchFamily="34" charset="0"/>
            </a:endParaRPr>
          </a:p>
          <a:p>
            <a:pPr marL="111125" marR="0" lvl="0" indent="-111125" algn="r" defTabSz="932472"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68217A"/>
                </a:solidFill>
                <a:effectLst/>
                <a:uLnTx/>
                <a:uFillTx/>
                <a:latin typeface="Segoe UI"/>
                <a:ea typeface="+mn-ea"/>
                <a:cs typeface="+mn-cs"/>
              </a:rPr>
              <a:t>Macdara</a:t>
            </a:r>
            <a:r>
              <a:rPr kumimoji="0" lang="en-US" sz="1600" b="1" i="0" u="none" strike="noStrike" kern="1200" cap="none" spc="0" normalizeH="0" baseline="0" noProof="0" dirty="0">
                <a:ln>
                  <a:noFill/>
                </a:ln>
                <a:solidFill>
                  <a:srgbClr val="68217A"/>
                </a:solidFill>
                <a:effectLst/>
                <a:uLnTx/>
                <a:uFillTx/>
                <a:latin typeface="Segoe UI"/>
                <a:ea typeface="+mn-ea"/>
                <a:cs typeface="+mn-cs"/>
              </a:rPr>
              <a:t> </a:t>
            </a:r>
            <a:r>
              <a:rPr kumimoji="0" lang="en-US" sz="1600" b="1" i="0" u="none" strike="noStrike" kern="1200" cap="none" spc="0" normalizeH="0" baseline="0" noProof="0" dirty="0" smtClean="0">
                <a:ln>
                  <a:noFill/>
                </a:ln>
                <a:solidFill>
                  <a:srgbClr val="68217A"/>
                </a:solidFill>
                <a:effectLst/>
                <a:uLnTx/>
                <a:uFillTx/>
                <a:latin typeface="Segoe UI"/>
                <a:ea typeface="+mn-ea"/>
                <a:cs typeface="+mn-cs"/>
              </a:rPr>
              <a:t>Butler</a:t>
            </a:r>
            <a:br>
              <a:rPr kumimoji="0" lang="en-US" sz="1600" b="1" i="0" u="none" strike="noStrike" kern="1200" cap="none" spc="0" normalizeH="0" baseline="0" noProof="0" dirty="0" smtClean="0">
                <a:ln>
                  <a:noFill/>
                </a:ln>
                <a:solidFill>
                  <a:srgbClr val="68217A"/>
                </a:solidFill>
                <a:effectLst/>
                <a:uLnTx/>
                <a:uFillTx/>
                <a:latin typeface="Segoe UI"/>
                <a:ea typeface="+mn-ea"/>
                <a:cs typeface="+mn-cs"/>
              </a:rPr>
            </a:br>
            <a:r>
              <a:rPr kumimoji="0" lang="en-US" sz="1600" b="0" i="0" u="none" strike="noStrike" kern="1200" cap="none" spc="0" normalizeH="0" baseline="0" noProof="0" dirty="0">
                <a:ln>
                  <a:noFill/>
                </a:ln>
                <a:solidFill>
                  <a:srgbClr val="68217A"/>
                </a:solidFill>
                <a:effectLst/>
                <a:uLnTx/>
                <a:uFillTx/>
                <a:latin typeface="Segoe UI"/>
                <a:ea typeface="+mn-ea"/>
                <a:cs typeface="+mn-cs"/>
              </a:rPr>
              <a:t>Commercial </a:t>
            </a:r>
            <a:r>
              <a:rPr kumimoji="0" lang="en-US" sz="1600" b="0" i="0" u="none" strike="noStrike" kern="1200" cap="none" spc="0" normalizeH="0" baseline="0" noProof="0" dirty="0" smtClean="0">
                <a:ln>
                  <a:noFill/>
                </a:ln>
                <a:solidFill>
                  <a:srgbClr val="68217A"/>
                </a:solidFill>
                <a:effectLst/>
                <a:uLnTx/>
                <a:uFillTx/>
                <a:latin typeface="Segoe UI"/>
                <a:ea typeface="+mn-ea"/>
                <a:cs typeface="+mn-cs"/>
              </a:rPr>
              <a:t>Director - Elite </a:t>
            </a:r>
            <a:r>
              <a:rPr kumimoji="0" lang="en-US" sz="1600" b="0" i="0" u="none" strike="noStrike" kern="1200" cap="none" spc="0" normalizeH="0" baseline="0" noProof="0" dirty="0">
                <a:ln>
                  <a:noFill/>
                </a:ln>
                <a:solidFill>
                  <a:srgbClr val="68217A"/>
                </a:solidFill>
                <a:effectLst/>
                <a:uLnTx/>
                <a:uFillTx/>
                <a:latin typeface="Segoe UI"/>
                <a:ea typeface="+mn-ea"/>
                <a:cs typeface="+mn-cs"/>
              </a:rPr>
              <a:t>Edge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071" y="3007895"/>
            <a:ext cx="4919690" cy="36897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338" y="1288298"/>
            <a:ext cx="1247010" cy="1644147"/>
          </a:xfrm>
          <a:prstGeom prst="rect">
            <a:avLst/>
          </a:prstGeom>
        </p:spPr>
      </p:pic>
      <p:sp>
        <p:nvSpPr>
          <p:cNvPr id="2" name="Title 1"/>
          <p:cNvSpPr>
            <a:spLocks noGrp="1"/>
          </p:cNvSpPr>
          <p:nvPr>
            <p:ph type="title"/>
          </p:nvPr>
        </p:nvSpPr>
        <p:spPr/>
        <p:txBody>
          <a:bodyPr/>
          <a:lstStyle/>
          <a:p>
            <a:r>
              <a:rPr lang="en-US" sz="4800" dirty="0">
                <a:gradFill>
                  <a:gsLst>
                    <a:gs pos="1250">
                      <a:schemeClr val="bg1"/>
                    </a:gs>
                    <a:gs pos="100000">
                      <a:schemeClr val="bg1"/>
                    </a:gs>
                  </a:gsLst>
                  <a:lin ang="5400000" scaled="0"/>
                </a:gradFill>
              </a:rPr>
              <a:t>What Our Customers Say: British &amp; Irish </a:t>
            </a:r>
            <a:r>
              <a:rPr lang="en-US" sz="4800" dirty="0" smtClean="0">
                <a:gradFill>
                  <a:gsLst>
                    <a:gs pos="1250">
                      <a:schemeClr val="bg1"/>
                    </a:gs>
                    <a:gs pos="100000">
                      <a:schemeClr val="bg1"/>
                    </a:gs>
                  </a:gsLst>
                  <a:lin ang="5400000" scaled="0"/>
                </a:gradFill>
              </a:rPr>
              <a:t>Lions</a:t>
            </a:r>
            <a:endParaRPr lang="en-US" sz="4800" dirty="0"/>
          </a:p>
        </p:txBody>
      </p:sp>
      <p:sp>
        <p:nvSpPr>
          <p:cNvPr id="9" name="Title 3"/>
          <p:cNvSpPr txBox="1">
            <a:spLocks/>
          </p:cNvSpPr>
          <p:nvPr/>
        </p:nvSpPr>
        <p:spPr>
          <a:xfrm>
            <a:off x="427039" y="4476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102" normalizeH="0" baseline="0" noProof="0" dirty="0">
              <a:ln w="3175">
                <a:noFill/>
              </a:ln>
              <a:gradFill>
                <a:gsLst>
                  <a:gs pos="1250">
                    <a:prstClr val="white"/>
                  </a:gs>
                  <a:gs pos="100000">
                    <a:prstClr val="white"/>
                  </a:gs>
                </a:gsLst>
                <a:lin ang="5400000" scaled="0"/>
              </a:gra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236533549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250"/>
                            </p:stCondLst>
                            <p:childTnLst>
                              <p:par>
                                <p:cTn id="14" presetID="2" presetClass="entr" presetSubtype="2"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BizSpark</a:t>
            </a:r>
            <a:r>
              <a:rPr lang="en-US" dirty="0"/>
              <a:t> – </a:t>
            </a:r>
            <a:r>
              <a:rPr lang="en-US" dirty="0" smtClean="0"/>
              <a:t>A </a:t>
            </a:r>
            <a:r>
              <a:rPr lang="en-US" dirty="0"/>
              <a:t>Global Program for </a:t>
            </a:r>
            <a:r>
              <a:rPr lang="en-US" dirty="0" smtClean="0"/>
              <a:t>Startups</a:t>
            </a:r>
            <a:br>
              <a:rPr lang="en-US" dirty="0" smtClean="0"/>
            </a:br>
            <a:r>
              <a:rPr lang="en-US" sz="2800" dirty="0" smtClean="0">
                <a:hlinkClick r:id="rId7"/>
              </a:rPr>
              <a:t>www.microsoft.com/bizspark</a:t>
            </a:r>
            <a:endParaRPr lang="en-US" dirty="0"/>
          </a:p>
        </p:txBody>
      </p:sp>
      <p:grpSp>
        <p:nvGrpSpPr>
          <p:cNvPr id="27" name="Group 26"/>
          <p:cNvGrpSpPr/>
          <p:nvPr/>
        </p:nvGrpSpPr>
        <p:grpSpPr bwMode="black">
          <a:xfrm>
            <a:off x="7114879" y="4999689"/>
            <a:ext cx="660445" cy="402185"/>
            <a:chOff x="10387012" y="4179358"/>
            <a:chExt cx="974726" cy="593725"/>
          </a:xfrm>
          <a:solidFill>
            <a:srgbClr val="FFFFFF"/>
          </a:solidFill>
        </p:grpSpPr>
        <p:sp>
          <p:nvSpPr>
            <p:cNvPr id="28"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sp>
          <p:nvSpPr>
            <p:cNvPr id="29"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sp>
          <p:nvSpPr>
            <p:cNvPr id="30"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sp>
          <p:nvSpPr>
            <p:cNvPr id="31"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sp>
          <p:nvSpPr>
            <p:cNvPr id="32"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grpSp>
      <p:sp>
        <p:nvSpPr>
          <p:cNvPr id="37" name="Rectangle 36"/>
          <p:cNvSpPr/>
          <p:nvPr/>
        </p:nvSpPr>
        <p:spPr>
          <a:xfrm>
            <a:off x="328936" y="5090530"/>
            <a:ext cx="1503424" cy="326212"/>
          </a:xfrm>
          <a:prstGeom prst="rect">
            <a:avLst/>
          </a:prstGeom>
        </p:spPr>
        <p:txBody>
          <a:bodyPr wrap="square" lIns="69376" tIns="34688" rIns="69376" bIns="34688">
            <a:spAutoFit/>
          </a:bodyPr>
          <a:lstStyle/>
          <a:p>
            <a:pPr marL="0" marR="0" lvl="0" indent="0" algn="ctr" defTabSz="693758" rtl="0" eaLnBrk="1" fontAlgn="auto" latinLnBrk="0" hangingPunct="1">
              <a:lnSpc>
                <a:spcPct val="100000"/>
              </a:lnSpc>
              <a:spcBef>
                <a:spcPts val="0"/>
              </a:spcBef>
              <a:spcAft>
                <a:spcPts val="0"/>
              </a:spcAft>
              <a:buClrTx/>
              <a:buSzTx/>
              <a:buFontTx/>
              <a:buNone/>
              <a:tabLst/>
              <a:defRPr/>
            </a:pPr>
            <a:r>
              <a:rPr kumimoji="0" lang="pt-BR" sz="1632" b="0" i="0" u="none" strike="noStrike" kern="1200" cap="none" spc="0" normalizeH="0" baseline="0" noProof="0" dirty="0">
                <a:ln>
                  <a:noFill/>
                </a:ln>
                <a:gradFill>
                  <a:gsLst>
                    <a:gs pos="0">
                      <a:prstClr val="white"/>
                    </a:gs>
                    <a:gs pos="100000">
                      <a:prstClr val="white"/>
                    </a:gs>
                  </a:gsLst>
                  <a:lin ang="5400000" scaled="0"/>
                </a:gradFill>
                <a:effectLst/>
                <a:uLnTx/>
                <a:uFillTx/>
                <a:latin typeface="Segoe UI"/>
                <a:ea typeface="Segoe UI" pitchFamily="34" charset="0"/>
                <a:cs typeface="Segoe UI" pitchFamily="34" charset="0"/>
              </a:rPr>
              <a:t>100+ Countries</a:t>
            </a:r>
          </a:p>
        </p:txBody>
      </p:sp>
      <p:sp>
        <p:nvSpPr>
          <p:cNvPr id="3" name="Rectangle 2"/>
          <p:cNvSpPr/>
          <p:nvPr/>
        </p:nvSpPr>
        <p:spPr>
          <a:xfrm>
            <a:off x="2688562" y="5092148"/>
            <a:ext cx="1374571" cy="350330"/>
          </a:xfrm>
          <a:prstGeom prst="rect">
            <a:avLst/>
          </a:prstGeom>
        </p:spPr>
        <p:txBody>
          <a:bodyPr wrap="none">
            <a:spAutoFit/>
          </a:bodyPr>
          <a:lstStyle/>
          <a:p>
            <a:pPr marL="0" marR="0" lvl="0" indent="0" algn="ctr" defTabSz="693758" rtl="0" eaLnBrk="1" fontAlgn="auto" latinLnBrk="0" hangingPunct="1">
              <a:lnSpc>
                <a:spcPct val="100000"/>
              </a:lnSpc>
              <a:spcBef>
                <a:spcPts val="0"/>
              </a:spcBef>
              <a:spcAft>
                <a:spcPts val="0"/>
              </a:spcAft>
              <a:buClrTx/>
              <a:buSzTx/>
              <a:buFontTx/>
              <a:buNone/>
              <a:tabLst/>
              <a:defRPr/>
            </a:pPr>
            <a:r>
              <a:rPr kumimoji="0" lang="pt-BR" sz="1632" b="0" i="0" u="none" strike="noStrike" kern="1200" cap="none" spc="0" normalizeH="0" baseline="0" noProof="0" dirty="0">
                <a:ln>
                  <a:noFill/>
                </a:ln>
                <a:gradFill>
                  <a:gsLst>
                    <a:gs pos="0">
                      <a:prstClr val="white"/>
                    </a:gs>
                    <a:gs pos="100000">
                      <a:prstClr val="white"/>
                    </a:gs>
                  </a:gsLst>
                  <a:lin ang="5400000" scaled="0"/>
                </a:gradFill>
                <a:effectLst/>
                <a:uLnTx/>
                <a:uFillTx/>
                <a:latin typeface="Segoe UI"/>
                <a:ea typeface="Segoe UI" pitchFamily="34" charset="0"/>
                <a:cs typeface="Segoe UI" pitchFamily="34" charset="0"/>
              </a:rPr>
              <a:t>50K Startups</a:t>
            </a:r>
          </a:p>
        </p:txBody>
      </p:sp>
      <p:grpSp>
        <p:nvGrpSpPr>
          <p:cNvPr id="45" name="Group 44"/>
          <p:cNvGrpSpPr/>
          <p:nvPr/>
        </p:nvGrpSpPr>
        <p:grpSpPr bwMode="black">
          <a:xfrm>
            <a:off x="5966215" y="4534803"/>
            <a:ext cx="660445" cy="402185"/>
            <a:chOff x="10387012" y="4179358"/>
            <a:chExt cx="974726" cy="593725"/>
          </a:xfrm>
          <a:solidFill>
            <a:srgbClr val="FFFFFF"/>
          </a:solidFill>
        </p:grpSpPr>
        <p:sp>
          <p:nvSpPr>
            <p:cNvPr id="46"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sp>
          <p:nvSpPr>
            <p:cNvPr id="47"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sp>
          <p:nvSpPr>
            <p:cNvPr id="48"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sp>
          <p:nvSpPr>
            <p:cNvPr id="49"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sp>
          <p:nvSpPr>
            <p:cNvPr id="50"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srgbClr val="505050"/>
                </a:solidFill>
                <a:effectLst/>
                <a:uLnTx/>
                <a:uFillTx/>
                <a:latin typeface="Segoe UI"/>
                <a:ea typeface="+mn-ea"/>
                <a:cs typeface="+mn-cs"/>
              </a:endParaRPr>
            </a:p>
          </p:txBody>
        </p:sp>
      </p:grpSp>
      <p:sp>
        <p:nvSpPr>
          <p:cNvPr id="4" name="AutoShape 2" descr="https://mediabank.partners.extranet.microsoft.com/Assets/Active/U-Z/Visual_Studio/Logos/Visual_Studio-Logos/Screen/_w/VS_Blk_D_rgb_pdf.jpeg"/>
          <p:cNvSpPr>
            <a:spLocks noChangeAspect="1" noChangeArrowheads="1"/>
          </p:cNvSpPr>
          <p:nvPr/>
        </p:nvSpPr>
        <p:spPr bwMode="auto">
          <a:xfrm>
            <a:off x="2501" y="-147339"/>
            <a:ext cx="310868" cy="3108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mn-ea"/>
              <a:cs typeface="+mn-cs"/>
            </a:endParaRPr>
          </a:p>
        </p:txBody>
      </p:sp>
      <p:sp>
        <p:nvSpPr>
          <p:cNvPr id="5" name="AutoShape 4" descr="https://mediabank.partners.extranet.microsoft.com/Assets/Active/U-Z/Visual_Studio/Logos/Visual_Studio-Logos/Screen/_w/VS_Blk_D_rgb_pdf.jpeg"/>
          <p:cNvSpPr>
            <a:spLocks noChangeAspect="1" noChangeArrowheads="1"/>
          </p:cNvSpPr>
          <p:nvPr/>
        </p:nvSpPr>
        <p:spPr bwMode="auto">
          <a:xfrm>
            <a:off x="157935" y="8095"/>
            <a:ext cx="310868" cy="3108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mn-ea"/>
              <a:cs typeface="+mn-cs"/>
            </a:endParaRPr>
          </a:p>
        </p:txBody>
      </p:sp>
      <p:pic>
        <p:nvPicPr>
          <p:cNvPr id="6" name="Picture 5"/>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66453" y="1447555"/>
            <a:ext cx="1804533" cy="46972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0986" y="1439373"/>
            <a:ext cx="2041173" cy="486087"/>
          </a:xfrm>
          <a:prstGeom prst="rect">
            <a:avLst/>
          </a:prstGeom>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2934" y="1502016"/>
            <a:ext cx="1379737" cy="36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custDataLst>
              <p:tags r:id="rId1"/>
            </p:custDataLst>
          </p:nvPr>
        </p:nvSpPr>
        <p:spPr bwMode="auto">
          <a:xfrm>
            <a:off x="468803" y="3472931"/>
            <a:ext cx="3036120" cy="645917"/>
          </a:xfrm>
          <a:prstGeom prst="rect">
            <a:avLst/>
          </a:prstGeom>
          <a:solidFill>
            <a:schemeClr val="accent6">
              <a:lumMod val="75000"/>
            </a:schemeClr>
          </a:solidFill>
          <a:ln w="25400" cap="flat" cmpd="sng" algn="ctr">
            <a:noFill/>
            <a:prstDash val="solid"/>
            <a:headEnd type="none" w="med" len="med"/>
            <a:tailEnd type="none" w="med" len="med"/>
          </a:ln>
          <a:effectLst/>
        </p:spPr>
        <p:txBody>
          <a:bodyPr vert="horz" wrap="square" lIns="143776" tIns="95851" rIns="143776" bIns="95851" numCol="1" rtlCol="0" anchor="ctr" anchorCtr="0" compatLnSpc="1">
            <a:prstTxWarp prst="textNoShape">
              <a:avLst/>
            </a:prstTxWarp>
          </a:bodyPr>
          <a:lstStyle/>
          <a:p>
            <a:pPr marL="0" marR="0" lvl="0" indent="0" algn="l" defTabSz="932559" rtl="0" eaLnBrk="1" fontAlgn="auto" latinLnBrk="0" hangingPunct="1">
              <a:lnSpc>
                <a:spcPct val="100000"/>
              </a:lnSpc>
              <a:spcBef>
                <a:spcPts val="0"/>
              </a:spcBef>
              <a:spcAft>
                <a:spcPts val="816"/>
              </a:spcAft>
              <a:buClrTx/>
              <a:buSzTx/>
              <a:buFontTx/>
              <a:buNone/>
              <a:tabLst/>
              <a:defRPr/>
            </a:pPr>
            <a:r>
              <a:rPr kumimoji="0" lang="en-US" sz="2448" b="0" i="0" u="none" strike="noStrike" kern="1200" cap="none" spc="0" normalizeH="0" baseline="0" noProof="0" dirty="0">
                <a:ln>
                  <a:noFill/>
                </a:ln>
                <a:solidFill>
                  <a:srgbClr val="FFFFFF"/>
                </a:solidFill>
                <a:effectLst/>
                <a:uLnTx/>
                <a:uFillTx/>
                <a:latin typeface="Segoe UI Light"/>
                <a:ea typeface="+mn-ea"/>
                <a:cs typeface="+mn-cs"/>
              </a:rPr>
              <a:t>Software</a:t>
            </a:r>
          </a:p>
        </p:txBody>
      </p:sp>
      <p:sp>
        <p:nvSpPr>
          <p:cNvPr id="42" name="TextBox 41"/>
          <p:cNvSpPr txBox="1"/>
          <p:nvPr/>
        </p:nvSpPr>
        <p:spPr>
          <a:xfrm>
            <a:off x="468804" y="4107428"/>
            <a:ext cx="3036120" cy="2694135"/>
          </a:xfrm>
          <a:prstGeom prst="rect">
            <a:avLst/>
          </a:prstGeom>
          <a:solidFill>
            <a:schemeClr val="accent6"/>
          </a:solidFill>
        </p:spPr>
        <p:txBody>
          <a:bodyPr wrap="square" lIns="91440" tIns="91440" rIns="91440" bIns="9144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Three year access to current, </a:t>
            </a: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
            </a:r>
            <a:b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b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full-featured </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software </a:t>
            </a: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
            </a:r>
            <a:b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b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development </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tools </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150 of monthly </a:t>
            </a:r>
            <a:r>
              <a:rPr kumimoji="0" lang="en-US" sz="1428" b="0" i="1"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Microsoft Azure</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 benefits to quickly build, deploy and manage web applications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Free access to Windows and Windows Phone Developer Accounts </a:t>
            </a:r>
          </a:p>
        </p:txBody>
      </p:sp>
      <p:sp>
        <p:nvSpPr>
          <p:cNvPr id="43" name="TextBox 42"/>
          <p:cNvSpPr txBox="1"/>
          <p:nvPr/>
        </p:nvSpPr>
        <p:spPr>
          <a:xfrm>
            <a:off x="3663544" y="4107427"/>
            <a:ext cx="1948302" cy="2705712"/>
          </a:xfrm>
          <a:prstGeom prst="rect">
            <a:avLst/>
          </a:prstGeom>
          <a:solidFill>
            <a:schemeClr val="accent6"/>
          </a:solidFill>
        </p:spPr>
        <p:txBody>
          <a:bodyPr wrap="square" lIns="91440" tIns="91440" rIns="91440" bIns="91440" rtlCol="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Professional technical </a:t>
            </a: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
            </a:r>
            <a:b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b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and </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product support</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Unique and valuable </a:t>
            </a: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offers </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from the BizSpark Network Partners to help run your business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Four free MSDN </a:t>
            </a: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Support Incidents</a:t>
            </a: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p:txBody>
      </p:sp>
      <p:sp>
        <p:nvSpPr>
          <p:cNvPr id="44" name="TextBox 43"/>
          <p:cNvSpPr txBox="1"/>
          <p:nvPr/>
        </p:nvSpPr>
        <p:spPr>
          <a:xfrm>
            <a:off x="5770467" y="4119003"/>
            <a:ext cx="2264261" cy="2694135"/>
          </a:xfrm>
          <a:prstGeom prst="rect">
            <a:avLst/>
          </a:prstGeom>
          <a:solidFill>
            <a:schemeClr val="accent6"/>
          </a:solidFill>
        </p:spPr>
        <p:txBody>
          <a:bodyPr wrap="square" lIns="91440" tIns="91440" rIns="91440" bIns="9144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Profile, Offers and Events </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A connection to the BizSpark ecosystem, </a:t>
            </a: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giving </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startups access </a:t>
            </a: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to </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investors, advisors </a:t>
            </a: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
            </a:r>
            <a:b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b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and </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mentors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Opportunities to achieve marketing visibility </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p:txBody>
      </p:sp>
      <p:sp>
        <p:nvSpPr>
          <p:cNvPr id="51" name="Rectangle 50"/>
          <p:cNvSpPr/>
          <p:nvPr>
            <p:custDataLst>
              <p:tags r:id="rId2"/>
            </p:custDataLst>
          </p:nvPr>
        </p:nvSpPr>
        <p:spPr bwMode="auto">
          <a:xfrm>
            <a:off x="3663545" y="3471618"/>
            <a:ext cx="1948302" cy="645917"/>
          </a:xfrm>
          <a:prstGeom prst="rect">
            <a:avLst/>
          </a:prstGeom>
          <a:solidFill>
            <a:schemeClr val="accent6">
              <a:lumMod val="75000"/>
            </a:schemeClr>
          </a:solidFill>
          <a:ln w="25400" cap="flat" cmpd="sng" algn="ctr">
            <a:noFill/>
            <a:prstDash val="solid"/>
            <a:headEnd type="none" w="med" len="med"/>
            <a:tailEnd type="none" w="med" len="med"/>
          </a:ln>
          <a:effectLst/>
        </p:spPr>
        <p:txBody>
          <a:bodyPr vert="horz" wrap="square" lIns="143776" tIns="95851" rIns="143776" bIns="95851" numCol="1" rtlCol="0" anchor="ctr" anchorCtr="0" compatLnSpc="1">
            <a:prstTxWarp prst="textNoShape">
              <a:avLst/>
            </a:prstTxWarp>
          </a:bodyPr>
          <a:lstStyle/>
          <a:p>
            <a:pPr marL="0" marR="0" lvl="0" indent="0" algn="l" defTabSz="932559" rtl="0" eaLnBrk="1" fontAlgn="auto" latinLnBrk="0" hangingPunct="1">
              <a:lnSpc>
                <a:spcPct val="100000"/>
              </a:lnSpc>
              <a:spcBef>
                <a:spcPts val="0"/>
              </a:spcBef>
              <a:spcAft>
                <a:spcPts val="816"/>
              </a:spcAft>
              <a:buClrTx/>
              <a:buSzTx/>
              <a:buFontTx/>
              <a:buNone/>
              <a:tabLst/>
              <a:defRPr/>
            </a:pPr>
            <a:r>
              <a:rPr kumimoji="0" lang="en-US" sz="2448" b="0" i="0" u="none" strike="noStrike" kern="1200" cap="none" spc="0" normalizeH="0" baseline="0" noProof="0" dirty="0">
                <a:ln>
                  <a:noFill/>
                </a:ln>
                <a:solidFill>
                  <a:srgbClr val="FFFFFF"/>
                </a:solidFill>
                <a:effectLst/>
                <a:uLnTx/>
                <a:uFillTx/>
                <a:latin typeface="Segoe UI Light"/>
                <a:ea typeface="+mn-ea"/>
                <a:cs typeface="+mn-cs"/>
              </a:rPr>
              <a:t>Support</a:t>
            </a:r>
          </a:p>
        </p:txBody>
      </p:sp>
      <p:sp>
        <p:nvSpPr>
          <p:cNvPr id="60" name="Rectangle 59"/>
          <p:cNvSpPr/>
          <p:nvPr>
            <p:custDataLst>
              <p:tags r:id="rId3"/>
            </p:custDataLst>
          </p:nvPr>
        </p:nvSpPr>
        <p:spPr bwMode="auto">
          <a:xfrm>
            <a:off x="5770467" y="3473086"/>
            <a:ext cx="2264261" cy="645917"/>
          </a:xfrm>
          <a:prstGeom prst="rect">
            <a:avLst/>
          </a:prstGeom>
          <a:solidFill>
            <a:schemeClr val="accent6">
              <a:lumMod val="75000"/>
            </a:schemeClr>
          </a:solidFill>
          <a:ln w="25400" cap="flat" cmpd="sng" algn="ctr">
            <a:noFill/>
            <a:prstDash val="solid"/>
            <a:headEnd type="none" w="med" len="med"/>
            <a:tailEnd type="none" w="med" len="med"/>
          </a:ln>
          <a:effectLst/>
        </p:spPr>
        <p:txBody>
          <a:bodyPr vert="horz" wrap="square" lIns="143776" tIns="95851" rIns="143776" bIns="95851" numCol="1" rtlCol="0" anchor="ctr" anchorCtr="0" compatLnSpc="1">
            <a:prstTxWarp prst="textNoShape">
              <a:avLst/>
            </a:prstTxWarp>
          </a:bodyPr>
          <a:lstStyle/>
          <a:p>
            <a:pPr marL="0" marR="0" lvl="0" indent="0" algn="l" defTabSz="932742" rtl="0" eaLnBrk="1" fontAlgn="auto" latinLnBrk="0" hangingPunct="1">
              <a:lnSpc>
                <a:spcPct val="100000"/>
              </a:lnSpc>
              <a:spcBef>
                <a:spcPts val="0"/>
              </a:spcBef>
              <a:spcAft>
                <a:spcPts val="816"/>
              </a:spcAft>
              <a:buClrTx/>
              <a:buSzTx/>
              <a:buFontTx/>
              <a:buNone/>
              <a:tabLst/>
              <a:defRPr/>
            </a:pPr>
            <a:endParaRPr kumimoji="0" lang="en-US" sz="1428" b="0" i="0" u="none" strike="noStrike" kern="1200" cap="none" spc="0" normalizeH="0" baseline="0" noProof="0" dirty="0">
              <a:ln>
                <a:noFill/>
              </a:ln>
              <a:solidFill>
                <a:srgbClr val="FFFFFF"/>
              </a:soli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816"/>
              </a:spcAft>
              <a:buClrTx/>
              <a:buSzTx/>
              <a:buFontTx/>
              <a:buNone/>
              <a:tabLst/>
              <a:defRPr/>
            </a:pPr>
            <a:r>
              <a:rPr kumimoji="0" lang="en-US" sz="2448" b="0" i="0" u="none" strike="noStrike" kern="1200" cap="none" spc="0" normalizeH="0" baseline="0" noProof="0" dirty="0">
                <a:ln>
                  <a:noFill/>
                </a:ln>
                <a:solidFill>
                  <a:srgbClr val="FFFFFF"/>
                </a:solidFill>
                <a:effectLst/>
                <a:uLnTx/>
                <a:uFillTx/>
                <a:latin typeface="Segoe UI Light"/>
                <a:ea typeface="+mn-ea"/>
                <a:cs typeface="+mn-cs"/>
              </a:rPr>
              <a:t>Visibility</a:t>
            </a:r>
          </a:p>
          <a:p>
            <a:pPr marL="0" marR="0" lvl="0" indent="0" algn="l" defTabSz="932559" rtl="0" eaLnBrk="1" fontAlgn="auto" latinLnBrk="0" hangingPunct="1">
              <a:lnSpc>
                <a:spcPct val="100000"/>
              </a:lnSpc>
              <a:spcBef>
                <a:spcPts val="0"/>
              </a:spcBef>
              <a:spcAft>
                <a:spcPts val="816"/>
              </a:spcAft>
              <a:buClrTx/>
              <a:buSzTx/>
              <a:buFontTx/>
              <a:buNone/>
              <a:tabLst/>
              <a:defRPr/>
            </a:pPr>
            <a:endParaRPr kumimoji="0" lang="en-US" sz="1428" b="0" i="0" u="none" strike="noStrike" kern="1200" cap="none" spc="0" normalizeH="0" baseline="0" noProof="0" dirty="0">
              <a:ln>
                <a:noFill/>
              </a:ln>
              <a:solidFill>
                <a:srgbClr val="FFFFFF"/>
              </a:solidFill>
              <a:effectLst/>
              <a:uLnTx/>
              <a:uFillTx/>
              <a:latin typeface="Segoe UI"/>
              <a:ea typeface="+mn-ea"/>
              <a:cs typeface="+mn-cs"/>
            </a:endParaRPr>
          </a:p>
        </p:txBody>
      </p:sp>
      <p:sp>
        <p:nvSpPr>
          <p:cNvPr id="61" name="TextBox 60"/>
          <p:cNvSpPr txBox="1"/>
          <p:nvPr/>
        </p:nvSpPr>
        <p:spPr>
          <a:xfrm>
            <a:off x="1970206" y="1991078"/>
            <a:ext cx="9997466" cy="1363557"/>
          </a:xfrm>
          <a:prstGeom prst="rect">
            <a:avLst/>
          </a:prstGeom>
          <a:solidFill>
            <a:schemeClr val="accent2"/>
          </a:solidFill>
        </p:spPr>
        <p:txBody>
          <a:bodyPr wrap="square" lIns="182880" tIns="182880" rIns="182880" bIns="182880" rtlCol="0">
            <a:noAutofit/>
          </a:bodyPr>
          <a:lstStyle/>
          <a:p>
            <a:pPr marL="0" marR="0" lvl="0" indent="0" algn="l" defTabSz="93229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51"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Segoe UI" pitchFamily="34" charset="0"/>
                <a:cs typeface="Segoe UI" pitchFamily="34" charset="0"/>
              </a:rPr>
              <a:t>Microsoft </a:t>
            </a:r>
            <a:r>
              <a:rPr kumimoji="0" lang="en-US" sz="2200" b="0" i="0" u="none" strike="noStrike" kern="1200" cap="none" spc="-51" normalizeH="0" baseline="0" noProof="0" dirty="0" err="1">
                <a:ln>
                  <a:noFill/>
                </a:ln>
                <a:gradFill>
                  <a:gsLst>
                    <a:gs pos="0">
                      <a:srgbClr val="00188F">
                        <a:lumMod val="5000"/>
                        <a:lumOff val="95000"/>
                      </a:srgbClr>
                    </a:gs>
                    <a:gs pos="83000">
                      <a:prstClr val="white"/>
                    </a:gs>
                  </a:gsLst>
                  <a:lin ang="5400000" scaled="1"/>
                </a:gradFill>
                <a:effectLst/>
                <a:uLnTx/>
                <a:uFillTx/>
                <a:latin typeface="Segoe UI"/>
                <a:ea typeface="Segoe UI" pitchFamily="34" charset="0"/>
                <a:cs typeface="Segoe UI" pitchFamily="34" charset="0"/>
              </a:rPr>
              <a:t>BizSpark</a:t>
            </a:r>
            <a:r>
              <a:rPr kumimoji="0" lang="en-US" sz="2200" b="0" i="0" u="none" strike="noStrike" kern="1200" cap="none" spc="-51"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Segoe UI" pitchFamily="34" charset="0"/>
                <a:cs typeface="Segoe UI" pitchFamily="34" charset="0"/>
              </a:rPr>
              <a:t> is a global program that provides free software, support and visibility </a:t>
            </a:r>
            <a:r>
              <a:rPr kumimoji="0" lang="en-US" sz="2200" b="0" i="0" u="none" strike="noStrike" kern="1200" cap="none" spc="-51"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Segoe UI" pitchFamily="34" charset="0"/>
                <a:cs typeface="Segoe UI" pitchFamily="34" charset="0"/>
              </a:rPr>
              <a:t>to </a:t>
            </a:r>
            <a:r>
              <a:rPr kumimoji="0" lang="en-US" sz="2200" b="0" i="0" u="none" strike="noStrike" kern="1200" cap="none" spc="-51"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Segoe UI" pitchFamily="34" charset="0"/>
                <a:cs typeface="Segoe UI" pitchFamily="34" charset="0"/>
              </a:rPr>
              <a:t>help startups succeed. Over </a:t>
            </a:r>
            <a:r>
              <a:rPr kumimoji="0" lang="en-US" sz="2200" b="1" i="0" u="none" strike="noStrike" kern="1200" cap="none" spc="-51"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Segoe UI" pitchFamily="34" charset="0"/>
                <a:cs typeface="Segoe UI" pitchFamily="34" charset="0"/>
              </a:rPr>
              <a:t>100K startups </a:t>
            </a:r>
            <a:r>
              <a:rPr kumimoji="0" lang="en-US" sz="2200" b="0" i="0" u="none" strike="noStrike" kern="1200" cap="none" spc="-51"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Segoe UI" pitchFamily="34" charset="0"/>
                <a:cs typeface="Segoe UI" pitchFamily="34" charset="0"/>
              </a:rPr>
              <a:t>from</a:t>
            </a:r>
            <a:r>
              <a:rPr kumimoji="0" lang="en-US" sz="2200" b="1" i="0" u="none" strike="noStrike" kern="1200" cap="none" spc="-51"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Segoe UI" pitchFamily="34" charset="0"/>
                <a:cs typeface="Segoe UI" pitchFamily="34" charset="0"/>
              </a:rPr>
              <a:t> 165+ countries </a:t>
            </a:r>
            <a:r>
              <a:rPr kumimoji="0" lang="en-US" sz="2200" b="0" i="0" u="none" strike="noStrike" kern="1200" cap="none" spc="-51"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Segoe UI" pitchFamily="34" charset="0"/>
                <a:cs typeface="Segoe UI" pitchFamily="34" charset="0"/>
              </a:rPr>
              <a:t>have joined BizSpark. The three year program is free of charge and gives startups:</a:t>
            </a:r>
          </a:p>
        </p:txBody>
      </p:sp>
      <p:sp>
        <p:nvSpPr>
          <p:cNvPr id="9" name="TextBox 8"/>
          <p:cNvSpPr txBox="1"/>
          <p:nvPr/>
        </p:nvSpPr>
        <p:spPr>
          <a:xfrm>
            <a:off x="391345" y="1563742"/>
            <a:ext cx="6130977" cy="251159"/>
          </a:xfrm>
          <a:prstGeom prst="rect">
            <a:avLst/>
          </a:prstGeom>
          <a:noFill/>
        </p:spPr>
        <p:txBody>
          <a:bodyPr wrap="square" lIns="0" tIns="0" rIns="0" bIns="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srgbClr val="505050">
                    <a:lumMod val="75000"/>
                    <a:lumOff val="25000"/>
                  </a:srgbClr>
                </a:solidFill>
                <a:effectLst/>
                <a:uLnTx/>
                <a:uFillTx/>
                <a:latin typeface="Segoe UI"/>
                <a:ea typeface="+mn-ea"/>
                <a:cs typeface="+mn-cs"/>
              </a:rPr>
              <a:t>Access to featured </a:t>
            </a:r>
            <a:r>
              <a:rPr kumimoji="0" lang="en-US" sz="1632" b="0" i="0" u="none" strike="noStrike" kern="1200" cap="none" spc="0" normalizeH="0" baseline="0" noProof="0" dirty="0" smtClean="0">
                <a:ln>
                  <a:noFill/>
                </a:ln>
                <a:solidFill>
                  <a:srgbClr val="505050">
                    <a:lumMod val="75000"/>
                    <a:lumOff val="25000"/>
                  </a:srgbClr>
                </a:solidFill>
                <a:effectLst/>
                <a:uLnTx/>
                <a:uFillTx/>
                <a:latin typeface="Segoe UI"/>
                <a:ea typeface="+mn-ea"/>
                <a:cs typeface="+mn-cs"/>
              </a:rPr>
              <a:t>Microsoft </a:t>
            </a:r>
            <a:r>
              <a:rPr kumimoji="0" lang="en-US" sz="1632" b="0" i="0" u="none" strike="noStrike" kern="1200" cap="none" spc="0" normalizeH="0" baseline="0" noProof="0" dirty="0">
                <a:ln>
                  <a:noFill/>
                </a:ln>
                <a:solidFill>
                  <a:srgbClr val="505050">
                    <a:lumMod val="75000"/>
                    <a:lumOff val="25000"/>
                  </a:srgbClr>
                </a:solidFill>
                <a:effectLst/>
                <a:uLnTx/>
                <a:uFillTx/>
                <a:latin typeface="Segoe UI"/>
                <a:ea typeface="+mn-ea"/>
                <a:cs typeface="+mn-cs"/>
              </a:rPr>
              <a:t>Technologies:</a:t>
            </a:r>
          </a:p>
        </p:txBody>
      </p:sp>
      <p:pic>
        <p:nvPicPr>
          <p:cNvPr id="64" name="Picture 6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8803" y="1991078"/>
            <a:ext cx="1363557" cy="1363557"/>
          </a:xfrm>
          <a:prstGeom prst="rect">
            <a:avLst/>
          </a:prstGeom>
          <a:solidFill>
            <a:srgbClr val="0072C6"/>
          </a:solidFill>
        </p:spPr>
      </p:pic>
      <p:sp>
        <p:nvSpPr>
          <p:cNvPr id="38" name="Rectangle 37"/>
          <p:cNvSpPr/>
          <p:nvPr/>
        </p:nvSpPr>
        <p:spPr bwMode="auto">
          <a:xfrm>
            <a:off x="8184597" y="4127474"/>
            <a:ext cx="1888793" cy="2685664"/>
          </a:xfrm>
          <a:prstGeom prst="rect">
            <a:avLst/>
          </a:prstGeom>
          <a:solidFill>
            <a:schemeClr val="accent6"/>
          </a:solidFill>
        </p:spPr>
        <p:txBody>
          <a:bodyPr wrap="square" lIns="91440" tIns="91440" rIns="91440" bIns="91440" rtlCol="0">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To qualify, startups must be: </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Developing Software</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Privately held and making less than </a:t>
            </a: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
            </a:r>
            <a:b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br>
            <a:r>
              <a:rPr kumimoji="0" lang="en-US" sz="1428" b="0" i="0" u="none" strike="noStrike" kern="1200" cap="none" spc="0" normalizeH="0" baseline="0" noProof="0" dirty="0" smtClean="0">
                <a:ln>
                  <a:noFill/>
                </a:ln>
                <a:gradFill>
                  <a:gsLst>
                    <a:gs pos="0">
                      <a:srgbClr val="00188F">
                        <a:lumMod val="5000"/>
                        <a:lumOff val="95000"/>
                      </a:srgbClr>
                    </a:gs>
                    <a:gs pos="83000">
                      <a:prstClr val="white"/>
                    </a:gs>
                  </a:gsLst>
                  <a:lin ang="5400000" scaled="1"/>
                </a:gradFill>
                <a:effectLst/>
                <a:uLnTx/>
                <a:uFillTx/>
                <a:latin typeface="Segoe UI"/>
                <a:ea typeface="+mn-ea"/>
                <a:cs typeface="+mn-cs"/>
              </a:rPr>
              <a:t>US </a:t>
            </a: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$1M in revenue per year</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428" b="0" i="0" u="none" strike="noStrike" kern="1200" cap="none" spc="0" normalizeH="0" baseline="0" noProof="0" dirty="0">
                <a:ln>
                  <a:noFill/>
                </a:ln>
                <a:gradFill>
                  <a:gsLst>
                    <a:gs pos="0">
                      <a:srgbClr val="00188F">
                        <a:lumMod val="5000"/>
                        <a:lumOff val="95000"/>
                      </a:srgbClr>
                    </a:gs>
                    <a:gs pos="83000">
                      <a:prstClr val="white"/>
                    </a:gs>
                  </a:gsLst>
                  <a:lin ang="5400000" scaled="1"/>
                </a:gradFill>
                <a:effectLst/>
                <a:uLnTx/>
                <a:uFillTx/>
                <a:latin typeface="Segoe UI"/>
                <a:ea typeface="+mn-ea"/>
                <a:cs typeface="+mn-cs"/>
              </a:rPr>
              <a:t>Less than 5 years old</a:t>
            </a:r>
          </a:p>
        </p:txBody>
      </p:sp>
      <p:sp>
        <p:nvSpPr>
          <p:cNvPr id="39" name="Rectangle 38"/>
          <p:cNvSpPr/>
          <p:nvPr>
            <p:custDataLst>
              <p:tags r:id="rId4"/>
            </p:custDataLst>
          </p:nvPr>
        </p:nvSpPr>
        <p:spPr bwMode="auto">
          <a:xfrm>
            <a:off x="8184597" y="3481558"/>
            <a:ext cx="1888793" cy="645917"/>
          </a:xfrm>
          <a:prstGeom prst="rect">
            <a:avLst/>
          </a:prstGeom>
          <a:solidFill>
            <a:schemeClr val="accent6">
              <a:lumMod val="75000"/>
            </a:schemeClr>
          </a:solidFill>
          <a:ln w="25400" cap="flat" cmpd="sng" algn="ctr">
            <a:noFill/>
            <a:prstDash val="solid"/>
            <a:headEnd type="none" w="med" len="med"/>
            <a:tailEnd type="none" w="med" len="med"/>
          </a:ln>
          <a:effectLst/>
        </p:spPr>
        <p:txBody>
          <a:bodyPr vert="horz" wrap="square" lIns="143776" tIns="95851" rIns="143776" bIns="95851" numCol="1" rtlCol="0" anchor="ctr" anchorCtr="0" compatLnSpc="1">
            <a:prstTxWarp prst="textNoShape">
              <a:avLst/>
            </a:prstTxWarp>
          </a:bodyPr>
          <a:lstStyle/>
          <a:p>
            <a:pPr marL="0" marR="0" lvl="0" indent="0" algn="l" defTabSz="932742" rtl="0" eaLnBrk="1" fontAlgn="auto" latinLnBrk="0" hangingPunct="1">
              <a:lnSpc>
                <a:spcPct val="100000"/>
              </a:lnSpc>
              <a:spcBef>
                <a:spcPts val="0"/>
              </a:spcBef>
              <a:spcAft>
                <a:spcPts val="816"/>
              </a:spcAft>
              <a:buClrTx/>
              <a:buSzTx/>
              <a:buFontTx/>
              <a:buNone/>
              <a:tabLst/>
              <a:defRPr/>
            </a:pPr>
            <a:endParaRPr kumimoji="0" lang="en-US" sz="1428" b="0" i="0" u="none" strike="noStrike" kern="1200" cap="none" spc="0" normalizeH="0" baseline="0" noProof="0" dirty="0">
              <a:ln>
                <a:noFill/>
              </a:ln>
              <a:solidFill>
                <a:srgbClr val="FFFFFF"/>
              </a:soli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816"/>
              </a:spcAft>
              <a:buClrTx/>
              <a:buSzTx/>
              <a:buFontTx/>
              <a:buNone/>
              <a:tabLst/>
              <a:defRPr/>
            </a:pPr>
            <a:r>
              <a:rPr kumimoji="0" lang="en-US" sz="2448" b="0" i="0" u="none" strike="noStrike" kern="1200" cap="none" spc="0" normalizeH="0" baseline="0" noProof="0" dirty="0">
                <a:ln>
                  <a:noFill/>
                </a:ln>
                <a:solidFill>
                  <a:srgbClr val="FFFFFF"/>
                </a:solidFill>
                <a:effectLst/>
                <a:uLnTx/>
                <a:uFillTx/>
                <a:latin typeface="Segoe UI Light"/>
                <a:ea typeface="+mn-ea"/>
                <a:cs typeface="+mn-cs"/>
              </a:rPr>
              <a:t>Eligibility</a:t>
            </a:r>
          </a:p>
          <a:p>
            <a:pPr marL="0" marR="0" lvl="0" indent="0" algn="l" defTabSz="932742" rtl="0" eaLnBrk="1" fontAlgn="auto" latinLnBrk="0" hangingPunct="1">
              <a:lnSpc>
                <a:spcPct val="100000"/>
              </a:lnSpc>
              <a:spcBef>
                <a:spcPts val="0"/>
              </a:spcBef>
              <a:spcAft>
                <a:spcPts val="816"/>
              </a:spcAft>
              <a:buClrTx/>
              <a:buSzTx/>
              <a:buFontTx/>
              <a:buNone/>
              <a:tabLst/>
              <a:defRPr/>
            </a:pPr>
            <a:endParaRPr kumimoji="0" lang="en-US" sz="1428"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12159" y="1500677"/>
            <a:ext cx="1567673" cy="363478"/>
          </a:xfrm>
          <a:prstGeom prst="rect">
            <a:avLst/>
          </a:prstGeom>
        </p:spPr>
      </p:pic>
      <p:grpSp>
        <p:nvGrpSpPr>
          <p:cNvPr id="14" name="Group 4"/>
          <p:cNvGrpSpPr>
            <a:grpSpLocks noChangeAspect="1"/>
          </p:cNvGrpSpPr>
          <p:nvPr/>
        </p:nvGrpSpPr>
        <p:grpSpPr bwMode="auto">
          <a:xfrm>
            <a:off x="10223500" y="3480976"/>
            <a:ext cx="1744663" cy="3332163"/>
            <a:chOff x="6440" y="1184"/>
            <a:chExt cx="1099" cy="2099"/>
          </a:xfrm>
        </p:grpSpPr>
        <p:sp>
          <p:nvSpPr>
            <p:cNvPr id="15" name="AutoShape 3"/>
            <p:cNvSpPr>
              <a:spLocks noChangeAspect="1" noChangeArrowheads="1" noTextEdit="1"/>
            </p:cNvSpPr>
            <p:nvPr/>
          </p:nvSpPr>
          <p:spPr bwMode="auto">
            <a:xfrm>
              <a:off x="6440" y="2187"/>
              <a:ext cx="1099" cy="10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6" name="Rectangle 5"/>
            <p:cNvSpPr>
              <a:spLocks noChangeArrowheads="1"/>
            </p:cNvSpPr>
            <p:nvPr/>
          </p:nvSpPr>
          <p:spPr bwMode="auto">
            <a:xfrm>
              <a:off x="6440" y="1184"/>
              <a:ext cx="1099" cy="2099"/>
            </a:xfrm>
            <a:prstGeom prst="rect">
              <a:avLst/>
            </a:prstGeom>
            <a:solidFill>
              <a:srgbClr val="4E195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 name="Freeform 6"/>
            <p:cNvSpPr>
              <a:spLocks/>
            </p:cNvSpPr>
            <p:nvPr/>
          </p:nvSpPr>
          <p:spPr bwMode="auto">
            <a:xfrm>
              <a:off x="7183" y="2786"/>
              <a:ext cx="136" cy="136"/>
            </a:xfrm>
            <a:custGeom>
              <a:avLst/>
              <a:gdLst>
                <a:gd name="T0" fmla="*/ 458 w 4400"/>
                <a:gd name="T1" fmla="*/ 0 h 4400"/>
                <a:gd name="T2" fmla="*/ 0 w 4400"/>
                <a:gd name="T3" fmla="*/ 493 h 4400"/>
                <a:gd name="T4" fmla="*/ 3802 w 4400"/>
                <a:gd name="T5" fmla="*/ 4295 h 4400"/>
                <a:gd name="T6" fmla="*/ 4048 w 4400"/>
                <a:gd name="T7" fmla="*/ 4400 h 4400"/>
                <a:gd name="T8" fmla="*/ 4295 w 4400"/>
                <a:gd name="T9" fmla="*/ 4295 h 4400"/>
                <a:gd name="T10" fmla="*/ 4295 w 4400"/>
                <a:gd name="T11" fmla="*/ 3802 h 4400"/>
                <a:gd name="T12" fmla="*/ 458 w 4400"/>
                <a:gd name="T13" fmla="*/ 0 h 4400"/>
              </a:gdLst>
              <a:ahLst/>
              <a:cxnLst>
                <a:cxn ang="0">
                  <a:pos x="T0" y="T1"/>
                </a:cxn>
                <a:cxn ang="0">
                  <a:pos x="T2" y="T3"/>
                </a:cxn>
                <a:cxn ang="0">
                  <a:pos x="T4" y="T5"/>
                </a:cxn>
                <a:cxn ang="0">
                  <a:pos x="T6" y="T7"/>
                </a:cxn>
                <a:cxn ang="0">
                  <a:pos x="T8" y="T9"/>
                </a:cxn>
                <a:cxn ang="0">
                  <a:pos x="T10" y="T11"/>
                </a:cxn>
                <a:cxn ang="0">
                  <a:pos x="T12" y="T13"/>
                </a:cxn>
              </a:cxnLst>
              <a:rect l="0" t="0" r="r" b="b"/>
              <a:pathLst>
                <a:path w="4400" h="4400">
                  <a:moveTo>
                    <a:pt x="458" y="0"/>
                  </a:moveTo>
                  <a:cubicBezTo>
                    <a:pt x="0" y="493"/>
                    <a:pt x="0" y="493"/>
                    <a:pt x="0" y="493"/>
                  </a:cubicBezTo>
                  <a:cubicBezTo>
                    <a:pt x="3802" y="4295"/>
                    <a:pt x="3802" y="4295"/>
                    <a:pt x="3802" y="4295"/>
                  </a:cubicBezTo>
                  <a:cubicBezTo>
                    <a:pt x="3872" y="4365"/>
                    <a:pt x="3943" y="4400"/>
                    <a:pt x="4048" y="4400"/>
                  </a:cubicBezTo>
                  <a:cubicBezTo>
                    <a:pt x="4119" y="4400"/>
                    <a:pt x="4224" y="4365"/>
                    <a:pt x="4295" y="4295"/>
                  </a:cubicBezTo>
                  <a:cubicBezTo>
                    <a:pt x="4400" y="4154"/>
                    <a:pt x="4400" y="3943"/>
                    <a:pt x="4295" y="3802"/>
                  </a:cubicBezTo>
                  <a:lnTo>
                    <a:pt x="458" y="0"/>
                  </a:lnTo>
                  <a:close/>
                </a:path>
              </a:pathLst>
            </a:custGeom>
            <a:solidFill>
              <a:srgbClr val="75439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 name="Freeform 7"/>
            <p:cNvSpPr>
              <a:spLocks/>
            </p:cNvSpPr>
            <p:nvPr/>
          </p:nvSpPr>
          <p:spPr bwMode="auto">
            <a:xfrm>
              <a:off x="6692" y="2298"/>
              <a:ext cx="134" cy="132"/>
            </a:xfrm>
            <a:custGeom>
              <a:avLst/>
              <a:gdLst>
                <a:gd name="T0" fmla="*/ 633 w 4320"/>
                <a:gd name="T1" fmla="*/ 106 h 4288"/>
                <a:gd name="T2" fmla="*/ 141 w 4320"/>
                <a:gd name="T3" fmla="*/ 106 h 4288"/>
                <a:gd name="T4" fmla="*/ 141 w 4320"/>
                <a:gd name="T5" fmla="*/ 598 h 4288"/>
                <a:gd name="T6" fmla="*/ 3864 w 4320"/>
                <a:gd name="T7" fmla="*/ 4288 h 4288"/>
                <a:gd name="T8" fmla="*/ 4320 w 4320"/>
                <a:gd name="T9" fmla="*/ 3832 h 4288"/>
                <a:gd name="T10" fmla="*/ 633 w 4320"/>
                <a:gd name="T11" fmla="*/ 106 h 4288"/>
              </a:gdLst>
              <a:ahLst/>
              <a:cxnLst>
                <a:cxn ang="0">
                  <a:pos x="T0" y="T1"/>
                </a:cxn>
                <a:cxn ang="0">
                  <a:pos x="T2" y="T3"/>
                </a:cxn>
                <a:cxn ang="0">
                  <a:pos x="T4" y="T5"/>
                </a:cxn>
                <a:cxn ang="0">
                  <a:pos x="T6" y="T7"/>
                </a:cxn>
                <a:cxn ang="0">
                  <a:pos x="T8" y="T9"/>
                </a:cxn>
                <a:cxn ang="0">
                  <a:pos x="T10" y="T11"/>
                </a:cxn>
              </a:cxnLst>
              <a:rect l="0" t="0" r="r" b="b"/>
              <a:pathLst>
                <a:path w="4320" h="4288">
                  <a:moveTo>
                    <a:pt x="633" y="106"/>
                  </a:moveTo>
                  <a:cubicBezTo>
                    <a:pt x="492" y="0"/>
                    <a:pt x="281" y="0"/>
                    <a:pt x="141" y="106"/>
                  </a:cubicBezTo>
                  <a:cubicBezTo>
                    <a:pt x="0" y="247"/>
                    <a:pt x="0" y="457"/>
                    <a:pt x="141" y="598"/>
                  </a:cubicBezTo>
                  <a:cubicBezTo>
                    <a:pt x="3864" y="4288"/>
                    <a:pt x="3864" y="4288"/>
                    <a:pt x="3864" y="4288"/>
                  </a:cubicBezTo>
                  <a:cubicBezTo>
                    <a:pt x="4320" y="3832"/>
                    <a:pt x="4320" y="3832"/>
                    <a:pt x="4320" y="3832"/>
                  </a:cubicBezTo>
                  <a:lnTo>
                    <a:pt x="633" y="106"/>
                  </a:lnTo>
                  <a:close/>
                </a:path>
              </a:pathLst>
            </a:custGeom>
            <a:solidFill>
              <a:srgbClr val="7E499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 name="Freeform 8"/>
            <p:cNvSpPr>
              <a:spLocks/>
            </p:cNvSpPr>
            <p:nvPr/>
          </p:nvSpPr>
          <p:spPr bwMode="auto">
            <a:xfrm>
              <a:off x="6960" y="3013"/>
              <a:ext cx="46" cy="50"/>
            </a:xfrm>
            <a:custGeom>
              <a:avLst/>
              <a:gdLst>
                <a:gd name="T0" fmla="*/ 0 w 46"/>
                <a:gd name="T1" fmla="*/ 50 h 50"/>
                <a:gd name="T2" fmla="*/ 46 w 46"/>
                <a:gd name="T3" fmla="*/ 50 h 50"/>
                <a:gd name="T4" fmla="*/ 46 w 46"/>
                <a:gd name="T5" fmla="*/ 21 h 50"/>
                <a:gd name="T6" fmla="*/ 0 w 46"/>
                <a:gd name="T7" fmla="*/ 0 h 50"/>
                <a:gd name="T8" fmla="*/ 0 w 46"/>
                <a:gd name="T9" fmla="*/ 50 h 50"/>
              </a:gdLst>
              <a:ahLst/>
              <a:cxnLst>
                <a:cxn ang="0">
                  <a:pos x="T0" y="T1"/>
                </a:cxn>
                <a:cxn ang="0">
                  <a:pos x="T2" y="T3"/>
                </a:cxn>
                <a:cxn ang="0">
                  <a:pos x="T4" y="T5"/>
                </a:cxn>
                <a:cxn ang="0">
                  <a:pos x="T6" y="T7"/>
                </a:cxn>
                <a:cxn ang="0">
                  <a:pos x="T8" y="T9"/>
                </a:cxn>
              </a:cxnLst>
              <a:rect l="0" t="0" r="r" b="b"/>
              <a:pathLst>
                <a:path w="46" h="50">
                  <a:moveTo>
                    <a:pt x="0" y="50"/>
                  </a:moveTo>
                  <a:lnTo>
                    <a:pt x="46" y="50"/>
                  </a:lnTo>
                  <a:lnTo>
                    <a:pt x="46" y="21"/>
                  </a:lnTo>
                  <a:lnTo>
                    <a:pt x="0" y="0"/>
                  </a:lnTo>
                  <a:lnTo>
                    <a:pt x="0" y="50"/>
                  </a:lnTo>
                  <a:close/>
                </a:path>
              </a:pathLst>
            </a:custGeom>
            <a:solidFill>
              <a:srgbClr val="7E499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 name="Freeform 9"/>
            <p:cNvSpPr>
              <a:spLocks/>
            </p:cNvSpPr>
            <p:nvPr/>
          </p:nvSpPr>
          <p:spPr bwMode="auto">
            <a:xfrm>
              <a:off x="6960" y="2994"/>
              <a:ext cx="46" cy="39"/>
            </a:xfrm>
            <a:custGeom>
              <a:avLst/>
              <a:gdLst>
                <a:gd name="T0" fmla="*/ 0 w 46"/>
                <a:gd name="T1" fmla="*/ 0 h 39"/>
                <a:gd name="T2" fmla="*/ 0 w 46"/>
                <a:gd name="T3" fmla="*/ 18 h 39"/>
                <a:gd name="T4" fmla="*/ 46 w 46"/>
                <a:gd name="T5" fmla="*/ 39 h 39"/>
                <a:gd name="T6" fmla="*/ 46 w 46"/>
                <a:gd name="T7" fmla="*/ 0 h 39"/>
                <a:gd name="T8" fmla="*/ 0 w 46"/>
                <a:gd name="T9" fmla="*/ 0 h 39"/>
              </a:gdLst>
              <a:ahLst/>
              <a:cxnLst>
                <a:cxn ang="0">
                  <a:pos x="T0" y="T1"/>
                </a:cxn>
                <a:cxn ang="0">
                  <a:pos x="T2" y="T3"/>
                </a:cxn>
                <a:cxn ang="0">
                  <a:pos x="T4" y="T5"/>
                </a:cxn>
                <a:cxn ang="0">
                  <a:pos x="T6" y="T7"/>
                </a:cxn>
                <a:cxn ang="0">
                  <a:pos x="T8" y="T9"/>
                </a:cxn>
              </a:cxnLst>
              <a:rect l="0" t="0" r="r" b="b"/>
              <a:pathLst>
                <a:path w="46" h="39">
                  <a:moveTo>
                    <a:pt x="0" y="0"/>
                  </a:moveTo>
                  <a:lnTo>
                    <a:pt x="0" y="18"/>
                  </a:lnTo>
                  <a:lnTo>
                    <a:pt x="46" y="39"/>
                  </a:lnTo>
                  <a:lnTo>
                    <a:pt x="46" y="0"/>
                  </a:lnTo>
                  <a:lnTo>
                    <a:pt x="0" y="0"/>
                  </a:lnTo>
                  <a:close/>
                </a:path>
              </a:pathLst>
            </a:custGeom>
            <a:solidFill>
              <a:srgbClr val="7543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 name="Freeform 10"/>
            <p:cNvSpPr>
              <a:spLocks/>
            </p:cNvSpPr>
            <p:nvPr/>
          </p:nvSpPr>
          <p:spPr bwMode="auto">
            <a:xfrm>
              <a:off x="6592" y="3122"/>
              <a:ext cx="791" cy="52"/>
            </a:xfrm>
            <a:custGeom>
              <a:avLst/>
              <a:gdLst>
                <a:gd name="T0" fmla="*/ 24692 w 25536"/>
                <a:gd name="T1" fmla="*/ 0 h 1696"/>
                <a:gd name="T2" fmla="*/ 845 w 25536"/>
                <a:gd name="T3" fmla="*/ 0 h 1696"/>
                <a:gd name="T4" fmla="*/ 0 w 25536"/>
                <a:gd name="T5" fmla="*/ 848 h 1696"/>
                <a:gd name="T6" fmla="*/ 845 w 25536"/>
                <a:gd name="T7" fmla="*/ 1696 h 1696"/>
                <a:gd name="T8" fmla="*/ 24692 w 25536"/>
                <a:gd name="T9" fmla="*/ 1696 h 1696"/>
                <a:gd name="T10" fmla="*/ 25536 w 25536"/>
                <a:gd name="T11" fmla="*/ 848 h 1696"/>
                <a:gd name="T12" fmla="*/ 24692 w 25536"/>
                <a:gd name="T13" fmla="*/ 0 h 1696"/>
              </a:gdLst>
              <a:ahLst/>
              <a:cxnLst>
                <a:cxn ang="0">
                  <a:pos x="T0" y="T1"/>
                </a:cxn>
                <a:cxn ang="0">
                  <a:pos x="T2" y="T3"/>
                </a:cxn>
                <a:cxn ang="0">
                  <a:pos x="T4" y="T5"/>
                </a:cxn>
                <a:cxn ang="0">
                  <a:pos x="T6" y="T7"/>
                </a:cxn>
                <a:cxn ang="0">
                  <a:pos x="T8" y="T9"/>
                </a:cxn>
                <a:cxn ang="0">
                  <a:pos x="T10" y="T11"/>
                </a:cxn>
                <a:cxn ang="0">
                  <a:pos x="T12" y="T13"/>
                </a:cxn>
              </a:cxnLst>
              <a:rect l="0" t="0" r="r" b="b"/>
              <a:pathLst>
                <a:path w="25536" h="1696">
                  <a:moveTo>
                    <a:pt x="24692" y="0"/>
                  </a:moveTo>
                  <a:cubicBezTo>
                    <a:pt x="845" y="0"/>
                    <a:pt x="845" y="0"/>
                    <a:pt x="845" y="0"/>
                  </a:cubicBezTo>
                  <a:cubicBezTo>
                    <a:pt x="387" y="0"/>
                    <a:pt x="0" y="389"/>
                    <a:pt x="0" y="848"/>
                  </a:cubicBezTo>
                  <a:cubicBezTo>
                    <a:pt x="0" y="1343"/>
                    <a:pt x="387" y="1696"/>
                    <a:pt x="845" y="1696"/>
                  </a:cubicBezTo>
                  <a:cubicBezTo>
                    <a:pt x="24692" y="1696"/>
                    <a:pt x="24692" y="1696"/>
                    <a:pt x="24692" y="1696"/>
                  </a:cubicBezTo>
                  <a:cubicBezTo>
                    <a:pt x="25150" y="1696"/>
                    <a:pt x="25536" y="1343"/>
                    <a:pt x="25536" y="848"/>
                  </a:cubicBezTo>
                  <a:cubicBezTo>
                    <a:pt x="25536" y="389"/>
                    <a:pt x="25150" y="0"/>
                    <a:pt x="24692" y="0"/>
                  </a:cubicBezTo>
                </a:path>
              </a:pathLst>
            </a:custGeom>
            <a:solidFill>
              <a:schemeClr val="accent6">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 name="Freeform 11"/>
            <p:cNvSpPr>
              <a:spLocks/>
            </p:cNvSpPr>
            <p:nvPr/>
          </p:nvSpPr>
          <p:spPr bwMode="auto">
            <a:xfrm>
              <a:off x="6838" y="3040"/>
              <a:ext cx="274" cy="97"/>
            </a:xfrm>
            <a:custGeom>
              <a:avLst/>
              <a:gdLst>
                <a:gd name="T0" fmla="*/ 0 w 274"/>
                <a:gd name="T1" fmla="*/ 0 h 97"/>
                <a:gd name="T2" fmla="*/ 0 w 274"/>
                <a:gd name="T3" fmla="*/ 97 h 97"/>
                <a:gd name="T4" fmla="*/ 274 w 274"/>
                <a:gd name="T5" fmla="*/ 97 h 97"/>
                <a:gd name="T6" fmla="*/ 61 w 274"/>
                <a:gd name="T7" fmla="*/ 0 h 97"/>
                <a:gd name="T8" fmla="*/ 0 w 274"/>
                <a:gd name="T9" fmla="*/ 0 h 97"/>
              </a:gdLst>
              <a:ahLst/>
              <a:cxnLst>
                <a:cxn ang="0">
                  <a:pos x="T0" y="T1"/>
                </a:cxn>
                <a:cxn ang="0">
                  <a:pos x="T2" y="T3"/>
                </a:cxn>
                <a:cxn ang="0">
                  <a:pos x="T4" y="T5"/>
                </a:cxn>
                <a:cxn ang="0">
                  <a:pos x="T6" y="T7"/>
                </a:cxn>
                <a:cxn ang="0">
                  <a:pos x="T8" y="T9"/>
                </a:cxn>
              </a:cxnLst>
              <a:rect l="0" t="0" r="r" b="b"/>
              <a:pathLst>
                <a:path w="274" h="97">
                  <a:moveTo>
                    <a:pt x="0" y="0"/>
                  </a:moveTo>
                  <a:lnTo>
                    <a:pt x="0" y="97"/>
                  </a:lnTo>
                  <a:lnTo>
                    <a:pt x="274" y="97"/>
                  </a:lnTo>
                  <a:lnTo>
                    <a:pt x="61" y="0"/>
                  </a:lnTo>
                  <a:lnTo>
                    <a:pt x="0" y="0"/>
                  </a:lnTo>
                  <a:close/>
                </a:path>
              </a:pathLst>
            </a:custGeom>
            <a:solidFill>
              <a:srgbClr val="7E499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 name="Freeform 12"/>
            <p:cNvSpPr>
              <a:spLocks/>
            </p:cNvSpPr>
            <p:nvPr/>
          </p:nvSpPr>
          <p:spPr bwMode="auto">
            <a:xfrm>
              <a:off x="6899" y="3040"/>
              <a:ext cx="229" cy="97"/>
            </a:xfrm>
            <a:custGeom>
              <a:avLst/>
              <a:gdLst>
                <a:gd name="T0" fmla="*/ 229 w 229"/>
                <a:gd name="T1" fmla="*/ 0 h 97"/>
                <a:gd name="T2" fmla="*/ 0 w 229"/>
                <a:gd name="T3" fmla="*/ 0 h 97"/>
                <a:gd name="T4" fmla="*/ 213 w 229"/>
                <a:gd name="T5" fmla="*/ 97 h 97"/>
                <a:gd name="T6" fmla="*/ 229 w 229"/>
                <a:gd name="T7" fmla="*/ 97 h 97"/>
                <a:gd name="T8" fmla="*/ 229 w 229"/>
                <a:gd name="T9" fmla="*/ 0 h 97"/>
              </a:gdLst>
              <a:ahLst/>
              <a:cxnLst>
                <a:cxn ang="0">
                  <a:pos x="T0" y="T1"/>
                </a:cxn>
                <a:cxn ang="0">
                  <a:pos x="T2" y="T3"/>
                </a:cxn>
                <a:cxn ang="0">
                  <a:pos x="T4" y="T5"/>
                </a:cxn>
                <a:cxn ang="0">
                  <a:pos x="T6" y="T7"/>
                </a:cxn>
                <a:cxn ang="0">
                  <a:pos x="T8" y="T9"/>
                </a:cxn>
              </a:cxnLst>
              <a:rect l="0" t="0" r="r" b="b"/>
              <a:pathLst>
                <a:path w="229" h="97">
                  <a:moveTo>
                    <a:pt x="229" y="0"/>
                  </a:moveTo>
                  <a:lnTo>
                    <a:pt x="0" y="0"/>
                  </a:lnTo>
                  <a:lnTo>
                    <a:pt x="213" y="97"/>
                  </a:lnTo>
                  <a:lnTo>
                    <a:pt x="229" y="97"/>
                  </a:lnTo>
                  <a:lnTo>
                    <a:pt x="229" y="0"/>
                  </a:lnTo>
                  <a:close/>
                </a:path>
              </a:pathLst>
            </a:custGeom>
            <a:solidFill>
              <a:srgbClr val="7543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 name="Freeform 13"/>
            <p:cNvSpPr>
              <a:spLocks/>
            </p:cNvSpPr>
            <p:nvPr/>
          </p:nvSpPr>
          <p:spPr bwMode="auto">
            <a:xfrm>
              <a:off x="6900" y="3087"/>
              <a:ext cx="338" cy="60"/>
            </a:xfrm>
            <a:custGeom>
              <a:avLst/>
              <a:gdLst>
                <a:gd name="T0" fmla="*/ 0 w 338"/>
                <a:gd name="T1" fmla="*/ 0 h 60"/>
                <a:gd name="T2" fmla="*/ 133 w 338"/>
                <a:gd name="T3" fmla="*/ 60 h 60"/>
                <a:gd name="T4" fmla="*/ 338 w 338"/>
                <a:gd name="T5" fmla="*/ 60 h 60"/>
                <a:gd name="T6" fmla="*/ 338 w 338"/>
                <a:gd name="T7" fmla="*/ 0 h 60"/>
                <a:gd name="T8" fmla="*/ 0 w 338"/>
                <a:gd name="T9" fmla="*/ 0 h 60"/>
              </a:gdLst>
              <a:ahLst/>
              <a:cxnLst>
                <a:cxn ang="0">
                  <a:pos x="T0" y="T1"/>
                </a:cxn>
                <a:cxn ang="0">
                  <a:pos x="T2" y="T3"/>
                </a:cxn>
                <a:cxn ang="0">
                  <a:pos x="T4" y="T5"/>
                </a:cxn>
                <a:cxn ang="0">
                  <a:pos x="T6" y="T7"/>
                </a:cxn>
                <a:cxn ang="0">
                  <a:pos x="T8" y="T9"/>
                </a:cxn>
              </a:cxnLst>
              <a:rect l="0" t="0" r="r" b="b"/>
              <a:pathLst>
                <a:path w="338" h="60">
                  <a:moveTo>
                    <a:pt x="0" y="0"/>
                  </a:moveTo>
                  <a:lnTo>
                    <a:pt x="133" y="60"/>
                  </a:lnTo>
                  <a:lnTo>
                    <a:pt x="338" y="60"/>
                  </a:lnTo>
                  <a:lnTo>
                    <a:pt x="338" y="0"/>
                  </a:lnTo>
                  <a:lnTo>
                    <a:pt x="0" y="0"/>
                  </a:lnTo>
                  <a:close/>
                </a:path>
              </a:pathLst>
            </a:custGeom>
            <a:solidFill>
              <a:srgbClr val="75439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 name="Freeform 14"/>
            <p:cNvSpPr>
              <a:spLocks/>
            </p:cNvSpPr>
            <p:nvPr/>
          </p:nvSpPr>
          <p:spPr bwMode="auto">
            <a:xfrm>
              <a:off x="6727" y="3087"/>
              <a:ext cx="306" cy="60"/>
            </a:xfrm>
            <a:custGeom>
              <a:avLst/>
              <a:gdLst>
                <a:gd name="T0" fmla="*/ 0 w 306"/>
                <a:gd name="T1" fmla="*/ 0 h 60"/>
                <a:gd name="T2" fmla="*/ 0 w 306"/>
                <a:gd name="T3" fmla="*/ 60 h 60"/>
                <a:gd name="T4" fmla="*/ 306 w 306"/>
                <a:gd name="T5" fmla="*/ 60 h 60"/>
                <a:gd name="T6" fmla="*/ 173 w 306"/>
                <a:gd name="T7" fmla="*/ 0 h 60"/>
                <a:gd name="T8" fmla="*/ 0 w 306"/>
                <a:gd name="T9" fmla="*/ 0 h 60"/>
              </a:gdLst>
              <a:ahLst/>
              <a:cxnLst>
                <a:cxn ang="0">
                  <a:pos x="T0" y="T1"/>
                </a:cxn>
                <a:cxn ang="0">
                  <a:pos x="T2" y="T3"/>
                </a:cxn>
                <a:cxn ang="0">
                  <a:pos x="T4" y="T5"/>
                </a:cxn>
                <a:cxn ang="0">
                  <a:pos x="T6" y="T7"/>
                </a:cxn>
                <a:cxn ang="0">
                  <a:pos x="T8" y="T9"/>
                </a:cxn>
              </a:cxnLst>
              <a:rect l="0" t="0" r="r" b="b"/>
              <a:pathLst>
                <a:path w="306" h="60">
                  <a:moveTo>
                    <a:pt x="0" y="0"/>
                  </a:moveTo>
                  <a:lnTo>
                    <a:pt x="0" y="60"/>
                  </a:lnTo>
                  <a:lnTo>
                    <a:pt x="306" y="60"/>
                  </a:lnTo>
                  <a:lnTo>
                    <a:pt x="173" y="0"/>
                  </a:lnTo>
                  <a:lnTo>
                    <a:pt x="0" y="0"/>
                  </a:lnTo>
                  <a:close/>
                </a:path>
              </a:pathLst>
            </a:custGeom>
            <a:solidFill>
              <a:srgbClr val="7E499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4" name="Freeform 15"/>
            <p:cNvSpPr>
              <a:spLocks/>
            </p:cNvSpPr>
            <p:nvPr/>
          </p:nvSpPr>
          <p:spPr bwMode="auto">
            <a:xfrm>
              <a:off x="6887" y="2467"/>
              <a:ext cx="456" cy="477"/>
            </a:xfrm>
            <a:custGeom>
              <a:avLst/>
              <a:gdLst>
                <a:gd name="T0" fmla="*/ 12735 w 14704"/>
                <a:gd name="T1" fmla="*/ 0 h 15408"/>
                <a:gd name="T2" fmla="*/ 7950 w 14704"/>
                <a:gd name="T3" fmla="*/ 9393 h 15408"/>
                <a:gd name="T4" fmla="*/ 0 w 14704"/>
                <a:gd name="T5" fmla="*/ 13896 h 15408"/>
                <a:gd name="T6" fmla="*/ 10941 w 14704"/>
                <a:gd name="T7" fmla="*/ 11715 h 15408"/>
                <a:gd name="T8" fmla="*/ 12735 w 14704"/>
                <a:gd name="T9" fmla="*/ 0 h 15408"/>
              </a:gdLst>
              <a:ahLst/>
              <a:cxnLst>
                <a:cxn ang="0">
                  <a:pos x="T0" y="T1"/>
                </a:cxn>
                <a:cxn ang="0">
                  <a:pos x="T2" y="T3"/>
                </a:cxn>
                <a:cxn ang="0">
                  <a:pos x="T4" y="T5"/>
                </a:cxn>
                <a:cxn ang="0">
                  <a:pos x="T6" y="T7"/>
                </a:cxn>
                <a:cxn ang="0">
                  <a:pos x="T8" y="T9"/>
                </a:cxn>
              </a:cxnLst>
              <a:rect l="0" t="0" r="r" b="b"/>
              <a:pathLst>
                <a:path w="14704" h="15408">
                  <a:moveTo>
                    <a:pt x="12735" y="0"/>
                  </a:moveTo>
                  <a:cubicBezTo>
                    <a:pt x="12207" y="3448"/>
                    <a:pt x="10589" y="6755"/>
                    <a:pt x="7950" y="9393"/>
                  </a:cubicBezTo>
                  <a:cubicBezTo>
                    <a:pt x="5664" y="11680"/>
                    <a:pt x="2920" y="13157"/>
                    <a:pt x="0" y="13896"/>
                  </a:cubicBezTo>
                  <a:cubicBezTo>
                    <a:pt x="3659" y="15408"/>
                    <a:pt x="7986" y="14670"/>
                    <a:pt x="10941" y="11715"/>
                  </a:cubicBezTo>
                  <a:cubicBezTo>
                    <a:pt x="14106" y="8549"/>
                    <a:pt x="14704" y="3765"/>
                    <a:pt x="12735" y="0"/>
                  </a:cubicBezTo>
                </a:path>
              </a:pathLst>
            </a:custGeom>
            <a:solidFill>
              <a:srgbClr val="0A72B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5" name="Freeform 16"/>
            <p:cNvSpPr>
              <a:spLocks/>
            </p:cNvSpPr>
            <p:nvPr/>
          </p:nvSpPr>
          <p:spPr bwMode="auto">
            <a:xfrm>
              <a:off x="6665" y="2271"/>
              <a:ext cx="617" cy="626"/>
            </a:xfrm>
            <a:custGeom>
              <a:avLst/>
              <a:gdLst>
                <a:gd name="T0" fmla="*/ 19888 w 19888"/>
                <a:gd name="T1" fmla="*/ 6366 h 20256"/>
                <a:gd name="T2" fmla="*/ 18093 w 19888"/>
                <a:gd name="T3" fmla="*/ 3904 h 20256"/>
                <a:gd name="T4" fmla="*/ 3908 w 19888"/>
                <a:gd name="T5" fmla="*/ 3904 h 20256"/>
                <a:gd name="T6" fmla="*/ 3908 w 19888"/>
                <a:gd name="T7" fmla="*/ 18076 h 20256"/>
                <a:gd name="T8" fmla="*/ 7146 w 19888"/>
                <a:gd name="T9" fmla="*/ 20256 h 20256"/>
                <a:gd name="T10" fmla="*/ 15101 w 19888"/>
                <a:gd name="T11" fmla="*/ 15755 h 20256"/>
                <a:gd name="T12" fmla="*/ 19888 w 19888"/>
                <a:gd name="T13" fmla="*/ 6366 h 20256"/>
              </a:gdLst>
              <a:ahLst/>
              <a:cxnLst>
                <a:cxn ang="0">
                  <a:pos x="T0" y="T1"/>
                </a:cxn>
                <a:cxn ang="0">
                  <a:pos x="T2" y="T3"/>
                </a:cxn>
                <a:cxn ang="0">
                  <a:pos x="T4" y="T5"/>
                </a:cxn>
                <a:cxn ang="0">
                  <a:pos x="T6" y="T7"/>
                </a:cxn>
                <a:cxn ang="0">
                  <a:pos x="T8" y="T9"/>
                </a:cxn>
                <a:cxn ang="0">
                  <a:pos x="T10" y="T11"/>
                </a:cxn>
                <a:cxn ang="0">
                  <a:pos x="T12" y="T13"/>
                </a:cxn>
              </a:cxnLst>
              <a:rect l="0" t="0" r="r" b="b"/>
              <a:pathLst>
                <a:path w="19888" h="20256">
                  <a:moveTo>
                    <a:pt x="19888" y="6366"/>
                  </a:moveTo>
                  <a:cubicBezTo>
                    <a:pt x="19431" y="5486"/>
                    <a:pt x="18832" y="4642"/>
                    <a:pt x="18093" y="3904"/>
                  </a:cubicBezTo>
                  <a:cubicBezTo>
                    <a:pt x="14186" y="0"/>
                    <a:pt x="7815" y="0"/>
                    <a:pt x="3908" y="3904"/>
                  </a:cubicBezTo>
                  <a:cubicBezTo>
                    <a:pt x="0" y="7807"/>
                    <a:pt x="0" y="14173"/>
                    <a:pt x="3908" y="18076"/>
                  </a:cubicBezTo>
                  <a:cubicBezTo>
                    <a:pt x="4858" y="19061"/>
                    <a:pt x="5984" y="19764"/>
                    <a:pt x="7146" y="20256"/>
                  </a:cubicBezTo>
                  <a:cubicBezTo>
                    <a:pt x="10068" y="19518"/>
                    <a:pt x="12813" y="18041"/>
                    <a:pt x="15101" y="15755"/>
                  </a:cubicBezTo>
                  <a:cubicBezTo>
                    <a:pt x="17741" y="13118"/>
                    <a:pt x="19360" y="9812"/>
                    <a:pt x="19888" y="6366"/>
                  </a:cubicBezTo>
                </a:path>
              </a:pathLst>
            </a:custGeom>
            <a:solidFill>
              <a:srgbClr val="2BAAE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6" name="Freeform 17"/>
            <p:cNvSpPr>
              <a:spLocks/>
            </p:cNvSpPr>
            <p:nvPr/>
          </p:nvSpPr>
          <p:spPr bwMode="auto">
            <a:xfrm>
              <a:off x="6569" y="2330"/>
              <a:ext cx="518" cy="678"/>
            </a:xfrm>
            <a:custGeom>
              <a:avLst/>
              <a:gdLst>
                <a:gd name="T0" fmla="*/ 13379 w 16688"/>
                <a:gd name="T1" fmla="*/ 20408 h 21920"/>
                <a:gd name="T2" fmla="*/ 6056 w 16688"/>
                <a:gd name="T3" fmla="*/ 17100 h 21920"/>
                <a:gd name="T4" fmla="*/ 6056 w 16688"/>
                <a:gd name="T5" fmla="*/ 1056 h 21920"/>
                <a:gd name="T6" fmla="*/ 5000 w 16688"/>
                <a:gd name="T7" fmla="*/ 0 h 21920"/>
                <a:gd name="T8" fmla="*/ 5000 w 16688"/>
                <a:gd name="T9" fmla="*/ 18156 h 21920"/>
                <a:gd name="T10" fmla="*/ 13309 w 16688"/>
                <a:gd name="T11" fmla="*/ 21885 h 21920"/>
                <a:gd name="T12" fmla="*/ 14083 w 16688"/>
                <a:gd name="T13" fmla="*/ 21920 h 21920"/>
                <a:gd name="T14" fmla="*/ 16688 w 16688"/>
                <a:gd name="T15" fmla="*/ 21639 h 21920"/>
                <a:gd name="T16" fmla="*/ 13978 w 16688"/>
                <a:gd name="T17" fmla="*/ 20408 h 21920"/>
                <a:gd name="T18" fmla="*/ 13379 w 16688"/>
                <a:gd name="T19" fmla="*/ 20408 h 2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88" h="21920">
                  <a:moveTo>
                    <a:pt x="13379" y="20408"/>
                  </a:moveTo>
                  <a:cubicBezTo>
                    <a:pt x="10633" y="20232"/>
                    <a:pt x="8028" y="19035"/>
                    <a:pt x="6056" y="17100"/>
                  </a:cubicBezTo>
                  <a:cubicBezTo>
                    <a:pt x="1655" y="12667"/>
                    <a:pt x="1655" y="5454"/>
                    <a:pt x="6056" y="1056"/>
                  </a:cubicBezTo>
                  <a:cubicBezTo>
                    <a:pt x="5000" y="0"/>
                    <a:pt x="5000" y="0"/>
                    <a:pt x="5000" y="0"/>
                  </a:cubicBezTo>
                  <a:cubicBezTo>
                    <a:pt x="0" y="4997"/>
                    <a:pt x="0" y="13124"/>
                    <a:pt x="5000" y="18156"/>
                  </a:cubicBezTo>
                  <a:cubicBezTo>
                    <a:pt x="7218" y="20372"/>
                    <a:pt x="10175" y="21674"/>
                    <a:pt x="13309" y="21885"/>
                  </a:cubicBezTo>
                  <a:cubicBezTo>
                    <a:pt x="13555" y="21885"/>
                    <a:pt x="13837" y="21920"/>
                    <a:pt x="14083" y="21920"/>
                  </a:cubicBezTo>
                  <a:cubicBezTo>
                    <a:pt x="14963" y="21920"/>
                    <a:pt x="15844" y="21815"/>
                    <a:pt x="16688" y="21639"/>
                  </a:cubicBezTo>
                  <a:cubicBezTo>
                    <a:pt x="13978" y="20408"/>
                    <a:pt x="13978" y="20408"/>
                    <a:pt x="13978" y="20408"/>
                  </a:cubicBezTo>
                  <a:cubicBezTo>
                    <a:pt x="13802" y="20408"/>
                    <a:pt x="13590" y="20408"/>
                    <a:pt x="13379" y="20408"/>
                  </a:cubicBezTo>
                </a:path>
              </a:pathLst>
            </a:custGeom>
            <a:solidFill>
              <a:srgbClr val="7E499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 name="Freeform 18"/>
            <p:cNvSpPr>
              <a:spLocks/>
            </p:cNvSpPr>
            <p:nvPr/>
          </p:nvSpPr>
          <p:spPr bwMode="auto">
            <a:xfrm>
              <a:off x="7002" y="2859"/>
              <a:ext cx="286" cy="140"/>
            </a:xfrm>
            <a:custGeom>
              <a:avLst/>
              <a:gdLst>
                <a:gd name="T0" fmla="*/ 8175 w 9232"/>
                <a:gd name="T1" fmla="*/ 0 h 4528"/>
                <a:gd name="T2" fmla="*/ 0 w 9232"/>
                <a:gd name="T3" fmla="*/ 3300 h 4528"/>
                <a:gd name="T4" fmla="*/ 2714 w 9232"/>
                <a:gd name="T5" fmla="*/ 4528 h 4528"/>
                <a:gd name="T6" fmla="*/ 9232 w 9232"/>
                <a:gd name="T7" fmla="*/ 1053 h 4528"/>
                <a:gd name="T8" fmla="*/ 8175 w 9232"/>
                <a:gd name="T9" fmla="*/ 0 h 4528"/>
              </a:gdLst>
              <a:ahLst/>
              <a:cxnLst>
                <a:cxn ang="0">
                  <a:pos x="T0" y="T1"/>
                </a:cxn>
                <a:cxn ang="0">
                  <a:pos x="T2" y="T3"/>
                </a:cxn>
                <a:cxn ang="0">
                  <a:pos x="T4" y="T5"/>
                </a:cxn>
                <a:cxn ang="0">
                  <a:pos x="T6" y="T7"/>
                </a:cxn>
                <a:cxn ang="0">
                  <a:pos x="T8" y="T9"/>
                </a:cxn>
              </a:cxnLst>
              <a:rect l="0" t="0" r="r" b="b"/>
              <a:pathLst>
                <a:path w="9232" h="4528">
                  <a:moveTo>
                    <a:pt x="8175" y="0"/>
                  </a:moveTo>
                  <a:cubicBezTo>
                    <a:pt x="5991" y="2142"/>
                    <a:pt x="3066" y="3335"/>
                    <a:pt x="0" y="3300"/>
                  </a:cubicBezTo>
                  <a:cubicBezTo>
                    <a:pt x="2714" y="4528"/>
                    <a:pt x="2714" y="4528"/>
                    <a:pt x="2714" y="4528"/>
                  </a:cubicBezTo>
                  <a:cubicBezTo>
                    <a:pt x="5145" y="4037"/>
                    <a:pt x="7435" y="2844"/>
                    <a:pt x="9232" y="1053"/>
                  </a:cubicBezTo>
                  <a:lnTo>
                    <a:pt x="8175" y="0"/>
                  </a:lnTo>
                  <a:close/>
                </a:path>
              </a:pathLst>
            </a:custGeom>
            <a:solidFill>
              <a:srgbClr val="75439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 name="Freeform 19"/>
            <p:cNvSpPr>
              <a:spLocks/>
            </p:cNvSpPr>
            <p:nvPr/>
          </p:nvSpPr>
          <p:spPr bwMode="auto">
            <a:xfrm>
              <a:off x="6698" y="2322"/>
              <a:ext cx="197" cy="244"/>
            </a:xfrm>
            <a:custGeom>
              <a:avLst/>
              <a:gdLst>
                <a:gd name="T0" fmla="*/ 317 w 6336"/>
                <a:gd name="T1" fmla="*/ 7413 h 7904"/>
                <a:gd name="T2" fmla="*/ 1620 w 6336"/>
                <a:gd name="T3" fmla="*/ 6429 h 7904"/>
                <a:gd name="T4" fmla="*/ 2570 w 6336"/>
                <a:gd name="T5" fmla="*/ 5586 h 7904"/>
                <a:gd name="T6" fmla="*/ 2535 w 6336"/>
                <a:gd name="T7" fmla="*/ 5586 h 7904"/>
                <a:gd name="T8" fmla="*/ 2429 w 6336"/>
                <a:gd name="T9" fmla="*/ 5481 h 7904"/>
                <a:gd name="T10" fmla="*/ 2429 w 6336"/>
                <a:gd name="T11" fmla="*/ 5340 h 7904"/>
                <a:gd name="T12" fmla="*/ 2852 w 6336"/>
                <a:gd name="T13" fmla="*/ 4462 h 7904"/>
                <a:gd name="T14" fmla="*/ 3696 w 6336"/>
                <a:gd name="T15" fmla="*/ 3654 h 7904"/>
                <a:gd name="T16" fmla="*/ 4154 w 6336"/>
                <a:gd name="T17" fmla="*/ 3338 h 7904"/>
                <a:gd name="T18" fmla="*/ 4295 w 6336"/>
                <a:gd name="T19" fmla="*/ 3338 h 7904"/>
                <a:gd name="T20" fmla="*/ 4576 w 6336"/>
                <a:gd name="T21" fmla="*/ 3443 h 7904"/>
                <a:gd name="T22" fmla="*/ 4612 w 6336"/>
                <a:gd name="T23" fmla="*/ 3303 h 7904"/>
                <a:gd name="T24" fmla="*/ 4612 w 6336"/>
                <a:gd name="T25" fmla="*/ 2635 h 7904"/>
                <a:gd name="T26" fmla="*/ 4612 w 6336"/>
                <a:gd name="T27" fmla="*/ 2565 h 7904"/>
                <a:gd name="T28" fmla="*/ 4823 w 6336"/>
                <a:gd name="T29" fmla="*/ 2108 h 7904"/>
                <a:gd name="T30" fmla="*/ 4682 w 6336"/>
                <a:gd name="T31" fmla="*/ 2108 h 7904"/>
                <a:gd name="T32" fmla="*/ 4506 w 6336"/>
                <a:gd name="T33" fmla="*/ 2038 h 7904"/>
                <a:gd name="T34" fmla="*/ 4506 w 6336"/>
                <a:gd name="T35" fmla="*/ 1827 h 7904"/>
                <a:gd name="T36" fmla="*/ 5069 w 6336"/>
                <a:gd name="T37" fmla="*/ 1054 h 7904"/>
                <a:gd name="T38" fmla="*/ 5104 w 6336"/>
                <a:gd name="T39" fmla="*/ 1019 h 7904"/>
                <a:gd name="T40" fmla="*/ 5984 w 6336"/>
                <a:gd name="T41" fmla="*/ 176 h 7904"/>
                <a:gd name="T42" fmla="*/ 6196 w 6336"/>
                <a:gd name="T43" fmla="*/ 141 h 7904"/>
                <a:gd name="T44" fmla="*/ 6196 w 6336"/>
                <a:gd name="T45" fmla="*/ 141 h 7904"/>
                <a:gd name="T46" fmla="*/ 6336 w 6336"/>
                <a:gd name="T47" fmla="*/ 0 h 7904"/>
                <a:gd name="T48" fmla="*/ 2852 w 6336"/>
                <a:gd name="T49" fmla="*/ 2249 h 7904"/>
                <a:gd name="T50" fmla="*/ 0 w 6336"/>
                <a:gd name="T51" fmla="*/ 7904 h 7904"/>
                <a:gd name="T52" fmla="*/ 282 w 6336"/>
                <a:gd name="T53" fmla="*/ 7483 h 7904"/>
                <a:gd name="T54" fmla="*/ 317 w 6336"/>
                <a:gd name="T55" fmla="*/ 7413 h 7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36" h="7904">
                  <a:moveTo>
                    <a:pt x="317" y="7413"/>
                  </a:moveTo>
                  <a:cubicBezTo>
                    <a:pt x="1620" y="6429"/>
                    <a:pt x="1620" y="6429"/>
                    <a:pt x="1620" y="6429"/>
                  </a:cubicBezTo>
                  <a:cubicBezTo>
                    <a:pt x="2570" y="5586"/>
                    <a:pt x="2570" y="5586"/>
                    <a:pt x="2570" y="5586"/>
                  </a:cubicBezTo>
                  <a:cubicBezTo>
                    <a:pt x="2535" y="5586"/>
                    <a:pt x="2535" y="5586"/>
                    <a:pt x="2535" y="5586"/>
                  </a:cubicBezTo>
                  <a:cubicBezTo>
                    <a:pt x="2500" y="5586"/>
                    <a:pt x="2429" y="5551"/>
                    <a:pt x="2429" y="5481"/>
                  </a:cubicBezTo>
                  <a:cubicBezTo>
                    <a:pt x="2394" y="5445"/>
                    <a:pt x="2394" y="5410"/>
                    <a:pt x="2429" y="5340"/>
                  </a:cubicBezTo>
                  <a:cubicBezTo>
                    <a:pt x="2464" y="5200"/>
                    <a:pt x="2711" y="4637"/>
                    <a:pt x="2852" y="4462"/>
                  </a:cubicBezTo>
                  <a:cubicBezTo>
                    <a:pt x="3696" y="3654"/>
                    <a:pt x="3696" y="3654"/>
                    <a:pt x="3696" y="3654"/>
                  </a:cubicBezTo>
                  <a:cubicBezTo>
                    <a:pt x="3802" y="3548"/>
                    <a:pt x="4084" y="3373"/>
                    <a:pt x="4154" y="3338"/>
                  </a:cubicBezTo>
                  <a:cubicBezTo>
                    <a:pt x="4189" y="3303"/>
                    <a:pt x="4260" y="3303"/>
                    <a:pt x="4295" y="3338"/>
                  </a:cubicBezTo>
                  <a:cubicBezTo>
                    <a:pt x="4330" y="3338"/>
                    <a:pt x="4436" y="3408"/>
                    <a:pt x="4576" y="3443"/>
                  </a:cubicBezTo>
                  <a:cubicBezTo>
                    <a:pt x="4576" y="3408"/>
                    <a:pt x="4612" y="3338"/>
                    <a:pt x="4612" y="3303"/>
                  </a:cubicBezTo>
                  <a:cubicBezTo>
                    <a:pt x="4612" y="2635"/>
                    <a:pt x="4612" y="2635"/>
                    <a:pt x="4612" y="2635"/>
                  </a:cubicBezTo>
                  <a:cubicBezTo>
                    <a:pt x="4612" y="2600"/>
                    <a:pt x="4612" y="2565"/>
                    <a:pt x="4612" y="2565"/>
                  </a:cubicBezTo>
                  <a:cubicBezTo>
                    <a:pt x="4823" y="2108"/>
                    <a:pt x="4823" y="2108"/>
                    <a:pt x="4823" y="2108"/>
                  </a:cubicBezTo>
                  <a:cubicBezTo>
                    <a:pt x="4682" y="2108"/>
                    <a:pt x="4682" y="2108"/>
                    <a:pt x="4682" y="2108"/>
                  </a:cubicBezTo>
                  <a:cubicBezTo>
                    <a:pt x="4612" y="2143"/>
                    <a:pt x="4541" y="2108"/>
                    <a:pt x="4506" y="2038"/>
                  </a:cubicBezTo>
                  <a:cubicBezTo>
                    <a:pt x="4471" y="1968"/>
                    <a:pt x="4471" y="1897"/>
                    <a:pt x="4506" y="1827"/>
                  </a:cubicBezTo>
                  <a:cubicBezTo>
                    <a:pt x="5069" y="1054"/>
                    <a:pt x="5069" y="1054"/>
                    <a:pt x="5069" y="1054"/>
                  </a:cubicBezTo>
                  <a:cubicBezTo>
                    <a:pt x="5104" y="1019"/>
                    <a:pt x="5104" y="1019"/>
                    <a:pt x="5104" y="1019"/>
                  </a:cubicBezTo>
                  <a:cubicBezTo>
                    <a:pt x="5984" y="176"/>
                    <a:pt x="5984" y="176"/>
                    <a:pt x="5984" y="176"/>
                  </a:cubicBezTo>
                  <a:cubicBezTo>
                    <a:pt x="6020" y="106"/>
                    <a:pt x="6125" y="106"/>
                    <a:pt x="6196" y="141"/>
                  </a:cubicBezTo>
                  <a:cubicBezTo>
                    <a:pt x="6196" y="141"/>
                    <a:pt x="6196" y="141"/>
                    <a:pt x="6196" y="141"/>
                  </a:cubicBezTo>
                  <a:cubicBezTo>
                    <a:pt x="6336" y="0"/>
                    <a:pt x="6336" y="0"/>
                    <a:pt x="6336" y="0"/>
                  </a:cubicBezTo>
                  <a:cubicBezTo>
                    <a:pt x="5069" y="492"/>
                    <a:pt x="3872" y="1230"/>
                    <a:pt x="2852" y="2249"/>
                  </a:cubicBezTo>
                  <a:cubicBezTo>
                    <a:pt x="1232" y="3830"/>
                    <a:pt x="317" y="5832"/>
                    <a:pt x="0" y="7904"/>
                  </a:cubicBezTo>
                  <a:cubicBezTo>
                    <a:pt x="282" y="7483"/>
                    <a:pt x="282" y="7483"/>
                    <a:pt x="282" y="7483"/>
                  </a:cubicBezTo>
                  <a:cubicBezTo>
                    <a:pt x="282" y="7448"/>
                    <a:pt x="282" y="7448"/>
                    <a:pt x="317" y="7413"/>
                  </a:cubicBezTo>
                </a:path>
              </a:pathLst>
            </a:custGeom>
            <a:solidFill>
              <a:srgbClr val="2BAAE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 name="Freeform 20"/>
            <p:cNvSpPr>
              <a:spLocks/>
            </p:cNvSpPr>
            <p:nvPr/>
          </p:nvSpPr>
          <p:spPr bwMode="auto">
            <a:xfrm>
              <a:off x="6694" y="2302"/>
              <a:ext cx="543" cy="484"/>
            </a:xfrm>
            <a:custGeom>
              <a:avLst/>
              <a:gdLst>
                <a:gd name="T0" fmla="*/ 563 w 17520"/>
                <a:gd name="T1" fmla="*/ 10936 h 15648"/>
                <a:gd name="T2" fmla="*/ 1760 w 17520"/>
                <a:gd name="T3" fmla="*/ 9460 h 15648"/>
                <a:gd name="T4" fmla="*/ 2674 w 17520"/>
                <a:gd name="T5" fmla="*/ 11394 h 15648"/>
                <a:gd name="T6" fmla="*/ 3554 w 17520"/>
                <a:gd name="T7" fmla="*/ 12062 h 15648"/>
                <a:gd name="T8" fmla="*/ 5348 w 17520"/>
                <a:gd name="T9" fmla="*/ 12554 h 15648"/>
                <a:gd name="T10" fmla="*/ 4328 w 17520"/>
                <a:gd name="T11" fmla="*/ 11780 h 15648"/>
                <a:gd name="T12" fmla="*/ 5700 w 17520"/>
                <a:gd name="T13" fmla="*/ 12519 h 15648"/>
                <a:gd name="T14" fmla="*/ 6931 w 17520"/>
                <a:gd name="T15" fmla="*/ 12202 h 15648"/>
                <a:gd name="T16" fmla="*/ 7564 w 17520"/>
                <a:gd name="T17" fmla="*/ 11886 h 15648"/>
                <a:gd name="T18" fmla="*/ 8549 w 17520"/>
                <a:gd name="T19" fmla="*/ 11851 h 15648"/>
                <a:gd name="T20" fmla="*/ 9253 w 17520"/>
                <a:gd name="T21" fmla="*/ 11534 h 15648"/>
                <a:gd name="T22" fmla="*/ 9781 w 17520"/>
                <a:gd name="T23" fmla="*/ 12835 h 15648"/>
                <a:gd name="T24" fmla="*/ 12595 w 17520"/>
                <a:gd name="T25" fmla="*/ 13187 h 15648"/>
                <a:gd name="T26" fmla="*/ 15761 w 17520"/>
                <a:gd name="T27" fmla="*/ 15613 h 15648"/>
                <a:gd name="T28" fmla="*/ 16641 w 17520"/>
                <a:gd name="T29" fmla="*/ 15613 h 15648"/>
                <a:gd name="T30" fmla="*/ 17520 w 17520"/>
                <a:gd name="T31" fmla="*/ 15016 h 15648"/>
                <a:gd name="T32" fmla="*/ 15797 w 17520"/>
                <a:gd name="T33" fmla="*/ 14066 h 15648"/>
                <a:gd name="T34" fmla="*/ 14636 w 17520"/>
                <a:gd name="T35" fmla="*/ 9002 h 15648"/>
                <a:gd name="T36" fmla="*/ 13756 w 17520"/>
                <a:gd name="T37" fmla="*/ 8686 h 15648"/>
                <a:gd name="T38" fmla="*/ 11892 w 17520"/>
                <a:gd name="T39" fmla="*/ 9108 h 15648"/>
                <a:gd name="T40" fmla="*/ 9042 w 17520"/>
                <a:gd name="T41" fmla="*/ 10409 h 15648"/>
                <a:gd name="T42" fmla="*/ 8585 w 17520"/>
                <a:gd name="T43" fmla="*/ 11147 h 15648"/>
                <a:gd name="T44" fmla="*/ 7705 w 17520"/>
                <a:gd name="T45" fmla="*/ 11042 h 15648"/>
                <a:gd name="T46" fmla="*/ 7213 w 17520"/>
                <a:gd name="T47" fmla="*/ 10550 h 15648"/>
                <a:gd name="T48" fmla="*/ 6896 w 17520"/>
                <a:gd name="T49" fmla="*/ 11112 h 15648"/>
                <a:gd name="T50" fmla="*/ 6685 w 17520"/>
                <a:gd name="T51" fmla="*/ 9635 h 15648"/>
                <a:gd name="T52" fmla="*/ 7600 w 17520"/>
                <a:gd name="T53" fmla="*/ 9600 h 15648"/>
                <a:gd name="T54" fmla="*/ 7353 w 17520"/>
                <a:gd name="T55" fmla="*/ 8088 h 15648"/>
                <a:gd name="T56" fmla="*/ 7424 w 17520"/>
                <a:gd name="T57" fmla="*/ 6295 h 15648"/>
                <a:gd name="T58" fmla="*/ 7635 w 17520"/>
                <a:gd name="T59" fmla="*/ 5381 h 15648"/>
                <a:gd name="T60" fmla="*/ 7283 w 17520"/>
                <a:gd name="T61" fmla="*/ 5205 h 15648"/>
                <a:gd name="T62" fmla="*/ 7811 w 17520"/>
                <a:gd name="T63" fmla="*/ 4361 h 15648"/>
                <a:gd name="T64" fmla="*/ 6614 w 17520"/>
                <a:gd name="T65" fmla="*/ 4150 h 15648"/>
                <a:gd name="T66" fmla="*/ 5594 w 17520"/>
                <a:gd name="T67" fmla="*/ 4712 h 15648"/>
                <a:gd name="T68" fmla="*/ 5665 w 17520"/>
                <a:gd name="T69" fmla="*/ 5767 h 15648"/>
                <a:gd name="T70" fmla="*/ 4961 w 17520"/>
                <a:gd name="T71" fmla="*/ 6014 h 15648"/>
                <a:gd name="T72" fmla="*/ 5453 w 17520"/>
                <a:gd name="T73" fmla="*/ 4572 h 15648"/>
                <a:gd name="T74" fmla="*/ 5981 w 17520"/>
                <a:gd name="T75" fmla="*/ 3974 h 15648"/>
                <a:gd name="T76" fmla="*/ 6227 w 17520"/>
                <a:gd name="T77" fmla="*/ 3939 h 15648"/>
                <a:gd name="T78" fmla="*/ 6579 w 17520"/>
                <a:gd name="T79" fmla="*/ 3447 h 15648"/>
                <a:gd name="T80" fmla="*/ 6368 w 17520"/>
                <a:gd name="T81" fmla="*/ 2603 h 15648"/>
                <a:gd name="T82" fmla="*/ 5629 w 17520"/>
                <a:gd name="T83" fmla="*/ 2708 h 15648"/>
                <a:gd name="T84" fmla="*/ 7072 w 17520"/>
                <a:gd name="T85" fmla="*/ 1829 h 15648"/>
                <a:gd name="T86" fmla="*/ 7424 w 17520"/>
                <a:gd name="T87" fmla="*/ 2638 h 15648"/>
                <a:gd name="T88" fmla="*/ 8373 w 17520"/>
                <a:gd name="T89" fmla="*/ 1934 h 15648"/>
                <a:gd name="T90" fmla="*/ 9147 w 17520"/>
                <a:gd name="T91" fmla="*/ 282 h 15648"/>
                <a:gd name="T92" fmla="*/ 6333 w 17520"/>
                <a:gd name="T93" fmla="*/ 774 h 15648"/>
                <a:gd name="T94" fmla="*/ 5242 w 17520"/>
                <a:gd name="T95" fmla="*/ 1653 h 15648"/>
                <a:gd name="T96" fmla="*/ 4644 w 17520"/>
                <a:gd name="T97" fmla="*/ 2673 h 15648"/>
                <a:gd name="T98" fmla="*/ 4750 w 17520"/>
                <a:gd name="T99" fmla="*/ 3200 h 15648"/>
                <a:gd name="T100" fmla="*/ 4715 w 17520"/>
                <a:gd name="T101" fmla="*/ 4079 h 15648"/>
                <a:gd name="T102" fmla="*/ 3835 w 17520"/>
                <a:gd name="T103" fmla="*/ 4290 h 15648"/>
                <a:gd name="T104" fmla="*/ 2569 w 17520"/>
                <a:gd name="T105" fmla="*/ 6119 h 15648"/>
                <a:gd name="T106" fmla="*/ 1760 w 17520"/>
                <a:gd name="T107" fmla="*/ 7068 h 15648"/>
                <a:gd name="T108" fmla="*/ 141 w 17520"/>
                <a:gd name="T109" fmla="*/ 8545 h 15648"/>
                <a:gd name="T110" fmla="*/ 317 w 17520"/>
                <a:gd name="T111" fmla="*/ 11499 h 15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20" h="15648">
                  <a:moveTo>
                    <a:pt x="317" y="11499"/>
                  </a:moveTo>
                  <a:cubicBezTo>
                    <a:pt x="563" y="10936"/>
                    <a:pt x="563" y="10936"/>
                    <a:pt x="563" y="10936"/>
                  </a:cubicBezTo>
                  <a:cubicBezTo>
                    <a:pt x="563" y="10936"/>
                    <a:pt x="563" y="10936"/>
                    <a:pt x="563" y="10936"/>
                  </a:cubicBezTo>
                  <a:cubicBezTo>
                    <a:pt x="845" y="10163"/>
                    <a:pt x="845" y="10163"/>
                    <a:pt x="845" y="10163"/>
                  </a:cubicBezTo>
                  <a:cubicBezTo>
                    <a:pt x="1161" y="9741"/>
                    <a:pt x="1161" y="9741"/>
                    <a:pt x="1161" y="9741"/>
                  </a:cubicBezTo>
                  <a:cubicBezTo>
                    <a:pt x="1760" y="9460"/>
                    <a:pt x="1760" y="9460"/>
                    <a:pt x="1760" y="9460"/>
                  </a:cubicBezTo>
                  <a:cubicBezTo>
                    <a:pt x="2076" y="9706"/>
                    <a:pt x="2076" y="9706"/>
                    <a:pt x="2076" y="9706"/>
                  </a:cubicBezTo>
                  <a:cubicBezTo>
                    <a:pt x="2428" y="10409"/>
                    <a:pt x="2428" y="10409"/>
                    <a:pt x="2428" y="10409"/>
                  </a:cubicBezTo>
                  <a:cubicBezTo>
                    <a:pt x="2674" y="11394"/>
                    <a:pt x="2674" y="11394"/>
                    <a:pt x="2674" y="11394"/>
                  </a:cubicBezTo>
                  <a:cubicBezTo>
                    <a:pt x="2674" y="11429"/>
                    <a:pt x="2709" y="11464"/>
                    <a:pt x="2745" y="11464"/>
                  </a:cubicBezTo>
                  <a:cubicBezTo>
                    <a:pt x="3483" y="12062"/>
                    <a:pt x="3483" y="12062"/>
                    <a:pt x="3483" y="12062"/>
                  </a:cubicBezTo>
                  <a:cubicBezTo>
                    <a:pt x="3519" y="12062"/>
                    <a:pt x="3519" y="12062"/>
                    <a:pt x="3554" y="12062"/>
                  </a:cubicBezTo>
                  <a:cubicBezTo>
                    <a:pt x="4363" y="12308"/>
                    <a:pt x="4363" y="12308"/>
                    <a:pt x="4363" y="12308"/>
                  </a:cubicBezTo>
                  <a:cubicBezTo>
                    <a:pt x="5137" y="12589"/>
                    <a:pt x="5137" y="12589"/>
                    <a:pt x="5137" y="12589"/>
                  </a:cubicBezTo>
                  <a:cubicBezTo>
                    <a:pt x="5207" y="12624"/>
                    <a:pt x="5278" y="12624"/>
                    <a:pt x="5348" y="12554"/>
                  </a:cubicBezTo>
                  <a:cubicBezTo>
                    <a:pt x="5418" y="12484"/>
                    <a:pt x="5418" y="12378"/>
                    <a:pt x="5348" y="12308"/>
                  </a:cubicBezTo>
                  <a:cubicBezTo>
                    <a:pt x="5313" y="12273"/>
                    <a:pt x="5278" y="12273"/>
                    <a:pt x="5278" y="12273"/>
                  </a:cubicBezTo>
                  <a:cubicBezTo>
                    <a:pt x="4328" y="11780"/>
                    <a:pt x="4328" y="11780"/>
                    <a:pt x="4328" y="11780"/>
                  </a:cubicBezTo>
                  <a:cubicBezTo>
                    <a:pt x="4398" y="11675"/>
                    <a:pt x="4398" y="11675"/>
                    <a:pt x="4398" y="11675"/>
                  </a:cubicBezTo>
                  <a:cubicBezTo>
                    <a:pt x="5172" y="12027"/>
                    <a:pt x="5172" y="12027"/>
                    <a:pt x="5172" y="12027"/>
                  </a:cubicBezTo>
                  <a:cubicBezTo>
                    <a:pt x="5700" y="12519"/>
                    <a:pt x="5700" y="12519"/>
                    <a:pt x="5700" y="12519"/>
                  </a:cubicBezTo>
                  <a:cubicBezTo>
                    <a:pt x="5770" y="12589"/>
                    <a:pt x="5840" y="12589"/>
                    <a:pt x="5876" y="12589"/>
                  </a:cubicBezTo>
                  <a:cubicBezTo>
                    <a:pt x="6826" y="12273"/>
                    <a:pt x="6826" y="12273"/>
                    <a:pt x="6826" y="12273"/>
                  </a:cubicBezTo>
                  <a:cubicBezTo>
                    <a:pt x="6896" y="12273"/>
                    <a:pt x="6931" y="12238"/>
                    <a:pt x="6931" y="12202"/>
                  </a:cubicBezTo>
                  <a:cubicBezTo>
                    <a:pt x="7037" y="11991"/>
                    <a:pt x="7037" y="11991"/>
                    <a:pt x="7037" y="11991"/>
                  </a:cubicBezTo>
                  <a:cubicBezTo>
                    <a:pt x="7494" y="11921"/>
                    <a:pt x="7494" y="11921"/>
                    <a:pt x="7494" y="11921"/>
                  </a:cubicBezTo>
                  <a:cubicBezTo>
                    <a:pt x="7529" y="11921"/>
                    <a:pt x="7529" y="11886"/>
                    <a:pt x="7564" y="11886"/>
                  </a:cubicBezTo>
                  <a:cubicBezTo>
                    <a:pt x="7881" y="11640"/>
                    <a:pt x="7881" y="11640"/>
                    <a:pt x="7881" y="11640"/>
                  </a:cubicBezTo>
                  <a:cubicBezTo>
                    <a:pt x="8409" y="11851"/>
                    <a:pt x="8409" y="11851"/>
                    <a:pt x="8409" y="11851"/>
                  </a:cubicBezTo>
                  <a:cubicBezTo>
                    <a:pt x="8444" y="11851"/>
                    <a:pt x="8514" y="11851"/>
                    <a:pt x="8549" y="11851"/>
                  </a:cubicBezTo>
                  <a:cubicBezTo>
                    <a:pt x="9147" y="11640"/>
                    <a:pt x="9147" y="11640"/>
                    <a:pt x="9147" y="11640"/>
                  </a:cubicBezTo>
                  <a:cubicBezTo>
                    <a:pt x="9183" y="11605"/>
                    <a:pt x="9218" y="11569"/>
                    <a:pt x="9253" y="11534"/>
                  </a:cubicBezTo>
                  <a:cubicBezTo>
                    <a:pt x="9253" y="11534"/>
                    <a:pt x="9253" y="11534"/>
                    <a:pt x="9253" y="11534"/>
                  </a:cubicBezTo>
                  <a:cubicBezTo>
                    <a:pt x="9359" y="11569"/>
                    <a:pt x="9359" y="11569"/>
                    <a:pt x="9359" y="11569"/>
                  </a:cubicBezTo>
                  <a:cubicBezTo>
                    <a:pt x="9675" y="12695"/>
                    <a:pt x="9675" y="12695"/>
                    <a:pt x="9675" y="12695"/>
                  </a:cubicBezTo>
                  <a:cubicBezTo>
                    <a:pt x="9675" y="12765"/>
                    <a:pt x="9746" y="12800"/>
                    <a:pt x="9781" y="12835"/>
                  </a:cubicBezTo>
                  <a:cubicBezTo>
                    <a:pt x="11505" y="13328"/>
                    <a:pt x="11505" y="13328"/>
                    <a:pt x="11505" y="13328"/>
                  </a:cubicBezTo>
                  <a:cubicBezTo>
                    <a:pt x="11540" y="13363"/>
                    <a:pt x="11575" y="13363"/>
                    <a:pt x="11610" y="13363"/>
                  </a:cubicBezTo>
                  <a:cubicBezTo>
                    <a:pt x="12595" y="13187"/>
                    <a:pt x="12595" y="13187"/>
                    <a:pt x="12595" y="13187"/>
                  </a:cubicBezTo>
                  <a:cubicBezTo>
                    <a:pt x="14812" y="15156"/>
                    <a:pt x="14812" y="15156"/>
                    <a:pt x="14812" y="15156"/>
                  </a:cubicBezTo>
                  <a:cubicBezTo>
                    <a:pt x="14812" y="15156"/>
                    <a:pt x="14812" y="15156"/>
                    <a:pt x="14847" y="15191"/>
                  </a:cubicBezTo>
                  <a:cubicBezTo>
                    <a:pt x="15761" y="15613"/>
                    <a:pt x="15761" y="15613"/>
                    <a:pt x="15761" y="15613"/>
                  </a:cubicBezTo>
                  <a:cubicBezTo>
                    <a:pt x="15761" y="15613"/>
                    <a:pt x="15797" y="15613"/>
                    <a:pt x="15797" y="15613"/>
                  </a:cubicBezTo>
                  <a:cubicBezTo>
                    <a:pt x="16535" y="15648"/>
                    <a:pt x="16535" y="15648"/>
                    <a:pt x="16535" y="15648"/>
                  </a:cubicBezTo>
                  <a:cubicBezTo>
                    <a:pt x="16571" y="15648"/>
                    <a:pt x="16606" y="15648"/>
                    <a:pt x="16641" y="15613"/>
                  </a:cubicBezTo>
                  <a:cubicBezTo>
                    <a:pt x="17415" y="15227"/>
                    <a:pt x="17415" y="15227"/>
                    <a:pt x="17415" y="15227"/>
                  </a:cubicBezTo>
                  <a:cubicBezTo>
                    <a:pt x="17415" y="15227"/>
                    <a:pt x="17450" y="15191"/>
                    <a:pt x="17450" y="15191"/>
                  </a:cubicBezTo>
                  <a:cubicBezTo>
                    <a:pt x="17520" y="15156"/>
                    <a:pt x="17520" y="15086"/>
                    <a:pt x="17520" y="15016"/>
                  </a:cubicBezTo>
                  <a:cubicBezTo>
                    <a:pt x="17485" y="14945"/>
                    <a:pt x="17415" y="14875"/>
                    <a:pt x="17345" y="14875"/>
                  </a:cubicBezTo>
                  <a:cubicBezTo>
                    <a:pt x="16606" y="14875"/>
                    <a:pt x="16606" y="14875"/>
                    <a:pt x="16606" y="14875"/>
                  </a:cubicBezTo>
                  <a:cubicBezTo>
                    <a:pt x="15797" y="14066"/>
                    <a:pt x="15797" y="14066"/>
                    <a:pt x="15797" y="14066"/>
                  </a:cubicBezTo>
                  <a:cubicBezTo>
                    <a:pt x="15410" y="10726"/>
                    <a:pt x="15410" y="10726"/>
                    <a:pt x="15410" y="10726"/>
                  </a:cubicBezTo>
                  <a:cubicBezTo>
                    <a:pt x="15410" y="10726"/>
                    <a:pt x="15410" y="10690"/>
                    <a:pt x="15410" y="10690"/>
                  </a:cubicBezTo>
                  <a:cubicBezTo>
                    <a:pt x="14636" y="9002"/>
                    <a:pt x="14636" y="9002"/>
                    <a:pt x="14636" y="9002"/>
                  </a:cubicBezTo>
                  <a:cubicBezTo>
                    <a:pt x="14636" y="8967"/>
                    <a:pt x="14600" y="8932"/>
                    <a:pt x="14565" y="8932"/>
                  </a:cubicBezTo>
                  <a:cubicBezTo>
                    <a:pt x="13932" y="8651"/>
                    <a:pt x="13932" y="8651"/>
                    <a:pt x="13932" y="8651"/>
                  </a:cubicBezTo>
                  <a:cubicBezTo>
                    <a:pt x="13862" y="8651"/>
                    <a:pt x="13791" y="8651"/>
                    <a:pt x="13756" y="8686"/>
                  </a:cubicBezTo>
                  <a:cubicBezTo>
                    <a:pt x="13228" y="9002"/>
                    <a:pt x="12595" y="9389"/>
                    <a:pt x="12349" y="9495"/>
                  </a:cubicBezTo>
                  <a:cubicBezTo>
                    <a:pt x="12279" y="9389"/>
                    <a:pt x="12138" y="9249"/>
                    <a:pt x="12032" y="9143"/>
                  </a:cubicBezTo>
                  <a:cubicBezTo>
                    <a:pt x="11997" y="9108"/>
                    <a:pt x="11927" y="9073"/>
                    <a:pt x="11892" y="9108"/>
                  </a:cubicBezTo>
                  <a:cubicBezTo>
                    <a:pt x="10238" y="9249"/>
                    <a:pt x="10238" y="9249"/>
                    <a:pt x="10238" y="9249"/>
                  </a:cubicBezTo>
                  <a:cubicBezTo>
                    <a:pt x="10203" y="9249"/>
                    <a:pt x="10168" y="9284"/>
                    <a:pt x="10133" y="9319"/>
                  </a:cubicBezTo>
                  <a:cubicBezTo>
                    <a:pt x="9042" y="10409"/>
                    <a:pt x="9042" y="10409"/>
                    <a:pt x="9042" y="10409"/>
                  </a:cubicBezTo>
                  <a:cubicBezTo>
                    <a:pt x="9042" y="10409"/>
                    <a:pt x="9007" y="10444"/>
                    <a:pt x="9007" y="10479"/>
                  </a:cubicBezTo>
                  <a:cubicBezTo>
                    <a:pt x="8866" y="10972"/>
                    <a:pt x="8866" y="10972"/>
                    <a:pt x="8866" y="10972"/>
                  </a:cubicBezTo>
                  <a:cubicBezTo>
                    <a:pt x="8585" y="11147"/>
                    <a:pt x="8585" y="11147"/>
                    <a:pt x="8585" y="11147"/>
                  </a:cubicBezTo>
                  <a:cubicBezTo>
                    <a:pt x="8338" y="10866"/>
                    <a:pt x="8338" y="10866"/>
                    <a:pt x="8338" y="10866"/>
                  </a:cubicBezTo>
                  <a:cubicBezTo>
                    <a:pt x="8268" y="10796"/>
                    <a:pt x="8162" y="10796"/>
                    <a:pt x="8092" y="10831"/>
                  </a:cubicBezTo>
                  <a:cubicBezTo>
                    <a:pt x="7705" y="11042"/>
                    <a:pt x="7705" y="11042"/>
                    <a:pt x="7705" y="11042"/>
                  </a:cubicBezTo>
                  <a:cubicBezTo>
                    <a:pt x="7494" y="10585"/>
                    <a:pt x="7494" y="10585"/>
                    <a:pt x="7494" y="10585"/>
                  </a:cubicBezTo>
                  <a:cubicBezTo>
                    <a:pt x="7494" y="10550"/>
                    <a:pt x="7424" y="10515"/>
                    <a:pt x="7388" y="10479"/>
                  </a:cubicBezTo>
                  <a:cubicBezTo>
                    <a:pt x="7318" y="10479"/>
                    <a:pt x="7248" y="10515"/>
                    <a:pt x="7213" y="10550"/>
                  </a:cubicBezTo>
                  <a:cubicBezTo>
                    <a:pt x="6931" y="10831"/>
                    <a:pt x="6931" y="10831"/>
                    <a:pt x="6931" y="10831"/>
                  </a:cubicBezTo>
                  <a:cubicBezTo>
                    <a:pt x="6896" y="10866"/>
                    <a:pt x="6896" y="10901"/>
                    <a:pt x="6896" y="10972"/>
                  </a:cubicBezTo>
                  <a:cubicBezTo>
                    <a:pt x="6896" y="11007"/>
                    <a:pt x="6896" y="11077"/>
                    <a:pt x="6896" y="11112"/>
                  </a:cubicBezTo>
                  <a:cubicBezTo>
                    <a:pt x="6826" y="11147"/>
                    <a:pt x="6685" y="11218"/>
                    <a:pt x="6544" y="11288"/>
                  </a:cubicBezTo>
                  <a:cubicBezTo>
                    <a:pt x="6157" y="10620"/>
                    <a:pt x="6157" y="10620"/>
                    <a:pt x="6157" y="10620"/>
                  </a:cubicBezTo>
                  <a:cubicBezTo>
                    <a:pt x="6685" y="9635"/>
                    <a:pt x="6685" y="9635"/>
                    <a:pt x="6685" y="9635"/>
                  </a:cubicBezTo>
                  <a:cubicBezTo>
                    <a:pt x="7248" y="9846"/>
                    <a:pt x="7248" y="9846"/>
                    <a:pt x="7248" y="9846"/>
                  </a:cubicBezTo>
                  <a:cubicBezTo>
                    <a:pt x="7318" y="9882"/>
                    <a:pt x="7388" y="9846"/>
                    <a:pt x="7459" y="9776"/>
                  </a:cubicBezTo>
                  <a:cubicBezTo>
                    <a:pt x="7600" y="9600"/>
                    <a:pt x="7600" y="9600"/>
                    <a:pt x="7600" y="9600"/>
                  </a:cubicBezTo>
                  <a:cubicBezTo>
                    <a:pt x="7670" y="9530"/>
                    <a:pt x="7670" y="9424"/>
                    <a:pt x="7600" y="9354"/>
                  </a:cubicBezTo>
                  <a:cubicBezTo>
                    <a:pt x="7248" y="8897"/>
                    <a:pt x="7248" y="8897"/>
                    <a:pt x="7248" y="8897"/>
                  </a:cubicBezTo>
                  <a:cubicBezTo>
                    <a:pt x="7353" y="8088"/>
                    <a:pt x="7353" y="8088"/>
                    <a:pt x="7353" y="8088"/>
                  </a:cubicBezTo>
                  <a:cubicBezTo>
                    <a:pt x="7353" y="8018"/>
                    <a:pt x="7318" y="7983"/>
                    <a:pt x="7283" y="7948"/>
                  </a:cubicBezTo>
                  <a:cubicBezTo>
                    <a:pt x="7107" y="7666"/>
                    <a:pt x="7107" y="7666"/>
                    <a:pt x="7107" y="7666"/>
                  </a:cubicBezTo>
                  <a:cubicBezTo>
                    <a:pt x="7424" y="6295"/>
                    <a:pt x="7424" y="6295"/>
                    <a:pt x="7424" y="6295"/>
                  </a:cubicBezTo>
                  <a:cubicBezTo>
                    <a:pt x="7811" y="5908"/>
                    <a:pt x="7811" y="5908"/>
                    <a:pt x="7811" y="5908"/>
                  </a:cubicBezTo>
                  <a:cubicBezTo>
                    <a:pt x="7846" y="5838"/>
                    <a:pt x="7881" y="5767"/>
                    <a:pt x="7811" y="5697"/>
                  </a:cubicBezTo>
                  <a:cubicBezTo>
                    <a:pt x="7635" y="5381"/>
                    <a:pt x="7635" y="5381"/>
                    <a:pt x="7635" y="5381"/>
                  </a:cubicBezTo>
                  <a:cubicBezTo>
                    <a:pt x="7600" y="5345"/>
                    <a:pt x="7564" y="5310"/>
                    <a:pt x="7494" y="5310"/>
                  </a:cubicBezTo>
                  <a:cubicBezTo>
                    <a:pt x="7248" y="5275"/>
                    <a:pt x="7248" y="5275"/>
                    <a:pt x="7248" y="5275"/>
                  </a:cubicBezTo>
                  <a:cubicBezTo>
                    <a:pt x="7283" y="5205"/>
                    <a:pt x="7283" y="5205"/>
                    <a:pt x="7283" y="5205"/>
                  </a:cubicBezTo>
                  <a:cubicBezTo>
                    <a:pt x="7705" y="4818"/>
                    <a:pt x="7705" y="4818"/>
                    <a:pt x="7705" y="4818"/>
                  </a:cubicBezTo>
                  <a:cubicBezTo>
                    <a:pt x="7705" y="4783"/>
                    <a:pt x="7740" y="4748"/>
                    <a:pt x="7740" y="4712"/>
                  </a:cubicBezTo>
                  <a:cubicBezTo>
                    <a:pt x="7811" y="4361"/>
                    <a:pt x="7811" y="4361"/>
                    <a:pt x="7811" y="4361"/>
                  </a:cubicBezTo>
                  <a:cubicBezTo>
                    <a:pt x="7811" y="4290"/>
                    <a:pt x="7775" y="4255"/>
                    <a:pt x="7740" y="4220"/>
                  </a:cubicBezTo>
                  <a:cubicBezTo>
                    <a:pt x="7705" y="4150"/>
                    <a:pt x="7670" y="4150"/>
                    <a:pt x="7600" y="4150"/>
                  </a:cubicBezTo>
                  <a:cubicBezTo>
                    <a:pt x="6614" y="4150"/>
                    <a:pt x="6614" y="4150"/>
                    <a:pt x="6614" y="4150"/>
                  </a:cubicBezTo>
                  <a:cubicBezTo>
                    <a:pt x="6298" y="4115"/>
                    <a:pt x="6298" y="4115"/>
                    <a:pt x="6298" y="4115"/>
                  </a:cubicBezTo>
                  <a:cubicBezTo>
                    <a:pt x="6227" y="4115"/>
                    <a:pt x="6192" y="4150"/>
                    <a:pt x="6157" y="4185"/>
                  </a:cubicBezTo>
                  <a:cubicBezTo>
                    <a:pt x="5594" y="4712"/>
                    <a:pt x="5594" y="4712"/>
                    <a:pt x="5594" y="4712"/>
                  </a:cubicBezTo>
                  <a:cubicBezTo>
                    <a:pt x="5524" y="4783"/>
                    <a:pt x="5524" y="4853"/>
                    <a:pt x="5559" y="4923"/>
                  </a:cubicBezTo>
                  <a:cubicBezTo>
                    <a:pt x="5840" y="5521"/>
                    <a:pt x="5840" y="5521"/>
                    <a:pt x="5840" y="5521"/>
                  </a:cubicBezTo>
                  <a:cubicBezTo>
                    <a:pt x="5665" y="5767"/>
                    <a:pt x="5665" y="5767"/>
                    <a:pt x="5665" y="5767"/>
                  </a:cubicBezTo>
                  <a:cubicBezTo>
                    <a:pt x="5665" y="5767"/>
                    <a:pt x="5629" y="5732"/>
                    <a:pt x="5629" y="5732"/>
                  </a:cubicBezTo>
                  <a:cubicBezTo>
                    <a:pt x="5559" y="5732"/>
                    <a:pt x="5524" y="5732"/>
                    <a:pt x="5489" y="5732"/>
                  </a:cubicBezTo>
                  <a:cubicBezTo>
                    <a:pt x="4961" y="6014"/>
                    <a:pt x="4961" y="6014"/>
                    <a:pt x="4961" y="6014"/>
                  </a:cubicBezTo>
                  <a:cubicBezTo>
                    <a:pt x="4961" y="5416"/>
                    <a:pt x="4961" y="5416"/>
                    <a:pt x="4961" y="5416"/>
                  </a:cubicBezTo>
                  <a:cubicBezTo>
                    <a:pt x="5453" y="4818"/>
                    <a:pt x="5453" y="4818"/>
                    <a:pt x="5453" y="4818"/>
                  </a:cubicBezTo>
                  <a:cubicBezTo>
                    <a:pt x="5489" y="4748"/>
                    <a:pt x="5524" y="4642"/>
                    <a:pt x="5453" y="4572"/>
                  </a:cubicBezTo>
                  <a:cubicBezTo>
                    <a:pt x="5278" y="4326"/>
                    <a:pt x="5278" y="4326"/>
                    <a:pt x="5278" y="4326"/>
                  </a:cubicBezTo>
                  <a:cubicBezTo>
                    <a:pt x="5665" y="3939"/>
                    <a:pt x="5665" y="3939"/>
                    <a:pt x="5665" y="3939"/>
                  </a:cubicBezTo>
                  <a:cubicBezTo>
                    <a:pt x="5981" y="3974"/>
                    <a:pt x="5981" y="3974"/>
                    <a:pt x="5981" y="3974"/>
                  </a:cubicBezTo>
                  <a:cubicBezTo>
                    <a:pt x="5981" y="4009"/>
                    <a:pt x="6016" y="4009"/>
                    <a:pt x="6052" y="3974"/>
                  </a:cubicBezTo>
                  <a:cubicBezTo>
                    <a:pt x="6157" y="3939"/>
                    <a:pt x="6157" y="3939"/>
                    <a:pt x="6157" y="3939"/>
                  </a:cubicBezTo>
                  <a:cubicBezTo>
                    <a:pt x="6192" y="3939"/>
                    <a:pt x="6192" y="3939"/>
                    <a:pt x="6227" y="3939"/>
                  </a:cubicBezTo>
                  <a:cubicBezTo>
                    <a:pt x="6509" y="3693"/>
                    <a:pt x="6509" y="3693"/>
                    <a:pt x="6509" y="3693"/>
                  </a:cubicBezTo>
                  <a:cubicBezTo>
                    <a:pt x="6544" y="3658"/>
                    <a:pt x="6579" y="3622"/>
                    <a:pt x="6579" y="3552"/>
                  </a:cubicBezTo>
                  <a:cubicBezTo>
                    <a:pt x="6579" y="3447"/>
                    <a:pt x="6579" y="3447"/>
                    <a:pt x="6579" y="3447"/>
                  </a:cubicBezTo>
                  <a:cubicBezTo>
                    <a:pt x="6790" y="3165"/>
                    <a:pt x="6790" y="3165"/>
                    <a:pt x="6790" y="3165"/>
                  </a:cubicBezTo>
                  <a:cubicBezTo>
                    <a:pt x="6861" y="3095"/>
                    <a:pt x="6826" y="2989"/>
                    <a:pt x="6755" y="2919"/>
                  </a:cubicBezTo>
                  <a:cubicBezTo>
                    <a:pt x="6368" y="2603"/>
                    <a:pt x="6368" y="2603"/>
                    <a:pt x="6368" y="2603"/>
                  </a:cubicBezTo>
                  <a:cubicBezTo>
                    <a:pt x="6333" y="2567"/>
                    <a:pt x="6263" y="2567"/>
                    <a:pt x="6192" y="2567"/>
                  </a:cubicBezTo>
                  <a:cubicBezTo>
                    <a:pt x="5700" y="2708"/>
                    <a:pt x="5700" y="2708"/>
                    <a:pt x="5700" y="2708"/>
                  </a:cubicBezTo>
                  <a:cubicBezTo>
                    <a:pt x="5629" y="2708"/>
                    <a:pt x="5629" y="2708"/>
                    <a:pt x="5629" y="2708"/>
                  </a:cubicBezTo>
                  <a:cubicBezTo>
                    <a:pt x="6087" y="2005"/>
                    <a:pt x="6087" y="2005"/>
                    <a:pt x="6087" y="2005"/>
                  </a:cubicBezTo>
                  <a:cubicBezTo>
                    <a:pt x="6650" y="1794"/>
                    <a:pt x="6650" y="1794"/>
                    <a:pt x="6650" y="1794"/>
                  </a:cubicBezTo>
                  <a:cubicBezTo>
                    <a:pt x="7072" y="1829"/>
                    <a:pt x="7072" y="1829"/>
                    <a:pt x="7072" y="1829"/>
                  </a:cubicBezTo>
                  <a:cubicBezTo>
                    <a:pt x="7037" y="2040"/>
                    <a:pt x="7037" y="2040"/>
                    <a:pt x="7037" y="2040"/>
                  </a:cubicBezTo>
                  <a:cubicBezTo>
                    <a:pt x="7037" y="2075"/>
                    <a:pt x="7037" y="2110"/>
                    <a:pt x="7072" y="2145"/>
                  </a:cubicBezTo>
                  <a:cubicBezTo>
                    <a:pt x="7283" y="2567"/>
                    <a:pt x="7353" y="2603"/>
                    <a:pt x="7424" y="2638"/>
                  </a:cubicBezTo>
                  <a:cubicBezTo>
                    <a:pt x="7424" y="2638"/>
                    <a:pt x="7529" y="2673"/>
                    <a:pt x="8127" y="2673"/>
                  </a:cubicBezTo>
                  <a:cubicBezTo>
                    <a:pt x="8198" y="2673"/>
                    <a:pt x="8268" y="2638"/>
                    <a:pt x="8303" y="2532"/>
                  </a:cubicBezTo>
                  <a:cubicBezTo>
                    <a:pt x="8373" y="1934"/>
                    <a:pt x="8373" y="1934"/>
                    <a:pt x="8373" y="1934"/>
                  </a:cubicBezTo>
                  <a:cubicBezTo>
                    <a:pt x="8444" y="1513"/>
                    <a:pt x="8444" y="1513"/>
                    <a:pt x="8444" y="1513"/>
                  </a:cubicBezTo>
                  <a:cubicBezTo>
                    <a:pt x="9147" y="387"/>
                    <a:pt x="9147" y="387"/>
                    <a:pt x="9147" y="387"/>
                  </a:cubicBezTo>
                  <a:cubicBezTo>
                    <a:pt x="9147" y="352"/>
                    <a:pt x="9147" y="317"/>
                    <a:pt x="9147" y="282"/>
                  </a:cubicBezTo>
                  <a:cubicBezTo>
                    <a:pt x="9183" y="0"/>
                    <a:pt x="9183" y="0"/>
                    <a:pt x="9183" y="0"/>
                  </a:cubicBezTo>
                  <a:cubicBezTo>
                    <a:pt x="8268" y="71"/>
                    <a:pt x="7353" y="282"/>
                    <a:pt x="6474" y="633"/>
                  </a:cubicBezTo>
                  <a:cubicBezTo>
                    <a:pt x="6333" y="774"/>
                    <a:pt x="6333" y="774"/>
                    <a:pt x="6333" y="774"/>
                  </a:cubicBezTo>
                  <a:cubicBezTo>
                    <a:pt x="6333" y="774"/>
                    <a:pt x="6333" y="774"/>
                    <a:pt x="6333" y="774"/>
                  </a:cubicBezTo>
                  <a:cubicBezTo>
                    <a:pt x="6263" y="739"/>
                    <a:pt x="6157" y="739"/>
                    <a:pt x="6122" y="809"/>
                  </a:cubicBezTo>
                  <a:cubicBezTo>
                    <a:pt x="5242" y="1653"/>
                    <a:pt x="5242" y="1653"/>
                    <a:pt x="5242" y="1653"/>
                  </a:cubicBezTo>
                  <a:cubicBezTo>
                    <a:pt x="5207" y="1688"/>
                    <a:pt x="5207" y="1688"/>
                    <a:pt x="5207" y="1688"/>
                  </a:cubicBezTo>
                  <a:cubicBezTo>
                    <a:pt x="4644" y="2462"/>
                    <a:pt x="4644" y="2462"/>
                    <a:pt x="4644" y="2462"/>
                  </a:cubicBezTo>
                  <a:cubicBezTo>
                    <a:pt x="4609" y="2532"/>
                    <a:pt x="4609" y="2603"/>
                    <a:pt x="4644" y="2673"/>
                  </a:cubicBezTo>
                  <a:cubicBezTo>
                    <a:pt x="4680" y="2743"/>
                    <a:pt x="4750" y="2778"/>
                    <a:pt x="4820" y="2743"/>
                  </a:cubicBezTo>
                  <a:cubicBezTo>
                    <a:pt x="4961" y="2743"/>
                    <a:pt x="4961" y="2743"/>
                    <a:pt x="4961" y="2743"/>
                  </a:cubicBezTo>
                  <a:cubicBezTo>
                    <a:pt x="4750" y="3200"/>
                    <a:pt x="4750" y="3200"/>
                    <a:pt x="4750" y="3200"/>
                  </a:cubicBezTo>
                  <a:cubicBezTo>
                    <a:pt x="4750" y="3200"/>
                    <a:pt x="4750" y="3236"/>
                    <a:pt x="4750" y="3271"/>
                  </a:cubicBezTo>
                  <a:cubicBezTo>
                    <a:pt x="4750" y="3939"/>
                    <a:pt x="4750" y="3939"/>
                    <a:pt x="4750" y="3939"/>
                  </a:cubicBezTo>
                  <a:cubicBezTo>
                    <a:pt x="4750" y="3974"/>
                    <a:pt x="4715" y="4044"/>
                    <a:pt x="4715" y="4079"/>
                  </a:cubicBezTo>
                  <a:cubicBezTo>
                    <a:pt x="4574" y="4044"/>
                    <a:pt x="4468" y="3974"/>
                    <a:pt x="4433" y="3974"/>
                  </a:cubicBezTo>
                  <a:cubicBezTo>
                    <a:pt x="4398" y="3939"/>
                    <a:pt x="4328" y="3939"/>
                    <a:pt x="4293" y="3974"/>
                  </a:cubicBezTo>
                  <a:cubicBezTo>
                    <a:pt x="4222" y="4009"/>
                    <a:pt x="3941" y="4185"/>
                    <a:pt x="3835" y="4290"/>
                  </a:cubicBezTo>
                  <a:cubicBezTo>
                    <a:pt x="2991" y="5099"/>
                    <a:pt x="2991" y="5099"/>
                    <a:pt x="2991" y="5099"/>
                  </a:cubicBezTo>
                  <a:cubicBezTo>
                    <a:pt x="2850" y="5275"/>
                    <a:pt x="2604" y="5838"/>
                    <a:pt x="2569" y="5978"/>
                  </a:cubicBezTo>
                  <a:cubicBezTo>
                    <a:pt x="2533" y="6049"/>
                    <a:pt x="2533" y="6084"/>
                    <a:pt x="2569" y="6119"/>
                  </a:cubicBezTo>
                  <a:cubicBezTo>
                    <a:pt x="2569" y="6189"/>
                    <a:pt x="2639" y="6225"/>
                    <a:pt x="2674" y="6225"/>
                  </a:cubicBezTo>
                  <a:cubicBezTo>
                    <a:pt x="2709" y="6225"/>
                    <a:pt x="2709" y="6225"/>
                    <a:pt x="2709" y="6225"/>
                  </a:cubicBezTo>
                  <a:cubicBezTo>
                    <a:pt x="1760" y="7068"/>
                    <a:pt x="1760" y="7068"/>
                    <a:pt x="1760" y="7068"/>
                  </a:cubicBezTo>
                  <a:cubicBezTo>
                    <a:pt x="458" y="8053"/>
                    <a:pt x="458" y="8053"/>
                    <a:pt x="458" y="8053"/>
                  </a:cubicBezTo>
                  <a:cubicBezTo>
                    <a:pt x="423" y="8088"/>
                    <a:pt x="423" y="8088"/>
                    <a:pt x="423" y="8123"/>
                  </a:cubicBezTo>
                  <a:cubicBezTo>
                    <a:pt x="141" y="8545"/>
                    <a:pt x="141" y="8545"/>
                    <a:pt x="141" y="8545"/>
                  </a:cubicBezTo>
                  <a:cubicBezTo>
                    <a:pt x="0" y="9600"/>
                    <a:pt x="0" y="10620"/>
                    <a:pt x="176" y="11640"/>
                  </a:cubicBezTo>
                  <a:cubicBezTo>
                    <a:pt x="282" y="11534"/>
                    <a:pt x="282" y="11534"/>
                    <a:pt x="282" y="11534"/>
                  </a:cubicBezTo>
                  <a:cubicBezTo>
                    <a:pt x="282" y="11534"/>
                    <a:pt x="317" y="11534"/>
                    <a:pt x="317" y="11499"/>
                  </a:cubicBezTo>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 name="Freeform 21"/>
            <p:cNvSpPr>
              <a:spLocks/>
            </p:cNvSpPr>
            <p:nvPr/>
          </p:nvSpPr>
          <p:spPr bwMode="auto">
            <a:xfrm>
              <a:off x="6938" y="2433"/>
              <a:ext cx="22" cy="28"/>
            </a:xfrm>
            <a:custGeom>
              <a:avLst/>
              <a:gdLst>
                <a:gd name="T0" fmla="*/ 106 w 704"/>
                <a:gd name="T1" fmla="*/ 877 h 912"/>
                <a:gd name="T2" fmla="*/ 176 w 704"/>
                <a:gd name="T3" fmla="*/ 912 h 912"/>
                <a:gd name="T4" fmla="*/ 704 w 704"/>
                <a:gd name="T5" fmla="*/ 386 h 912"/>
                <a:gd name="T6" fmla="*/ 634 w 704"/>
                <a:gd name="T7" fmla="*/ 316 h 912"/>
                <a:gd name="T8" fmla="*/ 493 w 704"/>
                <a:gd name="T9" fmla="*/ 246 h 912"/>
                <a:gd name="T10" fmla="*/ 423 w 704"/>
                <a:gd name="T11" fmla="*/ 106 h 912"/>
                <a:gd name="T12" fmla="*/ 247 w 704"/>
                <a:gd name="T13" fmla="*/ 0 h 912"/>
                <a:gd name="T14" fmla="*/ 71 w 704"/>
                <a:gd name="T15" fmla="*/ 176 h 912"/>
                <a:gd name="T16" fmla="*/ 36 w 704"/>
                <a:gd name="T17" fmla="*/ 702 h 912"/>
                <a:gd name="T18" fmla="*/ 106 w 704"/>
                <a:gd name="T19" fmla="*/ 87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4" h="912">
                  <a:moveTo>
                    <a:pt x="106" y="877"/>
                  </a:moveTo>
                  <a:cubicBezTo>
                    <a:pt x="141" y="912"/>
                    <a:pt x="141" y="912"/>
                    <a:pt x="176" y="912"/>
                  </a:cubicBezTo>
                  <a:cubicBezTo>
                    <a:pt x="704" y="386"/>
                    <a:pt x="704" y="386"/>
                    <a:pt x="704" y="386"/>
                  </a:cubicBezTo>
                  <a:cubicBezTo>
                    <a:pt x="669" y="351"/>
                    <a:pt x="669" y="316"/>
                    <a:pt x="634" y="316"/>
                  </a:cubicBezTo>
                  <a:cubicBezTo>
                    <a:pt x="493" y="246"/>
                    <a:pt x="493" y="246"/>
                    <a:pt x="493" y="246"/>
                  </a:cubicBezTo>
                  <a:cubicBezTo>
                    <a:pt x="423" y="106"/>
                    <a:pt x="423" y="106"/>
                    <a:pt x="423" y="106"/>
                  </a:cubicBezTo>
                  <a:cubicBezTo>
                    <a:pt x="388" y="36"/>
                    <a:pt x="317" y="0"/>
                    <a:pt x="247" y="0"/>
                  </a:cubicBezTo>
                  <a:cubicBezTo>
                    <a:pt x="141" y="0"/>
                    <a:pt x="71" y="71"/>
                    <a:pt x="71" y="176"/>
                  </a:cubicBezTo>
                  <a:cubicBezTo>
                    <a:pt x="36" y="702"/>
                    <a:pt x="36" y="702"/>
                    <a:pt x="36" y="702"/>
                  </a:cubicBezTo>
                  <a:cubicBezTo>
                    <a:pt x="0" y="772"/>
                    <a:pt x="36" y="842"/>
                    <a:pt x="106" y="877"/>
                  </a:cubicBezTo>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 name="Freeform 22"/>
            <p:cNvSpPr>
              <a:spLocks/>
            </p:cNvSpPr>
            <p:nvPr/>
          </p:nvSpPr>
          <p:spPr bwMode="auto">
            <a:xfrm>
              <a:off x="6924" y="2593"/>
              <a:ext cx="45" cy="32"/>
            </a:xfrm>
            <a:custGeom>
              <a:avLst/>
              <a:gdLst>
                <a:gd name="T0" fmla="*/ 1208 w 1456"/>
                <a:gd name="T1" fmla="*/ 35 h 1040"/>
                <a:gd name="T2" fmla="*/ 817 w 1456"/>
                <a:gd name="T3" fmla="*/ 208 h 1040"/>
                <a:gd name="T4" fmla="*/ 569 w 1456"/>
                <a:gd name="T5" fmla="*/ 278 h 1040"/>
                <a:gd name="T6" fmla="*/ 462 w 1456"/>
                <a:gd name="T7" fmla="*/ 312 h 1040"/>
                <a:gd name="T8" fmla="*/ 71 w 1456"/>
                <a:gd name="T9" fmla="*/ 694 h 1040"/>
                <a:gd name="T10" fmla="*/ 71 w 1456"/>
                <a:gd name="T11" fmla="*/ 971 h 1040"/>
                <a:gd name="T12" fmla="*/ 356 w 1456"/>
                <a:gd name="T13" fmla="*/ 971 h 1040"/>
                <a:gd name="T14" fmla="*/ 711 w 1456"/>
                <a:gd name="T15" fmla="*/ 590 h 1040"/>
                <a:gd name="T16" fmla="*/ 711 w 1456"/>
                <a:gd name="T17" fmla="*/ 590 h 1040"/>
                <a:gd name="T18" fmla="*/ 675 w 1456"/>
                <a:gd name="T19" fmla="*/ 624 h 1040"/>
                <a:gd name="T20" fmla="*/ 711 w 1456"/>
                <a:gd name="T21" fmla="*/ 902 h 1040"/>
                <a:gd name="T22" fmla="*/ 959 w 1456"/>
                <a:gd name="T23" fmla="*/ 867 h 1040"/>
                <a:gd name="T24" fmla="*/ 995 w 1456"/>
                <a:gd name="T25" fmla="*/ 867 h 1040"/>
                <a:gd name="T26" fmla="*/ 1421 w 1456"/>
                <a:gd name="T27" fmla="*/ 312 h 1040"/>
                <a:gd name="T28" fmla="*/ 1421 w 1456"/>
                <a:gd name="T29" fmla="*/ 104 h 1040"/>
                <a:gd name="T30" fmla="*/ 1208 w 1456"/>
                <a:gd name="T31" fmla="*/ 3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6" h="1040">
                  <a:moveTo>
                    <a:pt x="1208" y="35"/>
                  </a:moveTo>
                  <a:cubicBezTo>
                    <a:pt x="817" y="208"/>
                    <a:pt x="817" y="208"/>
                    <a:pt x="817" y="208"/>
                  </a:cubicBezTo>
                  <a:cubicBezTo>
                    <a:pt x="569" y="278"/>
                    <a:pt x="569" y="278"/>
                    <a:pt x="569" y="278"/>
                  </a:cubicBezTo>
                  <a:cubicBezTo>
                    <a:pt x="533" y="278"/>
                    <a:pt x="498" y="312"/>
                    <a:pt x="462" y="312"/>
                  </a:cubicBezTo>
                  <a:cubicBezTo>
                    <a:pt x="71" y="694"/>
                    <a:pt x="71" y="694"/>
                    <a:pt x="71" y="694"/>
                  </a:cubicBezTo>
                  <a:cubicBezTo>
                    <a:pt x="0" y="763"/>
                    <a:pt x="0" y="867"/>
                    <a:pt x="71" y="971"/>
                  </a:cubicBezTo>
                  <a:cubicBezTo>
                    <a:pt x="143" y="1040"/>
                    <a:pt x="285" y="1040"/>
                    <a:pt x="356" y="971"/>
                  </a:cubicBezTo>
                  <a:cubicBezTo>
                    <a:pt x="711" y="590"/>
                    <a:pt x="711" y="590"/>
                    <a:pt x="711" y="590"/>
                  </a:cubicBezTo>
                  <a:cubicBezTo>
                    <a:pt x="711" y="590"/>
                    <a:pt x="711" y="590"/>
                    <a:pt x="711" y="590"/>
                  </a:cubicBezTo>
                  <a:cubicBezTo>
                    <a:pt x="675" y="624"/>
                    <a:pt x="675" y="624"/>
                    <a:pt x="675" y="624"/>
                  </a:cubicBezTo>
                  <a:cubicBezTo>
                    <a:pt x="640" y="728"/>
                    <a:pt x="640" y="832"/>
                    <a:pt x="711" y="902"/>
                  </a:cubicBezTo>
                  <a:cubicBezTo>
                    <a:pt x="782" y="936"/>
                    <a:pt x="888" y="936"/>
                    <a:pt x="959" y="867"/>
                  </a:cubicBezTo>
                  <a:cubicBezTo>
                    <a:pt x="995" y="867"/>
                    <a:pt x="995" y="867"/>
                    <a:pt x="995" y="867"/>
                  </a:cubicBezTo>
                  <a:cubicBezTo>
                    <a:pt x="1421" y="312"/>
                    <a:pt x="1421" y="312"/>
                    <a:pt x="1421" y="312"/>
                  </a:cubicBezTo>
                  <a:cubicBezTo>
                    <a:pt x="1456" y="243"/>
                    <a:pt x="1456" y="174"/>
                    <a:pt x="1421" y="104"/>
                  </a:cubicBezTo>
                  <a:cubicBezTo>
                    <a:pt x="1385" y="35"/>
                    <a:pt x="1279" y="0"/>
                    <a:pt x="1208" y="35"/>
                  </a:cubicBezTo>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7" name="Freeform 23"/>
            <p:cNvSpPr>
              <a:spLocks/>
            </p:cNvSpPr>
            <p:nvPr/>
          </p:nvSpPr>
          <p:spPr bwMode="auto">
            <a:xfrm>
              <a:off x="6974" y="2568"/>
              <a:ext cx="28" cy="23"/>
            </a:xfrm>
            <a:custGeom>
              <a:avLst/>
              <a:gdLst>
                <a:gd name="T0" fmla="*/ 586 w 896"/>
                <a:gd name="T1" fmla="*/ 35 h 752"/>
                <a:gd name="T2" fmla="*/ 69 w 896"/>
                <a:gd name="T3" fmla="*/ 411 h 752"/>
                <a:gd name="T4" fmla="*/ 35 w 896"/>
                <a:gd name="T5" fmla="*/ 684 h 752"/>
                <a:gd name="T6" fmla="*/ 311 w 896"/>
                <a:gd name="T7" fmla="*/ 718 h 752"/>
                <a:gd name="T8" fmla="*/ 793 w 896"/>
                <a:gd name="T9" fmla="*/ 342 h 752"/>
                <a:gd name="T10" fmla="*/ 828 w 896"/>
                <a:gd name="T11" fmla="*/ 308 h 752"/>
                <a:gd name="T12" fmla="*/ 828 w 896"/>
                <a:gd name="T13" fmla="*/ 69 h 752"/>
                <a:gd name="T14" fmla="*/ 586 w 896"/>
                <a:gd name="T15" fmla="*/ 35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6" h="752">
                  <a:moveTo>
                    <a:pt x="586" y="35"/>
                  </a:moveTo>
                  <a:cubicBezTo>
                    <a:pt x="69" y="411"/>
                    <a:pt x="69" y="411"/>
                    <a:pt x="69" y="411"/>
                  </a:cubicBezTo>
                  <a:cubicBezTo>
                    <a:pt x="0" y="479"/>
                    <a:pt x="0" y="582"/>
                    <a:pt x="35" y="684"/>
                  </a:cubicBezTo>
                  <a:cubicBezTo>
                    <a:pt x="104" y="752"/>
                    <a:pt x="207" y="752"/>
                    <a:pt x="311" y="718"/>
                  </a:cubicBezTo>
                  <a:cubicBezTo>
                    <a:pt x="793" y="342"/>
                    <a:pt x="793" y="342"/>
                    <a:pt x="793" y="342"/>
                  </a:cubicBezTo>
                  <a:cubicBezTo>
                    <a:pt x="828" y="308"/>
                    <a:pt x="828" y="308"/>
                    <a:pt x="828" y="308"/>
                  </a:cubicBezTo>
                  <a:cubicBezTo>
                    <a:pt x="896" y="240"/>
                    <a:pt x="896" y="171"/>
                    <a:pt x="828" y="69"/>
                  </a:cubicBezTo>
                  <a:cubicBezTo>
                    <a:pt x="793" y="0"/>
                    <a:pt x="655" y="0"/>
                    <a:pt x="586" y="35"/>
                  </a:cubicBezTo>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8" name="Freeform 24"/>
            <p:cNvSpPr>
              <a:spLocks/>
            </p:cNvSpPr>
            <p:nvPr/>
          </p:nvSpPr>
          <p:spPr bwMode="auto">
            <a:xfrm>
              <a:off x="7004" y="2569"/>
              <a:ext cx="20" cy="16"/>
            </a:xfrm>
            <a:custGeom>
              <a:avLst/>
              <a:gdLst>
                <a:gd name="T0" fmla="*/ 534 w 640"/>
                <a:gd name="T1" fmla="*/ 176 h 528"/>
                <a:gd name="T2" fmla="*/ 320 w 640"/>
                <a:gd name="T3" fmla="*/ 36 h 528"/>
                <a:gd name="T4" fmla="*/ 72 w 640"/>
                <a:gd name="T5" fmla="*/ 141 h 528"/>
                <a:gd name="T6" fmla="*/ 143 w 640"/>
                <a:gd name="T7" fmla="*/ 388 h 528"/>
                <a:gd name="T8" fmla="*/ 356 w 640"/>
                <a:gd name="T9" fmla="*/ 493 h 528"/>
                <a:gd name="T10" fmla="*/ 569 w 640"/>
                <a:gd name="T11" fmla="*/ 458 h 528"/>
                <a:gd name="T12" fmla="*/ 605 w 640"/>
                <a:gd name="T13" fmla="*/ 423 h 528"/>
                <a:gd name="T14" fmla="*/ 534 w 640"/>
                <a:gd name="T15" fmla="*/ 176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28">
                  <a:moveTo>
                    <a:pt x="534" y="176"/>
                  </a:moveTo>
                  <a:cubicBezTo>
                    <a:pt x="320" y="36"/>
                    <a:pt x="320" y="36"/>
                    <a:pt x="320" y="36"/>
                  </a:cubicBezTo>
                  <a:cubicBezTo>
                    <a:pt x="214" y="0"/>
                    <a:pt x="107" y="36"/>
                    <a:pt x="72" y="141"/>
                  </a:cubicBezTo>
                  <a:cubicBezTo>
                    <a:pt x="0" y="212"/>
                    <a:pt x="36" y="317"/>
                    <a:pt x="143" y="388"/>
                  </a:cubicBezTo>
                  <a:cubicBezTo>
                    <a:pt x="356" y="493"/>
                    <a:pt x="356" y="493"/>
                    <a:pt x="356" y="493"/>
                  </a:cubicBezTo>
                  <a:cubicBezTo>
                    <a:pt x="427" y="528"/>
                    <a:pt x="534" y="493"/>
                    <a:pt x="569" y="458"/>
                  </a:cubicBezTo>
                  <a:cubicBezTo>
                    <a:pt x="605" y="458"/>
                    <a:pt x="605" y="423"/>
                    <a:pt x="605" y="423"/>
                  </a:cubicBezTo>
                  <a:cubicBezTo>
                    <a:pt x="640" y="317"/>
                    <a:pt x="605" y="212"/>
                    <a:pt x="534" y="176"/>
                  </a:cubicBezTo>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Tree>
    <p:extLst>
      <p:ext uri="{BB962C8B-B14F-4D97-AF65-F5344CB8AC3E}">
        <p14:creationId xmlns:p14="http://schemas.microsoft.com/office/powerpoint/2010/main" val="396829858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625610"/>
            <a:ext cx="12436475" cy="2751698"/>
          </a:xfrm>
        </p:spPr>
        <p:txBody>
          <a:bodyPr/>
          <a:lstStyle/>
          <a:p>
            <a:pPr algn="ctr"/>
            <a:r>
              <a:rPr lang="en-US" sz="13800" b="1" dirty="0" smtClean="0"/>
              <a:t>Questions?</a:t>
            </a:r>
            <a:endParaRPr lang="en-US" sz="13800" b="1" dirty="0"/>
          </a:p>
        </p:txBody>
      </p:sp>
    </p:spTree>
    <p:extLst>
      <p:ext uri="{BB962C8B-B14F-4D97-AF65-F5344CB8AC3E}">
        <p14:creationId xmlns:p14="http://schemas.microsoft.com/office/powerpoint/2010/main" val="329886094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167332854"/>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037" y="0"/>
            <a:ext cx="9494837" cy="7023041"/>
          </a:xfrm>
          <a:prstGeom prst="rect">
            <a:avLst/>
          </a:prstGeom>
        </p:spPr>
      </p:pic>
      <p:sp>
        <p:nvSpPr>
          <p:cNvPr id="4" name="Title 3"/>
          <p:cNvSpPr>
            <a:spLocks noGrp="1"/>
          </p:cNvSpPr>
          <p:nvPr>
            <p:ph type="title"/>
          </p:nvPr>
        </p:nvSpPr>
        <p:spPr/>
        <p:txBody>
          <a:bodyPr/>
          <a:lstStyle/>
          <a:p>
            <a:pPr algn="ctr"/>
            <a:r>
              <a:rPr lang="en-US" dirty="0" smtClean="0">
                <a:solidFill>
                  <a:schemeClr val="bg1"/>
                </a:solidFill>
              </a:rPr>
              <a:t>Open Source at Microsoft?</a:t>
            </a:r>
            <a:endParaRPr lang="en-US" dirty="0">
              <a:solidFill>
                <a:schemeClr val="bg1"/>
              </a:solidFill>
            </a:endParaRPr>
          </a:p>
        </p:txBody>
      </p:sp>
    </p:spTree>
    <p:extLst>
      <p:ext uri="{BB962C8B-B14F-4D97-AF65-F5344CB8AC3E}">
        <p14:creationId xmlns:p14="http://schemas.microsoft.com/office/powerpoint/2010/main" val="16947706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4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4462"/>
            <a:ext cx="12436475" cy="917575"/>
          </a:xfrm>
          <a:solidFill>
            <a:schemeClr val="dk1">
              <a:alpha val="28000"/>
            </a:schemeClr>
          </a:solidFill>
          <a:ln>
            <a:noFill/>
          </a:ln>
        </p:spPr>
        <p:style>
          <a:lnRef idx="2">
            <a:schemeClr val="dk1">
              <a:shade val="50000"/>
            </a:schemeClr>
          </a:lnRef>
          <a:fillRef idx="1">
            <a:schemeClr val="dk1"/>
          </a:fillRef>
          <a:effectRef idx="0">
            <a:schemeClr val="dk1"/>
          </a:effectRef>
          <a:fontRef idx="minor">
            <a:schemeClr val="lt1"/>
          </a:fontRef>
        </p:style>
        <p:txBody>
          <a:bodyPr/>
          <a:lstStyle/>
          <a:p>
            <a:pPr algn="ctr"/>
            <a:r>
              <a:rPr lang="en-US" sz="6000" dirty="0" smtClean="0">
                <a:solidFill>
                  <a:schemeClr val="accent4"/>
                </a:solidFill>
              </a:rPr>
              <a:t>Isn’t that a sign of the apocalypse?</a:t>
            </a:r>
            <a:endParaRPr lang="en-US" sz="6000" dirty="0">
              <a:solidFill>
                <a:schemeClr val="accent4"/>
              </a:solidFill>
            </a:endParaRPr>
          </a:p>
        </p:txBody>
      </p:sp>
    </p:spTree>
    <p:extLst>
      <p:ext uri="{BB962C8B-B14F-4D97-AF65-F5344CB8AC3E}">
        <p14:creationId xmlns:p14="http://schemas.microsoft.com/office/powerpoint/2010/main" val="3257552606"/>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9227" t="57172" r="44726"/>
          <a:stretch/>
        </p:blipFill>
        <p:spPr>
          <a:xfrm flipH="1">
            <a:off x="7274430" y="4796669"/>
            <a:ext cx="2760955" cy="2197856"/>
          </a:xfrm>
          <a:prstGeom prst="triangle">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2" y="1862667"/>
            <a:ext cx="7659259" cy="5131858"/>
          </a:xfrm>
          <a:prstGeom prst="rect">
            <a:avLst/>
          </a:prstGeom>
        </p:spPr>
      </p:pic>
      <p:sp>
        <p:nvSpPr>
          <p:cNvPr id="4" name="Title 3"/>
          <p:cNvSpPr>
            <a:spLocks noGrp="1"/>
          </p:cNvSpPr>
          <p:nvPr>
            <p:ph type="title"/>
          </p:nvPr>
        </p:nvSpPr>
        <p:spPr/>
        <p:txBody>
          <a:bodyPr/>
          <a:lstStyle/>
          <a:p>
            <a:r>
              <a:rPr lang="en-US" sz="4800" dirty="0" smtClean="0">
                <a:solidFill>
                  <a:schemeClr val="bg1"/>
                </a:solidFill>
              </a:rPr>
              <a:t>Our commitment  to openness and collaboration is ingrained in our approach to</a:t>
            </a:r>
            <a:endParaRPr lang="en-US" sz="4800" dirty="0">
              <a:solidFill>
                <a:schemeClr val="bg1"/>
              </a:solidFill>
            </a:endParaRPr>
          </a:p>
        </p:txBody>
      </p:sp>
      <p:sp>
        <p:nvSpPr>
          <p:cNvPr id="129" name="Rectangle 128"/>
          <p:cNvSpPr/>
          <p:nvPr/>
        </p:nvSpPr>
        <p:spPr>
          <a:xfrm>
            <a:off x="7021514" y="3868325"/>
            <a:ext cx="5142689" cy="1588127"/>
          </a:xfrm>
          <a:prstGeom prst="rect">
            <a:avLst/>
          </a:prstGeom>
        </p:spPr>
        <p:txBody>
          <a:bodyPr vert="horz" wrap="square" lIns="146304" tIns="91440" rIns="146304" bIns="91440" rtlCol="0" anchor="t">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102" normalizeH="0" baseline="0" noProof="0" dirty="0">
              <a:ln w="3175">
                <a:noFill/>
              </a:ln>
              <a:gradFill>
                <a:gsLst>
                  <a:gs pos="1250">
                    <a:prstClr val="white"/>
                  </a:gs>
                  <a:gs pos="100000">
                    <a:prstClr val="white"/>
                  </a:gs>
                </a:gsLst>
                <a:lin ang="5400000" scaled="0"/>
              </a:gradFill>
              <a:effectLst/>
              <a:uLnTx/>
              <a:uFillTx/>
              <a:latin typeface="Segoe UI Light"/>
              <a:ea typeface="+mn-ea"/>
              <a:cs typeface="Segoe UI" pitchFamily="34" charset="0"/>
            </a:endParaRPr>
          </a:p>
        </p:txBody>
      </p:sp>
      <p:sp>
        <p:nvSpPr>
          <p:cNvPr id="131" name="Rectangle 130"/>
          <p:cNvSpPr/>
          <p:nvPr/>
        </p:nvSpPr>
        <p:spPr>
          <a:xfrm>
            <a:off x="5677959" y="1714798"/>
            <a:ext cx="6758516" cy="3416320"/>
          </a:xfrm>
          <a:prstGeom prst="rect">
            <a:avLst/>
          </a:prstGeom>
        </p:spPr>
        <p:txBody>
          <a:bodyPr vert="horz" wrap="square" lIns="146304" tIns="91440" rIns="146304" bIns="91440" rtlCol="0" anchor="t">
            <a:noAutofit/>
          </a:body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a:ln w="3175">
                  <a:noFill/>
                </a:ln>
                <a:solidFill>
                  <a:prstClr val="white"/>
                </a:solidFill>
                <a:effectLst/>
                <a:uLnTx/>
                <a:uFillTx/>
                <a:latin typeface="Segoe UI Light"/>
                <a:ea typeface="+mn-ea"/>
                <a:cs typeface="Segoe UI" pitchFamily="34" charset="0"/>
              </a:rPr>
              <a:t>doing business </a:t>
            </a:r>
            <a:r>
              <a:rPr kumimoji="0" lang="en-US" sz="4800" b="0" i="0" u="none" strike="noStrike" kern="1200" cap="none" spc="-102" normalizeH="0" baseline="0" noProof="0" dirty="0" smtClean="0">
                <a:ln w="3175">
                  <a:noFill/>
                </a:ln>
                <a:solidFill>
                  <a:prstClr val="white"/>
                </a:solidFill>
                <a:effectLst/>
                <a:uLnTx/>
                <a:uFillTx/>
                <a:latin typeface="Segoe UI Light"/>
                <a:ea typeface="+mn-ea"/>
                <a:cs typeface="Segoe UI" pitchFamily="34" charset="0"/>
              </a:rPr>
              <a:t>  	alongside </a:t>
            </a:r>
            <a:r>
              <a:rPr kumimoji="0" lang="en-US" sz="4800" b="0" i="0" u="none" strike="noStrike" kern="1200" cap="none" spc="-102" normalizeH="0" baseline="0" noProof="0" dirty="0">
                <a:ln w="3175">
                  <a:noFill/>
                </a:ln>
                <a:solidFill>
                  <a:prstClr val="white"/>
                </a:solidFill>
                <a:effectLst/>
                <a:uLnTx/>
                <a:uFillTx/>
                <a:latin typeface="Segoe UI Light"/>
                <a:ea typeface="+mn-ea"/>
                <a:cs typeface="Segoe UI" pitchFamily="34" charset="0"/>
              </a:rPr>
              <a:t>industry </a:t>
            </a:r>
            <a:r>
              <a:rPr kumimoji="0" lang="en-US" sz="4800" b="0" i="0" u="none" strike="noStrike" kern="1200" cap="none" spc="-102" normalizeH="0" baseline="0" noProof="0" dirty="0" smtClean="0">
                <a:ln w="3175">
                  <a:noFill/>
                </a:ln>
                <a:solidFill>
                  <a:prstClr val="white"/>
                </a:solidFill>
                <a:effectLst/>
                <a:uLnTx/>
                <a:uFillTx/>
                <a:latin typeface="Segoe UI Light"/>
                <a:ea typeface="+mn-ea"/>
                <a:cs typeface="Segoe UI" pitchFamily="34" charset="0"/>
              </a:rPr>
              <a:t>			partners </a:t>
            </a:r>
            <a:r>
              <a:rPr kumimoji="0" lang="en-US" sz="4800" b="0" i="0" u="none" strike="noStrike" kern="1200" cap="none" spc="-102" normalizeH="0" baseline="0" noProof="0" dirty="0">
                <a:ln w="3175">
                  <a:noFill/>
                </a:ln>
                <a:solidFill>
                  <a:prstClr val="white"/>
                </a:solidFill>
                <a:effectLst/>
                <a:uLnTx/>
                <a:uFillTx/>
                <a:latin typeface="Segoe UI Light"/>
                <a:ea typeface="+mn-ea"/>
                <a:cs typeface="Segoe UI" pitchFamily="34" charset="0"/>
              </a:rPr>
              <a:t>around </a:t>
            </a:r>
            <a:br>
              <a:rPr kumimoji="0" lang="en-US" sz="4800" b="0" i="0" u="none" strike="noStrike" kern="1200" cap="none" spc="-102" normalizeH="0" baseline="0" noProof="0" dirty="0">
                <a:ln w="3175">
                  <a:noFill/>
                </a:ln>
                <a:solidFill>
                  <a:prstClr val="white"/>
                </a:solidFill>
                <a:effectLst/>
                <a:uLnTx/>
                <a:uFillTx/>
                <a:latin typeface="Segoe UI Light"/>
                <a:ea typeface="+mn-ea"/>
                <a:cs typeface="Segoe UI" pitchFamily="34" charset="0"/>
              </a:rPr>
            </a:br>
            <a:r>
              <a:rPr kumimoji="0" lang="en-US" sz="4800" b="0" i="0" u="none" strike="noStrike" kern="1200" cap="none" spc="-102" normalizeH="0" baseline="0" noProof="0" dirty="0" smtClean="0">
                <a:ln w="3175">
                  <a:noFill/>
                </a:ln>
                <a:solidFill>
                  <a:prstClr val="white"/>
                </a:solidFill>
                <a:effectLst/>
                <a:uLnTx/>
                <a:uFillTx/>
                <a:latin typeface="Segoe UI Light"/>
                <a:ea typeface="+mn-ea"/>
                <a:cs typeface="Segoe UI" pitchFamily="34" charset="0"/>
              </a:rPr>
              <a:t>		the </a:t>
            </a:r>
            <a:r>
              <a:rPr kumimoji="0" lang="en-US" sz="4800" b="0" i="0" u="none" strike="noStrike" kern="1200" cap="none" spc="-102" normalizeH="0" baseline="0" noProof="0" dirty="0">
                <a:ln w="3175">
                  <a:noFill/>
                </a:ln>
                <a:solidFill>
                  <a:prstClr val="white"/>
                </a:solidFill>
                <a:effectLst/>
                <a:uLnTx/>
                <a:uFillTx/>
                <a:latin typeface="Segoe UI Light"/>
                <a:ea typeface="+mn-ea"/>
                <a:cs typeface="Segoe UI" pitchFamily="34" charset="0"/>
              </a:rPr>
              <a:t>world</a:t>
            </a:r>
            <a:br>
              <a:rPr kumimoji="0" lang="en-US" sz="4800" b="0" i="0" u="none" strike="noStrike" kern="1200" cap="none" spc="-102" normalizeH="0" baseline="0" noProof="0" dirty="0">
                <a:ln w="3175">
                  <a:noFill/>
                </a:ln>
                <a:solidFill>
                  <a:prstClr val="white"/>
                </a:solidFill>
                <a:effectLst/>
                <a:uLnTx/>
                <a:uFillTx/>
                <a:latin typeface="Segoe UI Light"/>
                <a:ea typeface="+mn-ea"/>
                <a:cs typeface="Segoe UI" pitchFamily="34" charset="0"/>
              </a:rPr>
            </a:br>
            <a:endParaRPr kumimoji="0" lang="en-US" sz="4800" b="0" i="0" u="none" strike="noStrike" kern="1200" cap="none" spc="-102" normalizeH="0" baseline="0" noProof="0" dirty="0">
              <a:ln w="3175">
                <a:noFill/>
              </a:ln>
              <a:solidFill>
                <a:prstClr val="white"/>
              </a:solidFill>
              <a:effectLst/>
              <a:uLnTx/>
              <a:uFillTx/>
              <a:latin typeface="Segoe UI Light"/>
              <a:ea typeface="+mn-ea"/>
              <a:cs typeface="Segoe UI" pitchFamily="34" charset="0"/>
            </a:endParaRPr>
          </a:p>
        </p:txBody>
      </p:sp>
      <p:sp>
        <p:nvSpPr>
          <p:cNvPr id="3" name="Rectangle 2"/>
          <p:cNvSpPr/>
          <p:nvPr/>
        </p:nvSpPr>
        <p:spPr bwMode="auto">
          <a:xfrm>
            <a:off x="3664530" y="2083230"/>
            <a:ext cx="1431253" cy="877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188F"/>
                </a:solidFill>
                <a:effectLst/>
                <a:uLnTx/>
                <a:uFillTx/>
                <a:latin typeface="Segoe UI"/>
                <a:ea typeface="Segoe UI" pitchFamily="34" charset="0"/>
                <a:cs typeface="Segoe UI" pitchFamily="34" charset="0"/>
              </a:rPr>
              <a:t>Openness</a:t>
            </a:r>
          </a:p>
        </p:txBody>
      </p:sp>
      <p:sp>
        <p:nvSpPr>
          <p:cNvPr id="9" name="Freeform 8"/>
          <p:cNvSpPr>
            <a:spLocks noChangeAspect="1" noEditPoints="1"/>
          </p:cNvSpPr>
          <p:nvPr/>
        </p:nvSpPr>
        <p:spPr bwMode="auto">
          <a:xfrm>
            <a:off x="3711165" y="2656161"/>
            <a:ext cx="1322474" cy="186561"/>
          </a:xfrm>
          <a:custGeom>
            <a:avLst/>
            <a:gdLst>
              <a:gd name="T0" fmla="*/ 1088 w 2202"/>
              <a:gd name="T1" fmla="*/ 0 h 277"/>
              <a:gd name="T2" fmla="*/ 261 w 2202"/>
              <a:gd name="T3" fmla="*/ 273 h 277"/>
              <a:gd name="T4" fmla="*/ 560 w 2202"/>
              <a:gd name="T5" fmla="*/ 241 h 277"/>
              <a:gd name="T6" fmla="*/ 886 w 2202"/>
              <a:gd name="T7" fmla="*/ 185 h 277"/>
              <a:gd name="T8" fmla="*/ 1315 w 2202"/>
              <a:gd name="T9" fmla="*/ 185 h 277"/>
              <a:gd name="T10" fmla="*/ 1642 w 2202"/>
              <a:gd name="T11" fmla="*/ 241 h 277"/>
              <a:gd name="T12" fmla="*/ 1941 w 2202"/>
              <a:gd name="T13" fmla="*/ 273 h 277"/>
              <a:gd name="T14" fmla="*/ 248 w 2202"/>
              <a:gd name="T15" fmla="*/ 238 h 277"/>
              <a:gd name="T16" fmla="*/ 258 w 2202"/>
              <a:gd name="T17" fmla="*/ 231 h 277"/>
              <a:gd name="T18" fmla="*/ 246 w 2202"/>
              <a:gd name="T19" fmla="*/ 120 h 277"/>
              <a:gd name="T20" fmla="*/ 158 w 2202"/>
              <a:gd name="T21" fmla="*/ 95 h 277"/>
              <a:gd name="T22" fmla="*/ 294 w 2202"/>
              <a:gd name="T23" fmla="*/ 74 h 277"/>
              <a:gd name="T24" fmla="*/ 294 w 2202"/>
              <a:gd name="T25" fmla="*/ 99 h 277"/>
              <a:gd name="T26" fmla="*/ 293 w 2202"/>
              <a:gd name="T27" fmla="*/ 184 h 277"/>
              <a:gd name="T28" fmla="*/ 351 w 2202"/>
              <a:gd name="T29" fmla="*/ 174 h 277"/>
              <a:gd name="T30" fmla="*/ 410 w 2202"/>
              <a:gd name="T31" fmla="*/ 129 h 277"/>
              <a:gd name="T32" fmla="*/ 402 w 2202"/>
              <a:gd name="T33" fmla="*/ 186 h 277"/>
              <a:gd name="T34" fmla="*/ 535 w 2202"/>
              <a:gd name="T35" fmla="*/ 151 h 277"/>
              <a:gd name="T36" fmla="*/ 492 w 2202"/>
              <a:gd name="T37" fmla="*/ 102 h 277"/>
              <a:gd name="T38" fmla="*/ 569 w 2202"/>
              <a:gd name="T39" fmla="*/ 71 h 277"/>
              <a:gd name="T40" fmla="*/ 558 w 2202"/>
              <a:gd name="T41" fmla="*/ 78 h 277"/>
              <a:gd name="T42" fmla="*/ 697 w 2202"/>
              <a:gd name="T43" fmla="*/ 153 h 277"/>
              <a:gd name="T44" fmla="*/ 764 w 2202"/>
              <a:gd name="T45" fmla="*/ 166 h 277"/>
              <a:gd name="T46" fmla="*/ 811 w 2202"/>
              <a:gd name="T47" fmla="*/ 101 h 277"/>
              <a:gd name="T48" fmla="*/ 700 w 2202"/>
              <a:gd name="T49" fmla="*/ 125 h 277"/>
              <a:gd name="T50" fmla="*/ 811 w 2202"/>
              <a:gd name="T51" fmla="*/ 101 h 277"/>
              <a:gd name="T52" fmla="*/ 846 w 2202"/>
              <a:gd name="T53" fmla="*/ 101 h 277"/>
              <a:gd name="T54" fmla="*/ 846 w 2202"/>
              <a:gd name="T55" fmla="*/ 171 h 277"/>
              <a:gd name="T56" fmla="*/ 879 w 2202"/>
              <a:gd name="T57" fmla="*/ 152 h 277"/>
              <a:gd name="T58" fmla="*/ 1020 w 2202"/>
              <a:gd name="T59" fmla="*/ 64 h 277"/>
              <a:gd name="T60" fmla="*/ 934 w 2202"/>
              <a:gd name="T61" fmla="*/ 151 h 277"/>
              <a:gd name="T62" fmla="*/ 1112 w 2202"/>
              <a:gd name="T63" fmla="*/ 172 h 277"/>
              <a:gd name="T64" fmla="*/ 1125 w 2202"/>
              <a:gd name="T65" fmla="*/ 183 h 277"/>
              <a:gd name="T66" fmla="*/ 1355 w 2202"/>
              <a:gd name="T67" fmla="*/ 171 h 277"/>
              <a:gd name="T68" fmla="*/ 1299 w 2202"/>
              <a:gd name="T69" fmla="*/ 146 h 277"/>
              <a:gd name="T70" fmla="*/ 1368 w 2202"/>
              <a:gd name="T71" fmla="*/ 92 h 277"/>
              <a:gd name="T72" fmla="*/ 1368 w 2202"/>
              <a:gd name="T73" fmla="*/ 41 h 277"/>
              <a:gd name="T74" fmla="*/ 1403 w 2202"/>
              <a:gd name="T75" fmla="*/ 164 h 277"/>
              <a:gd name="T76" fmla="*/ 1435 w 2202"/>
              <a:gd name="T77" fmla="*/ 131 h 277"/>
              <a:gd name="T78" fmla="*/ 1618 w 2202"/>
              <a:gd name="T79" fmla="*/ 43 h 277"/>
              <a:gd name="T80" fmla="*/ 1643 w 2202"/>
              <a:gd name="T81" fmla="*/ 204 h 277"/>
              <a:gd name="T82" fmla="*/ 1643 w 2202"/>
              <a:gd name="T83" fmla="*/ 152 h 277"/>
              <a:gd name="T84" fmla="*/ 1555 w 2202"/>
              <a:gd name="T85" fmla="*/ 119 h 277"/>
              <a:gd name="T86" fmla="*/ 1677 w 2202"/>
              <a:gd name="T87" fmla="*/ 77 h 277"/>
              <a:gd name="T88" fmla="*/ 1666 w 2202"/>
              <a:gd name="T89" fmla="*/ 81 h 277"/>
              <a:gd name="T90" fmla="*/ 1734 w 2202"/>
              <a:gd name="T91" fmla="*/ 132 h 277"/>
              <a:gd name="T92" fmla="*/ 1921 w 2202"/>
              <a:gd name="T93" fmla="*/ 230 h 277"/>
              <a:gd name="T94" fmla="*/ 1921 w 2202"/>
              <a:gd name="T95" fmla="*/ 195 h 277"/>
              <a:gd name="T96" fmla="*/ 1827 w 2202"/>
              <a:gd name="T97" fmla="*/ 168 h 277"/>
              <a:gd name="T98" fmla="*/ 1921 w 2202"/>
              <a:gd name="T99" fmla="*/ 144 h 277"/>
              <a:gd name="T100" fmla="*/ 1686 w 2202"/>
              <a:gd name="T101" fmla="*/ 57 h 277"/>
              <a:gd name="T102" fmla="*/ 1956 w 2202"/>
              <a:gd name="T103" fmla="*/ 80 h 277"/>
              <a:gd name="T104" fmla="*/ 1943 w 2202"/>
              <a:gd name="T105" fmla="*/ 134 h 277"/>
              <a:gd name="T106" fmla="*/ 1943 w 2202"/>
              <a:gd name="T107" fmla="*/ 140 h 277"/>
              <a:gd name="T108" fmla="*/ 1955 w 2202"/>
              <a:gd name="T109" fmla="*/ 17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2" h="277">
                <a:moveTo>
                  <a:pt x="2199" y="107"/>
                </a:moveTo>
                <a:cubicBezTo>
                  <a:pt x="2197" y="100"/>
                  <a:pt x="2190" y="93"/>
                  <a:pt x="2182" y="92"/>
                </a:cubicBezTo>
                <a:cubicBezTo>
                  <a:pt x="1829" y="31"/>
                  <a:pt x="1471" y="1"/>
                  <a:pt x="1114" y="0"/>
                </a:cubicBezTo>
                <a:cubicBezTo>
                  <a:pt x="1107" y="0"/>
                  <a:pt x="1101" y="0"/>
                  <a:pt x="1101" y="0"/>
                </a:cubicBezTo>
                <a:cubicBezTo>
                  <a:pt x="1101" y="0"/>
                  <a:pt x="1095" y="0"/>
                  <a:pt x="1088" y="0"/>
                </a:cubicBezTo>
                <a:cubicBezTo>
                  <a:pt x="730" y="1"/>
                  <a:pt x="373" y="31"/>
                  <a:pt x="19" y="92"/>
                </a:cubicBezTo>
                <a:cubicBezTo>
                  <a:pt x="12" y="93"/>
                  <a:pt x="5" y="100"/>
                  <a:pt x="3" y="107"/>
                </a:cubicBezTo>
                <a:cubicBezTo>
                  <a:pt x="2" y="108"/>
                  <a:pt x="2" y="109"/>
                  <a:pt x="2" y="110"/>
                </a:cubicBezTo>
                <a:cubicBezTo>
                  <a:pt x="0" y="117"/>
                  <a:pt x="3" y="126"/>
                  <a:pt x="9" y="129"/>
                </a:cubicBezTo>
                <a:cubicBezTo>
                  <a:pt x="92" y="175"/>
                  <a:pt x="176" y="224"/>
                  <a:pt x="261" y="273"/>
                </a:cubicBezTo>
                <a:cubicBezTo>
                  <a:pt x="266" y="277"/>
                  <a:pt x="276" y="276"/>
                  <a:pt x="282" y="271"/>
                </a:cubicBezTo>
                <a:cubicBezTo>
                  <a:pt x="307" y="250"/>
                  <a:pt x="332" y="230"/>
                  <a:pt x="357" y="210"/>
                </a:cubicBezTo>
                <a:cubicBezTo>
                  <a:pt x="362" y="205"/>
                  <a:pt x="373" y="203"/>
                  <a:pt x="379" y="204"/>
                </a:cubicBezTo>
                <a:cubicBezTo>
                  <a:pt x="431" y="217"/>
                  <a:pt x="483" y="229"/>
                  <a:pt x="535" y="243"/>
                </a:cubicBezTo>
                <a:cubicBezTo>
                  <a:pt x="542" y="245"/>
                  <a:pt x="553" y="244"/>
                  <a:pt x="560" y="241"/>
                </a:cubicBezTo>
                <a:cubicBezTo>
                  <a:pt x="612" y="218"/>
                  <a:pt x="664" y="196"/>
                  <a:pt x="717" y="175"/>
                </a:cubicBezTo>
                <a:cubicBezTo>
                  <a:pt x="724" y="172"/>
                  <a:pt x="734" y="173"/>
                  <a:pt x="740" y="177"/>
                </a:cubicBezTo>
                <a:cubicBezTo>
                  <a:pt x="764" y="192"/>
                  <a:pt x="788" y="208"/>
                  <a:pt x="812" y="223"/>
                </a:cubicBezTo>
                <a:cubicBezTo>
                  <a:pt x="818" y="227"/>
                  <a:pt x="827" y="227"/>
                  <a:pt x="833" y="222"/>
                </a:cubicBezTo>
                <a:cubicBezTo>
                  <a:pt x="851" y="210"/>
                  <a:pt x="868" y="197"/>
                  <a:pt x="886" y="185"/>
                </a:cubicBezTo>
                <a:cubicBezTo>
                  <a:pt x="892" y="181"/>
                  <a:pt x="903" y="178"/>
                  <a:pt x="910" y="179"/>
                </a:cubicBezTo>
                <a:cubicBezTo>
                  <a:pt x="969" y="188"/>
                  <a:pt x="1028" y="197"/>
                  <a:pt x="1088" y="208"/>
                </a:cubicBezTo>
                <a:cubicBezTo>
                  <a:pt x="1095" y="209"/>
                  <a:pt x="1107" y="209"/>
                  <a:pt x="1114" y="208"/>
                </a:cubicBezTo>
                <a:cubicBezTo>
                  <a:pt x="1173" y="197"/>
                  <a:pt x="1232" y="188"/>
                  <a:pt x="1292" y="179"/>
                </a:cubicBezTo>
                <a:cubicBezTo>
                  <a:pt x="1299" y="178"/>
                  <a:pt x="1309" y="181"/>
                  <a:pt x="1315" y="185"/>
                </a:cubicBezTo>
                <a:cubicBezTo>
                  <a:pt x="1333" y="197"/>
                  <a:pt x="1351" y="210"/>
                  <a:pt x="1368" y="222"/>
                </a:cubicBezTo>
                <a:cubicBezTo>
                  <a:pt x="1374" y="227"/>
                  <a:pt x="1384" y="227"/>
                  <a:pt x="1390" y="223"/>
                </a:cubicBezTo>
                <a:cubicBezTo>
                  <a:pt x="1414" y="208"/>
                  <a:pt x="1438" y="192"/>
                  <a:pt x="1462" y="177"/>
                </a:cubicBezTo>
                <a:cubicBezTo>
                  <a:pt x="1468" y="173"/>
                  <a:pt x="1478" y="172"/>
                  <a:pt x="1485" y="175"/>
                </a:cubicBezTo>
                <a:cubicBezTo>
                  <a:pt x="1537" y="196"/>
                  <a:pt x="1590" y="218"/>
                  <a:pt x="1642" y="241"/>
                </a:cubicBezTo>
                <a:cubicBezTo>
                  <a:pt x="1649" y="244"/>
                  <a:pt x="1660" y="245"/>
                  <a:pt x="1667" y="243"/>
                </a:cubicBezTo>
                <a:cubicBezTo>
                  <a:pt x="1719" y="229"/>
                  <a:pt x="1770" y="217"/>
                  <a:pt x="1822" y="204"/>
                </a:cubicBezTo>
                <a:cubicBezTo>
                  <a:pt x="1829" y="203"/>
                  <a:pt x="1839" y="205"/>
                  <a:pt x="1845" y="210"/>
                </a:cubicBezTo>
                <a:cubicBezTo>
                  <a:pt x="1870" y="230"/>
                  <a:pt x="1895" y="250"/>
                  <a:pt x="1920" y="271"/>
                </a:cubicBezTo>
                <a:cubicBezTo>
                  <a:pt x="1926" y="276"/>
                  <a:pt x="1935" y="277"/>
                  <a:pt x="1941" y="273"/>
                </a:cubicBezTo>
                <a:cubicBezTo>
                  <a:pt x="2025" y="224"/>
                  <a:pt x="2109" y="175"/>
                  <a:pt x="2193" y="129"/>
                </a:cubicBezTo>
                <a:cubicBezTo>
                  <a:pt x="2199" y="126"/>
                  <a:pt x="2202" y="117"/>
                  <a:pt x="2200" y="110"/>
                </a:cubicBezTo>
                <a:cubicBezTo>
                  <a:pt x="2199" y="109"/>
                  <a:pt x="2199" y="108"/>
                  <a:pt x="2199" y="107"/>
                </a:cubicBezTo>
                <a:close/>
                <a:moveTo>
                  <a:pt x="258" y="231"/>
                </a:moveTo>
                <a:cubicBezTo>
                  <a:pt x="258" y="238"/>
                  <a:pt x="254" y="241"/>
                  <a:pt x="248" y="238"/>
                </a:cubicBezTo>
                <a:cubicBezTo>
                  <a:pt x="194" y="206"/>
                  <a:pt x="141" y="175"/>
                  <a:pt x="87" y="145"/>
                </a:cubicBezTo>
                <a:cubicBezTo>
                  <a:pt x="81" y="142"/>
                  <a:pt x="82" y="140"/>
                  <a:pt x="89" y="142"/>
                </a:cubicBezTo>
                <a:cubicBezTo>
                  <a:pt x="141" y="152"/>
                  <a:pt x="194" y="162"/>
                  <a:pt x="246" y="174"/>
                </a:cubicBezTo>
                <a:cubicBezTo>
                  <a:pt x="253" y="175"/>
                  <a:pt x="258" y="182"/>
                  <a:pt x="258" y="190"/>
                </a:cubicBezTo>
                <a:cubicBezTo>
                  <a:pt x="258" y="203"/>
                  <a:pt x="258" y="217"/>
                  <a:pt x="258" y="231"/>
                </a:cubicBezTo>
                <a:close/>
                <a:moveTo>
                  <a:pt x="258" y="140"/>
                </a:moveTo>
                <a:cubicBezTo>
                  <a:pt x="258" y="147"/>
                  <a:pt x="253" y="151"/>
                  <a:pt x="246" y="150"/>
                </a:cubicBezTo>
                <a:cubicBezTo>
                  <a:pt x="196" y="139"/>
                  <a:pt x="145" y="129"/>
                  <a:pt x="95" y="119"/>
                </a:cubicBezTo>
                <a:cubicBezTo>
                  <a:pt x="88" y="117"/>
                  <a:pt x="88" y="116"/>
                  <a:pt x="95" y="117"/>
                </a:cubicBezTo>
                <a:cubicBezTo>
                  <a:pt x="145" y="117"/>
                  <a:pt x="195" y="118"/>
                  <a:pt x="246" y="120"/>
                </a:cubicBezTo>
                <a:cubicBezTo>
                  <a:pt x="253" y="121"/>
                  <a:pt x="258" y="127"/>
                  <a:pt x="258" y="134"/>
                </a:cubicBezTo>
                <a:cubicBezTo>
                  <a:pt x="258" y="136"/>
                  <a:pt x="258" y="138"/>
                  <a:pt x="258" y="140"/>
                </a:cubicBezTo>
                <a:close/>
                <a:moveTo>
                  <a:pt x="258" y="88"/>
                </a:moveTo>
                <a:cubicBezTo>
                  <a:pt x="258" y="93"/>
                  <a:pt x="253" y="97"/>
                  <a:pt x="246" y="97"/>
                </a:cubicBezTo>
                <a:cubicBezTo>
                  <a:pt x="216" y="96"/>
                  <a:pt x="187" y="95"/>
                  <a:pt x="158" y="95"/>
                </a:cubicBezTo>
                <a:cubicBezTo>
                  <a:pt x="151" y="94"/>
                  <a:pt x="151" y="93"/>
                  <a:pt x="158" y="92"/>
                </a:cubicBezTo>
                <a:cubicBezTo>
                  <a:pt x="187" y="88"/>
                  <a:pt x="216" y="84"/>
                  <a:pt x="245" y="80"/>
                </a:cubicBezTo>
                <a:cubicBezTo>
                  <a:pt x="253" y="79"/>
                  <a:pt x="258" y="83"/>
                  <a:pt x="258" y="88"/>
                </a:cubicBezTo>
                <a:close/>
                <a:moveTo>
                  <a:pt x="281" y="87"/>
                </a:moveTo>
                <a:cubicBezTo>
                  <a:pt x="281" y="81"/>
                  <a:pt x="287" y="75"/>
                  <a:pt x="294" y="74"/>
                </a:cubicBezTo>
                <a:cubicBezTo>
                  <a:pt x="367" y="64"/>
                  <a:pt x="440" y="56"/>
                  <a:pt x="513" y="50"/>
                </a:cubicBezTo>
                <a:cubicBezTo>
                  <a:pt x="520" y="49"/>
                  <a:pt x="521" y="52"/>
                  <a:pt x="515" y="57"/>
                </a:cubicBezTo>
                <a:cubicBezTo>
                  <a:pt x="497" y="71"/>
                  <a:pt x="479" y="85"/>
                  <a:pt x="460" y="100"/>
                </a:cubicBezTo>
                <a:cubicBezTo>
                  <a:pt x="454" y="104"/>
                  <a:pt x="444" y="108"/>
                  <a:pt x="437" y="107"/>
                </a:cubicBezTo>
                <a:cubicBezTo>
                  <a:pt x="389" y="104"/>
                  <a:pt x="341" y="101"/>
                  <a:pt x="294" y="99"/>
                </a:cubicBezTo>
                <a:cubicBezTo>
                  <a:pt x="287" y="99"/>
                  <a:pt x="281" y="94"/>
                  <a:pt x="281" y="87"/>
                </a:cubicBezTo>
                <a:close/>
                <a:moveTo>
                  <a:pt x="291" y="235"/>
                </a:moveTo>
                <a:cubicBezTo>
                  <a:pt x="286" y="240"/>
                  <a:pt x="281" y="238"/>
                  <a:pt x="281" y="230"/>
                </a:cubicBezTo>
                <a:cubicBezTo>
                  <a:pt x="281" y="218"/>
                  <a:pt x="281" y="207"/>
                  <a:pt x="281" y="195"/>
                </a:cubicBezTo>
                <a:cubicBezTo>
                  <a:pt x="281" y="187"/>
                  <a:pt x="286" y="183"/>
                  <a:pt x="293" y="184"/>
                </a:cubicBezTo>
                <a:cubicBezTo>
                  <a:pt x="305" y="187"/>
                  <a:pt x="316" y="190"/>
                  <a:pt x="328" y="192"/>
                </a:cubicBezTo>
                <a:cubicBezTo>
                  <a:pt x="335" y="194"/>
                  <a:pt x="335" y="199"/>
                  <a:pt x="330" y="204"/>
                </a:cubicBezTo>
                <a:cubicBezTo>
                  <a:pt x="317" y="214"/>
                  <a:pt x="304" y="224"/>
                  <a:pt x="291" y="235"/>
                </a:cubicBezTo>
                <a:close/>
                <a:moveTo>
                  <a:pt x="374" y="168"/>
                </a:moveTo>
                <a:cubicBezTo>
                  <a:pt x="368" y="173"/>
                  <a:pt x="358" y="175"/>
                  <a:pt x="351" y="174"/>
                </a:cubicBezTo>
                <a:cubicBezTo>
                  <a:pt x="332" y="169"/>
                  <a:pt x="312" y="165"/>
                  <a:pt x="293" y="160"/>
                </a:cubicBezTo>
                <a:cubicBezTo>
                  <a:pt x="286" y="159"/>
                  <a:pt x="281" y="152"/>
                  <a:pt x="281" y="144"/>
                </a:cubicBezTo>
                <a:cubicBezTo>
                  <a:pt x="281" y="141"/>
                  <a:pt x="281" y="138"/>
                  <a:pt x="281" y="135"/>
                </a:cubicBezTo>
                <a:cubicBezTo>
                  <a:pt x="281" y="127"/>
                  <a:pt x="287" y="122"/>
                  <a:pt x="294" y="122"/>
                </a:cubicBezTo>
                <a:cubicBezTo>
                  <a:pt x="332" y="124"/>
                  <a:pt x="371" y="126"/>
                  <a:pt x="410" y="129"/>
                </a:cubicBezTo>
                <a:cubicBezTo>
                  <a:pt x="417" y="129"/>
                  <a:pt x="418" y="133"/>
                  <a:pt x="412" y="138"/>
                </a:cubicBezTo>
                <a:cubicBezTo>
                  <a:pt x="399" y="148"/>
                  <a:pt x="387" y="158"/>
                  <a:pt x="374" y="168"/>
                </a:cubicBezTo>
                <a:close/>
                <a:moveTo>
                  <a:pt x="535" y="206"/>
                </a:moveTo>
                <a:cubicBezTo>
                  <a:pt x="535" y="213"/>
                  <a:pt x="530" y="218"/>
                  <a:pt x="523" y="216"/>
                </a:cubicBezTo>
                <a:cubicBezTo>
                  <a:pt x="483" y="206"/>
                  <a:pt x="442" y="195"/>
                  <a:pt x="402" y="186"/>
                </a:cubicBezTo>
                <a:cubicBezTo>
                  <a:pt x="395" y="184"/>
                  <a:pt x="395" y="179"/>
                  <a:pt x="401" y="174"/>
                </a:cubicBezTo>
                <a:cubicBezTo>
                  <a:pt x="415" y="163"/>
                  <a:pt x="430" y="151"/>
                  <a:pt x="444" y="140"/>
                </a:cubicBezTo>
                <a:cubicBezTo>
                  <a:pt x="450" y="135"/>
                  <a:pt x="461" y="132"/>
                  <a:pt x="468" y="132"/>
                </a:cubicBezTo>
                <a:cubicBezTo>
                  <a:pt x="486" y="134"/>
                  <a:pt x="504" y="135"/>
                  <a:pt x="523" y="137"/>
                </a:cubicBezTo>
                <a:cubicBezTo>
                  <a:pt x="530" y="137"/>
                  <a:pt x="535" y="143"/>
                  <a:pt x="535" y="151"/>
                </a:cubicBezTo>
                <a:cubicBezTo>
                  <a:pt x="535" y="169"/>
                  <a:pt x="535" y="188"/>
                  <a:pt x="535" y="206"/>
                </a:cubicBezTo>
                <a:close/>
                <a:moveTo>
                  <a:pt x="535" y="101"/>
                </a:moveTo>
                <a:cubicBezTo>
                  <a:pt x="535" y="109"/>
                  <a:pt x="530" y="114"/>
                  <a:pt x="523" y="113"/>
                </a:cubicBezTo>
                <a:cubicBezTo>
                  <a:pt x="513" y="113"/>
                  <a:pt x="504" y="112"/>
                  <a:pt x="494" y="111"/>
                </a:cubicBezTo>
                <a:cubicBezTo>
                  <a:pt x="487" y="111"/>
                  <a:pt x="486" y="107"/>
                  <a:pt x="492" y="102"/>
                </a:cubicBezTo>
                <a:cubicBezTo>
                  <a:pt x="503" y="94"/>
                  <a:pt x="514" y="85"/>
                  <a:pt x="525" y="77"/>
                </a:cubicBezTo>
                <a:cubicBezTo>
                  <a:pt x="531" y="72"/>
                  <a:pt x="535" y="74"/>
                  <a:pt x="535" y="81"/>
                </a:cubicBezTo>
                <a:cubicBezTo>
                  <a:pt x="535" y="88"/>
                  <a:pt x="535" y="95"/>
                  <a:pt x="535" y="101"/>
                </a:cubicBezTo>
                <a:close/>
                <a:moveTo>
                  <a:pt x="558" y="78"/>
                </a:moveTo>
                <a:cubicBezTo>
                  <a:pt x="558" y="71"/>
                  <a:pt x="563" y="68"/>
                  <a:pt x="569" y="71"/>
                </a:cubicBezTo>
                <a:cubicBezTo>
                  <a:pt x="595" y="87"/>
                  <a:pt x="621" y="103"/>
                  <a:pt x="647" y="119"/>
                </a:cubicBezTo>
                <a:cubicBezTo>
                  <a:pt x="653" y="123"/>
                  <a:pt x="652" y="125"/>
                  <a:pt x="645" y="125"/>
                </a:cubicBezTo>
                <a:cubicBezTo>
                  <a:pt x="620" y="122"/>
                  <a:pt x="595" y="120"/>
                  <a:pt x="571" y="118"/>
                </a:cubicBezTo>
                <a:cubicBezTo>
                  <a:pt x="564" y="117"/>
                  <a:pt x="558" y="111"/>
                  <a:pt x="558" y="104"/>
                </a:cubicBezTo>
                <a:cubicBezTo>
                  <a:pt x="558" y="95"/>
                  <a:pt x="558" y="86"/>
                  <a:pt x="558" y="78"/>
                </a:cubicBezTo>
                <a:close/>
                <a:moveTo>
                  <a:pt x="570" y="211"/>
                </a:moveTo>
                <a:cubicBezTo>
                  <a:pt x="564" y="214"/>
                  <a:pt x="558" y="211"/>
                  <a:pt x="558" y="204"/>
                </a:cubicBezTo>
                <a:cubicBezTo>
                  <a:pt x="558" y="187"/>
                  <a:pt x="558" y="170"/>
                  <a:pt x="558" y="152"/>
                </a:cubicBezTo>
                <a:cubicBezTo>
                  <a:pt x="558" y="145"/>
                  <a:pt x="564" y="140"/>
                  <a:pt x="571" y="141"/>
                </a:cubicBezTo>
                <a:cubicBezTo>
                  <a:pt x="613" y="144"/>
                  <a:pt x="655" y="148"/>
                  <a:pt x="697" y="153"/>
                </a:cubicBezTo>
                <a:cubicBezTo>
                  <a:pt x="704" y="153"/>
                  <a:pt x="704" y="156"/>
                  <a:pt x="697" y="159"/>
                </a:cubicBezTo>
                <a:cubicBezTo>
                  <a:pt x="655" y="176"/>
                  <a:pt x="613" y="194"/>
                  <a:pt x="570" y="211"/>
                </a:cubicBezTo>
                <a:close/>
                <a:moveTo>
                  <a:pt x="811" y="182"/>
                </a:moveTo>
                <a:cubicBezTo>
                  <a:pt x="811" y="190"/>
                  <a:pt x="806" y="192"/>
                  <a:pt x="800" y="189"/>
                </a:cubicBezTo>
                <a:cubicBezTo>
                  <a:pt x="788" y="181"/>
                  <a:pt x="776" y="173"/>
                  <a:pt x="764" y="166"/>
                </a:cubicBezTo>
                <a:cubicBezTo>
                  <a:pt x="758" y="162"/>
                  <a:pt x="759" y="160"/>
                  <a:pt x="766" y="161"/>
                </a:cubicBezTo>
                <a:cubicBezTo>
                  <a:pt x="777" y="162"/>
                  <a:pt x="787" y="163"/>
                  <a:pt x="798" y="164"/>
                </a:cubicBezTo>
                <a:cubicBezTo>
                  <a:pt x="805" y="165"/>
                  <a:pt x="811" y="172"/>
                  <a:pt x="811" y="179"/>
                </a:cubicBezTo>
                <a:cubicBezTo>
                  <a:pt x="811" y="180"/>
                  <a:pt x="811" y="181"/>
                  <a:pt x="811" y="182"/>
                </a:cubicBezTo>
                <a:close/>
                <a:moveTo>
                  <a:pt x="811" y="101"/>
                </a:moveTo>
                <a:cubicBezTo>
                  <a:pt x="811" y="108"/>
                  <a:pt x="805" y="116"/>
                  <a:pt x="799" y="119"/>
                </a:cubicBezTo>
                <a:cubicBezTo>
                  <a:pt x="788" y="123"/>
                  <a:pt x="777" y="127"/>
                  <a:pt x="766" y="131"/>
                </a:cubicBezTo>
                <a:cubicBezTo>
                  <a:pt x="760" y="134"/>
                  <a:pt x="748" y="136"/>
                  <a:pt x="741" y="135"/>
                </a:cubicBezTo>
                <a:cubicBezTo>
                  <a:pt x="735" y="134"/>
                  <a:pt x="729" y="133"/>
                  <a:pt x="723" y="133"/>
                </a:cubicBezTo>
                <a:cubicBezTo>
                  <a:pt x="716" y="132"/>
                  <a:pt x="705" y="128"/>
                  <a:pt x="700" y="125"/>
                </a:cubicBezTo>
                <a:cubicBezTo>
                  <a:pt x="660" y="100"/>
                  <a:pt x="621" y="75"/>
                  <a:pt x="581" y="51"/>
                </a:cubicBezTo>
                <a:cubicBezTo>
                  <a:pt x="575" y="47"/>
                  <a:pt x="576" y="44"/>
                  <a:pt x="583" y="43"/>
                </a:cubicBezTo>
                <a:cubicBezTo>
                  <a:pt x="655" y="38"/>
                  <a:pt x="726" y="33"/>
                  <a:pt x="798" y="30"/>
                </a:cubicBezTo>
                <a:cubicBezTo>
                  <a:pt x="805" y="29"/>
                  <a:pt x="811" y="35"/>
                  <a:pt x="811" y="42"/>
                </a:cubicBezTo>
                <a:cubicBezTo>
                  <a:pt x="811" y="62"/>
                  <a:pt x="811" y="81"/>
                  <a:pt x="811" y="101"/>
                </a:cubicBezTo>
                <a:close/>
                <a:moveTo>
                  <a:pt x="834" y="41"/>
                </a:moveTo>
                <a:cubicBezTo>
                  <a:pt x="834" y="34"/>
                  <a:pt x="839" y="28"/>
                  <a:pt x="847" y="28"/>
                </a:cubicBezTo>
                <a:cubicBezTo>
                  <a:pt x="914" y="25"/>
                  <a:pt x="981" y="23"/>
                  <a:pt x="1048" y="23"/>
                </a:cubicBezTo>
                <a:cubicBezTo>
                  <a:pt x="1055" y="23"/>
                  <a:pt x="1055" y="25"/>
                  <a:pt x="1049" y="27"/>
                </a:cubicBezTo>
                <a:cubicBezTo>
                  <a:pt x="981" y="50"/>
                  <a:pt x="913" y="75"/>
                  <a:pt x="846" y="101"/>
                </a:cubicBezTo>
                <a:cubicBezTo>
                  <a:pt x="839" y="103"/>
                  <a:pt x="834" y="100"/>
                  <a:pt x="834" y="92"/>
                </a:cubicBezTo>
                <a:cubicBezTo>
                  <a:pt x="834" y="75"/>
                  <a:pt x="834" y="58"/>
                  <a:pt x="834" y="41"/>
                </a:cubicBezTo>
                <a:close/>
                <a:moveTo>
                  <a:pt x="844" y="187"/>
                </a:moveTo>
                <a:cubicBezTo>
                  <a:pt x="838" y="191"/>
                  <a:pt x="833" y="189"/>
                  <a:pt x="833" y="182"/>
                </a:cubicBezTo>
                <a:cubicBezTo>
                  <a:pt x="833" y="175"/>
                  <a:pt x="839" y="170"/>
                  <a:pt x="846" y="171"/>
                </a:cubicBezTo>
                <a:cubicBezTo>
                  <a:pt x="848" y="171"/>
                  <a:pt x="849" y="171"/>
                  <a:pt x="851" y="171"/>
                </a:cubicBezTo>
                <a:cubicBezTo>
                  <a:pt x="858" y="172"/>
                  <a:pt x="859" y="176"/>
                  <a:pt x="853" y="181"/>
                </a:cubicBezTo>
                <a:cubicBezTo>
                  <a:pt x="850" y="183"/>
                  <a:pt x="847" y="185"/>
                  <a:pt x="844" y="187"/>
                </a:cubicBezTo>
                <a:close/>
                <a:moveTo>
                  <a:pt x="902" y="146"/>
                </a:moveTo>
                <a:cubicBezTo>
                  <a:pt x="896" y="150"/>
                  <a:pt x="886" y="153"/>
                  <a:pt x="879" y="152"/>
                </a:cubicBezTo>
                <a:cubicBezTo>
                  <a:pt x="868" y="151"/>
                  <a:pt x="857" y="149"/>
                  <a:pt x="846" y="148"/>
                </a:cubicBezTo>
                <a:cubicBezTo>
                  <a:pt x="839" y="147"/>
                  <a:pt x="834" y="142"/>
                  <a:pt x="834" y="138"/>
                </a:cubicBezTo>
                <a:cubicBezTo>
                  <a:pt x="834" y="133"/>
                  <a:pt x="839" y="127"/>
                  <a:pt x="846" y="125"/>
                </a:cubicBezTo>
                <a:cubicBezTo>
                  <a:pt x="903" y="103"/>
                  <a:pt x="961" y="82"/>
                  <a:pt x="1019" y="61"/>
                </a:cubicBezTo>
                <a:cubicBezTo>
                  <a:pt x="1025" y="59"/>
                  <a:pt x="1026" y="60"/>
                  <a:pt x="1020" y="64"/>
                </a:cubicBezTo>
                <a:cubicBezTo>
                  <a:pt x="981" y="91"/>
                  <a:pt x="942" y="119"/>
                  <a:pt x="902" y="146"/>
                </a:cubicBezTo>
                <a:close/>
                <a:moveTo>
                  <a:pt x="1089" y="172"/>
                </a:moveTo>
                <a:cubicBezTo>
                  <a:pt x="1089" y="179"/>
                  <a:pt x="1083" y="184"/>
                  <a:pt x="1076" y="183"/>
                </a:cubicBezTo>
                <a:cubicBezTo>
                  <a:pt x="1030" y="175"/>
                  <a:pt x="983" y="167"/>
                  <a:pt x="937" y="160"/>
                </a:cubicBezTo>
                <a:cubicBezTo>
                  <a:pt x="929" y="159"/>
                  <a:pt x="929" y="155"/>
                  <a:pt x="934" y="151"/>
                </a:cubicBezTo>
                <a:cubicBezTo>
                  <a:pt x="982" y="117"/>
                  <a:pt x="1030" y="84"/>
                  <a:pt x="1078" y="51"/>
                </a:cubicBezTo>
                <a:cubicBezTo>
                  <a:pt x="1084" y="47"/>
                  <a:pt x="1089" y="49"/>
                  <a:pt x="1089" y="57"/>
                </a:cubicBezTo>
                <a:cubicBezTo>
                  <a:pt x="1089" y="95"/>
                  <a:pt x="1089" y="133"/>
                  <a:pt x="1089" y="172"/>
                </a:cubicBezTo>
                <a:close/>
                <a:moveTo>
                  <a:pt x="1125" y="183"/>
                </a:moveTo>
                <a:cubicBezTo>
                  <a:pt x="1118" y="184"/>
                  <a:pt x="1112" y="179"/>
                  <a:pt x="1112" y="172"/>
                </a:cubicBezTo>
                <a:cubicBezTo>
                  <a:pt x="1112" y="133"/>
                  <a:pt x="1112" y="95"/>
                  <a:pt x="1112" y="57"/>
                </a:cubicBezTo>
                <a:cubicBezTo>
                  <a:pt x="1112" y="49"/>
                  <a:pt x="1117" y="47"/>
                  <a:pt x="1123" y="51"/>
                </a:cubicBezTo>
                <a:cubicBezTo>
                  <a:pt x="1171" y="84"/>
                  <a:pt x="1219" y="117"/>
                  <a:pt x="1267" y="151"/>
                </a:cubicBezTo>
                <a:cubicBezTo>
                  <a:pt x="1273" y="155"/>
                  <a:pt x="1272" y="159"/>
                  <a:pt x="1265" y="160"/>
                </a:cubicBezTo>
                <a:cubicBezTo>
                  <a:pt x="1218" y="167"/>
                  <a:pt x="1171" y="175"/>
                  <a:pt x="1125" y="183"/>
                </a:cubicBezTo>
                <a:close/>
                <a:moveTo>
                  <a:pt x="1368" y="182"/>
                </a:moveTo>
                <a:cubicBezTo>
                  <a:pt x="1368" y="189"/>
                  <a:pt x="1363" y="191"/>
                  <a:pt x="1357" y="187"/>
                </a:cubicBezTo>
                <a:cubicBezTo>
                  <a:pt x="1354" y="185"/>
                  <a:pt x="1351" y="183"/>
                  <a:pt x="1348" y="181"/>
                </a:cubicBezTo>
                <a:cubicBezTo>
                  <a:pt x="1342" y="176"/>
                  <a:pt x="1343" y="172"/>
                  <a:pt x="1350" y="171"/>
                </a:cubicBezTo>
                <a:cubicBezTo>
                  <a:pt x="1352" y="171"/>
                  <a:pt x="1353" y="171"/>
                  <a:pt x="1355" y="171"/>
                </a:cubicBezTo>
                <a:cubicBezTo>
                  <a:pt x="1362" y="170"/>
                  <a:pt x="1368" y="175"/>
                  <a:pt x="1368" y="182"/>
                </a:cubicBezTo>
                <a:close/>
                <a:moveTo>
                  <a:pt x="1368" y="138"/>
                </a:moveTo>
                <a:cubicBezTo>
                  <a:pt x="1368" y="142"/>
                  <a:pt x="1362" y="147"/>
                  <a:pt x="1355" y="148"/>
                </a:cubicBezTo>
                <a:cubicBezTo>
                  <a:pt x="1344" y="149"/>
                  <a:pt x="1333" y="151"/>
                  <a:pt x="1323" y="152"/>
                </a:cubicBezTo>
                <a:cubicBezTo>
                  <a:pt x="1316" y="153"/>
                  <a:pt x="1305" y="150"/>
                  <a:pt x="1299" y="146"/>
                </a:cubicBezTo>
                <a:cubicBezTo>
                  <a:pt x="1260" y="119"/>
                  <a:pt x="1220" y="91"/>
                  <a:pt x="1181" y="64"/>
                </a:cubicBezTo>
                <a:cubicBezTo>
                  <a:pt x="1175" y="60"/>
                  <a:pt x="1176" y="59"/>
                  <a:pt x="1183" y="61"/>
                </a:cubicBezTo>
                <a:cubicBezTo>
                  <a:pt x="1240" y="82"/>
                  <a:pt x="1298" y="103"/>
                  <a:pt x="1355" y="125"/>
                </a:cubicBezTo>
                <a:cubicBezTo>
                  <a:pt x="1362" y="127"/>
                  <a:pt x="1368" y="133"/>
                  <a:pt x="1368" y="138"/>
                </a:cubicBezTo>
                <a:close/>
                <a:moveTo>
                  <a:pt x="1368" y="92"/>
                </a:moveTo>
                <a:cubicBezTo>
                  <a:pt x="1368" y="100"/>
                  <a:pt x="1362" y="103"/>
                  <a:pt x="1355" y="101"/>
                </a:cubicBezTo>
                <a:cubicBezTo>
                  <a:pt x="1288" y="75"/>
                  <a:pt x="1220" y="50"/>
                  <a:pt x="1153" y="27"/>
                </a:cubicBezTo>
                <a:cubicBezTo>
                  <a:pt x="1146" y="25"/>
                  <a:pt x="1146" y="23"/>
                  <a:pt x="1154" y="23"/>
                </a:cubicBezTo>
                <a:cubicBezTo>
                  <a:pt x="1221" y="23"/>
                  <a:pt x="1288" y="25"/>
                  <a:pt x="1355" y="28"/>
                </a:cubicBezTo>
                <a:cubicBezTo>
                  <a:pt x="1362" y="28"/>
                  <a:pt x="1368" y="34"/>
                  <a:pt x="1368" y="41"/>
                </a:cubicBezTo>
                <a:cubicBezTo>
                  <a:pt x="1368" y="58"/>
                  <a:pt x="1368" y="75"/>
                  <a:pt x="1368" y="92"/>
                </a:cubicBezTo>
                <a:close/>
                <a:moveTo>
                  <a:pt x="1401" y="189"/>
                </a:moveTo>
                <a:cubicBezTo>
                  <a:pt x="1395" y="192"/>
                  <a:pt x="1390" y="190"/>
                  <a:pt x="1390" y="182"/>
                </a:cubicBezTo>
                <a:cubicBezTo>
                  <a:pt x="1390" y="181"/>
                  <a:pt x="1390" y="180"/>
                  <a:pt x="1390" y="179"/>
                </a:cubicBezTo>
                <a:cubicBezTo>
                  <a:pt x="1390" y="172"/>
                  <a:pt x="1396" y="165"/>
                  <a:pt x="1403" y="164"/>
                </a:cubicBezTo>
                <a:cubicBezTo>
                  <a:pt x="1414" y="163"/>
                  <a:pt x="1424" y="162"/>
                  <a:pt x="1435" y="161"/>
                </a:cubicBezTo>
                <a:cubicBezTo>
                  <a:pt x="1442" y="160"/>
                  <a:pt x="1443" y="162"/>
                  <a:pt x="1437" y="166"/>
                </a:cubicBezTo>
                <a:cubicBezTo>
                  <a:pt x="1425" y="173"/>
                  <a:pt x="1413" y="181"/>
                  <a:pt x="1401" y="189"/>
                </a:cubicBezTo>
                <a:close/>
                <a:moveTo>
                  <a:pt x="1460" y="135"/>
                </a:moveTo>
                <a:cubicBezTo>
                  <a:pt x="1453" y="136"/>
                  <a:pt x="1441" y="134"/>
                  <a:pt x="1435" y="131"/>
                </a:cubicBezTo>
                <a:cubicBezTo>
                  <a:pt x="1424" y="127"/>
                  <a:pt x="1413" y="123"/>
                  <a:pt x="1403" y="119"/>
                </a:cubicBezTo>
                <a:cubicBezTo>
                  <a:pt x="1396" y="116"/>
                  <a:pt x="1390" y="108"/>
                  <a:pt x="1390" y="101"/>
                </a:cubicBezTo>
                <a:cubicBezTo>
                  <a:pt x="1390" y="81"/>
                  <a:pt x="1390" y="62"/>
                  <a:pt x="1390" y="42"/>
                </a:cubicBezTo>
                <a:cubicBezTo>
                  <a:pt x="1390" y="35"/>
                  <a:pt x="1396" y="29"/>
                  <a:pt x="1403" y="30"/>
                </a:cubicBezTo>
                <a:cubicBezTo>
                  <a:pt x="1475" y="33"/>
                  <a:pt x="1546" y="38"/>
                  <a:pt x="1618" y="43"/>
                </a:cubicBezTo>
                <a:cubicBezTo>
                  <a:pt x="1625" y="44"/>
                  <a:pt x="1626" y="47"/>
                  <a:pt x="1620" y="51"/>
                </a:cubicBezTo>
                <a:cubicBezTo>
                  <a:pt x="1581" y="75"/>
                  <a:pt x="1541" y="100"/>
                  <a:pt x="1502" y="125"/>
                </a:cubicBezTo>
                <a:cubicBezTo>
                  <a:pt x="1496" y="128"/>
                  <a:pt x="1485" y="132"/>
                  <a:pt x="1478" y="133"/>
                </a:cubicBezTo>
                <a:cubicBezTo>
                  <a:pt x="1472" y="133"/>
                  <a:pt x="1466" y="134"/>
                  <a:pt x="1460" y="135"/>
                </a:cubicBezTo>
                <a:close/>
                <a:moveTo>
                  <a:pt x="1643" y="204"/>
                </a:moveTo>
                <a:cubicBezTo>
                  <a:pt x="1643" y="211"/>
                  <a:pt x="1638" y="214"/>
                  <a:pt x="1631" y="211"/>
                </a:cubicBezTo>
                <a:cubicBezTo>
                  <a:pt x="1589" y="194"/>
                  <a:pt x="1546" y="176"/>
                  <a:pt x="1504" y="159"/>
                </a:cubicBezTo>
                <a:cubicBezTo>
                  <a:pt x="1497" y="156"/>
                  <a:pt x="1498" y="153"/>
                  <a:pt x="1505" y="153"/>
                </a:cubicBezTo>
                <a:cubicBezTo>
                  <a:pt x="1547" y="148"/>
                  <a:pt x="1589" y="144"/>
                  <a:pt x="1630" y="141"/>
                </a:cubicBezTo>
                <a:cubicBezTo>
                  <a:pt x="1638" y="140"/>
                  <a:pt x="1643" y="145"/>
                  <a:pt x="1643" y="152"/>
                </a:cubicBezTo>
                <a:cubicBezTo>
                  <a:pt x="1643" y="170"/>
                  <a:pt x="1643" y="187"/>
                  <a:pt x="1643" y="204"/>
                </a:cubicBezTo>
                <a:close/>
                <a:moveTo>
                  <a:pt x="1643" y="104"/>
                </a:moveTo>
                <a:cubicBezTo>
                  <a:pt x="1643" y="111"/>
                  <a:pt x="1638" y="117"/>
                  <a:pt x="1630" y="118"/>
                </a:cubicBezTo>
                <a:cubicBezTo>
                  <a:pt x="1606" y="120"/>
                  <a:pt x="1581" y="122"/>
                  <a:pt x="1557" y="125"/>
                </a:cubicBezTo>
                <a:cubicBezTo>
                  <a:pt x="1550" y="125"/>
                  <a:pt x="1549" y="123"/>
                  <a:pt x="1555" y="119"/>
                </a:cubicBezTo>
                <a:cubicBezTo>
                  <a:pt x="1581" y="103"/>
                  <a:pt x="1607" y="87"/>
                  <a:pt x="1633" y="71"/>
                </a:cubicBezTo>
                <a:cubicBezTo>
                  <a:pt x="1638" y="68"/>
                  <a:pt x="1643" y="71"/>
                  <a:pt x="1643" y="78"/>
                </a:cubicBezTo>
                <a:cubicBezTo>
                  <a:pt x="1643" y="86"/>
                  <a:pt x="1643" y="95"/>
                  <a:pt x="1643" y="104"/>
                </a:cubicBezTo>
                <a:close/>
                <a:moveTo>
                  <a:pt x="1666" y="81"/>
                </a:moveTo>
                <a:cubicBezTo>
                  <a:pt x="1666" y="74"/>
                  <a:pt x="1671" y="72"/>
                  <a:pt x="1677" y="77"/>
                </a:cubicBezTo>
                <a:cubicBezTo>
                  <a:pt x="1687" y="85"/>
                  <a:pt x="1698" y="93"/>
                  <a:pt x="1709" y="102"/>
                </a:cubicBezTo>
                <a:cubicBezTo>
                  <a:pt x="1715" y="106"/>
                  <a:pt x="1714" y="111"/>
                  <a:pt x="1707" y="111"/>
                </a:cubicBezTo>
                <a:cubicBezTo>
                  <a:pt x="1697" y="112"/>
                  <a:pt x="1688" y="113"/>
                  <a:pt x="1679" y="113"/>
                </a:cubicBezTo>
                <a:cubicBezTo>
                  <a:pt x="1672" y="114"/>
                  <a:pt x="1666" y="109"/>
                  <a:pt x="1666" y="101"/>
                </a:cubicBezTo>
                <a:cubicBezTo>
                  <a:pt x="1666" y="95"/>
                  <a:pt x="1666" y="88"/>
                  <a:pt x="1666" y="81"/>
                </a:cubicBezTo>
                <a:close/>
                <a:moveTo>
                  <a:pt x="1678" y="216"/>
                </a:moveTo>
                <a:cubicBezTo>
                  <a:pt x="1671" y="218"/>
                  <a:pt x="1666" y="213"/>
                  <a:pt x="1666" y="206"/>
                </a:cubicBezTo>
                <a:cubicBezTo>
                  <a:pt x="1666" y="188"/>
                  <a:pt x="1666" y="169"/>
                  <a:pt x="1666" y="151"/>
                </a:cubicBezTo>
                <a:cubicBezTo>
                  <a:pt x="1666" y="143"/>
                  <a:pt x="1672" y="137"/>
                  <a:pt x="1679" y="137"/>
                </a:cubicBezTo>
                <a:cubicBezTo>
                  <a:pt x="1697" y="135"/>
                  <a:pt x="1715" y="134"/>
                  <a:pt x="1734" y="132"/>
                </a:cubicBezTo>
                <a:cubicBezTo>
                  <a:pt x="1741" y="132"/>
                  <a:pt x="1751" y="135"/>
                  <a:pt x="1757" y="140"/>
                </a:cubicBezTo>
                <a:cubicBezTo>
                  <a:pt x="1772" y="151"/>
                  <a:pt x="1786" y="163"/>
                  <a:pt x="1801" y="174"/>
                </a:cubicBezTo>
                <a:cubicBezTo>
                  <a:pt x="1806" y="179"/>
                  <a:pt x="1806" y="184"/>
                  <a:pt x="1799" y="186"/>
                </a:cubicBezTo>
                <a:cubicBezTo>
                  <a:pt x="1759" y="195"/>
                  <a:pt x="1718" y="206"/>
                  <a:pt x="1678" y="216"/>
                </a:cubicBezTo>
                <a:close/>
                <a:moveTo>
                  <a:pt x="1921" y="230"/>
                </a:moveTo>
                <a:cubicBezTo>
                  <a:pt x="1921" y="238"/>
                  <a:pt x="1916" y="240"/>
                  <a:pt x="1910" y="235"/>
                </a:cubicBezTo>
                <a:cubicBezTo>
                  <a:pt x="1897" y="224"/>
                  <a:pt x="1884" y="214"/>
                  <a:pt x="1871" y="204"/>
                </a:cubicBezTo>
                <a:cubicBezTo>
                  <a:pt x="1866" y="199"/>
                  <a:pt x="1866" y="194"/>
                  <a:pt x="1873" y="192"/>
                </a:cubicBezTo>
                <a:cubicBezTo>
                  <a:pt x="1885" y="190"/>
                  <a:pt x="1897" y="187"/>
                  <a:pt x="1908" y="184"/>
                </a:cubicBezTo>
                <a:cubicBezTo>
                  <a:pt x="1915" y="183"/>
                  <a:pt x="1921" y="187"/>
                  <a:pt x="1921" y="195"/>
                </a:cubicBezTo>
                <a:cubicBezTo>
                  <a:pt x="1921" y="207"/>
                  <a:pt x="1921" y="218"/>
                  <a:pt x="1921" y="230"/>
                </a:cubicBezTo>
                <a:close/>
                <a:moveTo>
                  <a:pt x="1921" y="144"/>
                </a:moveTo>
                <a:cubicBezTo>
                  <a:pt x="1921" y="152"/>
                  <a:pt x="1915" y="159"/>
                  <a:pt x="1908" y="160"/>
                </a:cubicBezTo>
                <a:cubicBezTo>
                  <a:pt x="1889" y="165"/>
                  <a:pt x="1869" y="169"/>
                  <a:pt x="1850" y="174"/>
                </a:cubicBezTo>
                <a:cubicBezTo>
                  <a:pt x="1843" y="175"/>
                  <a:pt x="1833" y="173"/>
                  <a:pt x="1827" y="168"/>
                </a:cubicBezTo>
                <a:cubicBezTo>
                  <a:pt x="1814" y="158"/>
                  <a:pt x="1802" y="148"/>
                  <a:pt x="1789" y="138"/>
                </a:cubicBezTo>
                <a:cubicBezTo>
                  <a:pt x="1783" y="133"/>
                  <a:pt x="1784" y="129"/>
                  <a:pt x="1791" y="128"/>
                </a:cubicBezTo>
                <a:cubicBezTo>
                  <a:pt x="1830" y="126"/>
                  <a:pt x="1869" y="124"/>
                  <a:pt x="1908" y="122"/>
                </a:cubicBezTo>
                <a:cubicBezTo>
                  <a:pt x="1915" y="122"/>
                  <a:pt x="1921" y="127"/>
                  <a:pt x="1921" y="135"/>
                </a:cubicBezTo>
                <a:cubicBezTo>
                  <a:pt x="1921" y="138"/>
                  <a:pt x="1921" y="141"/>
                  <a:pt x="1921" y="144"/>
                </a:cubicBezTo>
                <a:close/>
                <a:moveTo>
                  <a:pt x="1921" y="87"/>
                </a:moveTo>
                <a:cubicBezTo>
                  <a:pt x="1921" y="93"/>
                  <a:pt x="1915" y="99"/>
                  <a:pt x="1908" y="99"/>
                </a:cubicBezTo>
                <a:cubicBezTo>
                  <a:pt x="1860" y="101"/>
                  <a:pt x="1812" y="104"/>
                  <a:pt x="1764" y="107"/>
                </a:cubicBezTo>
                <a:cubicBezTo>
                  <a:pt x="1757" y="108"/>
                  <a:pt x="1747" y="104"/>
                  <a:pt x="1741" y="99"/>
                </a:cubicBezTo>
                <a:cubicBezTo>
                  <a:pt x="1723" y="85"/>
                  <a:pt x="1704" y="71"/>
                  <a:pt x="1686" y="57"/>
                </a:cubicBezTo>
                <a:cubicBezTo>
                  <a:pt x="1680" y="52"/>
                  <a:pt x="1681" y="49"/>
                  <a:pt x="1689" y="50"/>
                </a:cubicBezTo>
                <a:cubicBezTo>
                  <a:pt x="1762" y="56"/>
                  <a:pt x="1835" y="64"/>
                  <a:pt x="1908" y="74"/>
                </a:cubicBezTo>
                <a:cubicBezTo>
                  <a:pt x="1915" y="74"/>
                  <a:pt x="1921" y="81"/>
                  <a:pt x="1921" y="87"/>
                </a:cubicBezTo>
                <a:close/>
                <a:moveTo>
                  <a:pt x="1943" y="88"/>
                </a:moveTo>
                <a:cubicBezTo>
                  <a:pt x="1943" y="83"/>
                  <a:pt x="1949" y="79"/>
                  <a:pt x="1956" y="80"/>
                </a:cubicBezTo>
                <a:cubicBezTo>
                  <a:pt x="1985" y="84"/>
                  <a:pt x="2014" y="88"/>
                  <a:pt x="2043" y="92"/>
                </a:cubicBezTo>
                <a:cubicBezTo>
                  <a:pt x="2050" y="93"/>
                  <a:pt x="2050" y="94"/>
                  <a:pt x="2043" y="95"/>
                </a:cubicBezTo>
                <a:cubicBezTo>
                  <a:pt x="2014" y="95"/>
                  <a:pt x="1985" y="96"/>
                  <a:pt x="1956" y="97"/>
                </a:cubicBezTo>
                <a:cubicBezTo>
                  <a:pt x="1949" y="97"/>
                  <a:pt x="1943" y="93"/>
                  <a:pt x="1943" y="88"/>
                </a:cubicBezTo>
                <a:close/>
                <a:moveTo>
                  <a:pt x="1943" y="134"/>
                </a:moveTo>
                <a:cubicBezTo>
                  <a:pt x="1943" y="127"/>
                  <a:pt x="1949" y="121"/>
                  <a:pt x="1956" y="120"/>
                </a:cubicBezTo>
                <a:cubicBezTo>
                  <a:pt x="2006" y="118"/>
                  <a:pt x="2056" y="117"/>
                  <a:pt x="2106" y="116"/>
                </a:cubicBezTo>
                <a:cubicBezTo>
                  <a:pt x="2113" y="116"/>
                  <a:pt x="2113" y="117"/>
                  <a:pt x="2106" y="119"/>
                </a:cubicBezTo>
                <a:cubicBezTo>
                  <a:pt x="2056" y="128"/>
                  <a:pt x="2006" y="139"/>
                  <a:pt x="1955" y="150"/>
                </a:cubicBezTo>
                <a:cubicBezTo>
                  <a:pt x="1948" y="151"/>
                  <a:pt x="1943" y="147"/>
                  <a:pt x="1943" y="140"/>
                </a:cubicBezTo>
                <a:cubicBezTo>
                  <a:pt x="1943" y="138"/>
                  <a:pt x="1943" y="136"/>
                  <a:pt x="1943" y="134"/>
                </a:cubicBezTo>
                <a:close/>
                <a:moveTo>
                  <a:pt x="1953" y="238"/>
                </a:moveTo>
                <a:cubicBezTo>
                  <a:pt x="1948" y="241"/>
                  <a:pt x="1943" y="238"/>
                  <a:pt x="1943" y="231"/>
                </a:cubicBezTo>
                <a:cubicBezTo>
                  <a:pt x="1943" y="217"/>
                  <a:pt x="1943" y="203"/>
                  <a:pt x="1943" y="189"/>
                </a:cubicBezTo>
                <a:cubicBezTo>
                  <a:pt x="1943" y="182"/>
                  <a:pt x="1948" y="175"/>
                  <a:pt x="1955" y="174"/>
                </a:cubicBezTo>
                <a:cubicBezTo>
                  <a:pt x="2008" y="162"/>
                  <a:pt x="2060" y="152"/>
                  <a:pt x="2112" y="142"/>
                </a:cubicBezTo>
                <a:cubicBezTo>
                  <a:pt x="2119" y="140"/>
                  <a:pt x="2120" y="142"/>
                  <a:pt x="2114" y="145"/>
                </a:cubicBezTo>
                <a:cubicBezTo>
                  <a:pt x="2061" y="175"/>
                  <a:pt x="2007" y="206"/>
                  <a:pt x="1953" y="23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34000"/>
          <a:stretch/>
        </p:blipFill>
        <p:spPr>
          <a:xfrm>
            <a:off x="1278891" y="3896315"/>
            <a:ext cx="1220587" cy="445445"/>
          </a:xfrm>
          <a:prstGeom prst="rect">
            <a:avLst/>
          </a:prstGeom>
        </p:spPr>
      </p:pic>
      <p:pic>
        <p:nvPicPr>
          <p:cNvPr id="11" name="Picture 10"/>
          <p:cNvPicPr>
            <a:picLocks noChangeAspect="1"/>
          </p:cNvPicPr>
          <p:nvPr/>
        </p:nvPicPr>
        <p:blipFill>
          <a:blip r:embed="rId5">
            <a:lum bright="70000" contrast="-70000"/>
            <a:extLst>
              <a:ext uri="{BEBA8EAE-BF5A-486C-A8C5-ECC9F3942E4B}">
                <a14:imgProps xmlns:a14="http://schemas.microsoft.com/office/drawing/2010/main">
                  <a14:imgLayer r:embed="rId6">
                    <a14:imgEffect>
                      <a14:artisticPhotocopy/>
                    </a14:imgEffect>
                    <a14:imgEffect>
                      <a14:colorTemperature colorTemp="6625"/>
                    </a14:imgEffect>
                    <a14:imgEffect>
                      <a14:saturation sat="25000"/>
                    </a14:imgEffect>
                  </a14:imgLayer>
                </a14:imgProps>
              </a:ext>
              <a:ext uri="{28A0092B-C50C-407E-A947-70E740481C1C}">
                <a14:useLocalDpi xmlns:a14="http://schemas.microsoft.com/office/drawing/2010/main" val="0"/>
              </a:ext>
            </a:extLst>
          </a:blip>
          <a:stretch>
            <a:fillRect/>
          </a:stretch>
        </p:blipFill>
        <p:spPr>
          <a:xfrm>
            <a:off x="1512583" y="2865032"/>
            <a:ext cx="748643" cy="879034"/>
          </a:xfrm>
          <a:prstGeom prst="rect">
            <a:avLst/>
          </a:prstGeom>
        </p:spPr>
      </p:pic>
      <p:grpSp>
        <p:nvGrpSpPr>
          <p:cNvPr id="12" name="Group 11"/>
          <p:cNvGrpSpPr/>
          <p:nvPr/>
        </p:nvGrpSpPr>
        <p:grpSpPr>
          <a:xfrm>
            <a:off x="7127969" y="4786384"/>
            <a:ext cx="602086" cy="704358"/>
            <a:chOff x="1502342" y="238442"/>
            <a:chExt cx="1596433" cy="1867608"/>
          </a:xfrm>
          <a:solidFill>
            <a:schemeClr val="bg1"/>
          </a:solidFill>
        </p:grpSpPr>
        <p:sp>
          <p:nvSpPr>
            <p:cNvPr id="13" name="Freeform 25"/>
            <p:cNvSpPr>
              <a:spLocks noEditPoints="1"/>
            </p:cNvSpPr>
            <p:nvPr/>
          </p:nvSpPr>
          <p:spPr bwMode="auto">
            <a:xfrm>
              <a:off x="1502342" y="825623"/>
              <a:ext cx="1596433" cy="681218"/>
            </a:xfrm>
            <a:custGeom>
              <a:avLst/>
              <a:gdLst>
                <a:gd name="T0" fmla="*/ 574 w 618"/>
                <a:gd name="T1" fmla="*/ 0 h 264"/>
                <a:gd name="T2" fmla="*/ 530 w 618"/>
                <a:gd name="T3" fmla="*/ 45 h 264"/>
                <a:gd name="T4" fmla="*/ 530 w 618"/>
                <a:gd name="T5" fmla="*/ 219 h 264"/>
                <a:gd name="T6" fmla="*/ 574 w 618"/>
                <a:gd name="T7" fmla="*/ 264 h 264"/>
                <a:gd name="T8" fmla="*/ 618 w 618"/>
                <a:gd name="T9" fmla="*/ 219 h 264"/>
                <a:gd name="T10" fmla="*/ 618 w 618"/>
                <a:gd name="T11" fmla="*/ 45 h 264"/>
                <a:gd name="T12" fmla="*/ 574 w 618"/>
                <a:gd name="T13" fmla="*/ 0 h 264"/>
                <a:gd name="T14" fmla="*/ 44 w 618"/>
                <a:gd name="T15" fmla="*/ 0 h 264"/>
                <a:gd name="T16" fmla="*/ 0 w 618"/>
                <a:gd name="T17" fmla="*/ 45 h 264"/>
                <a:gd name="T18" fmla="*/ 0 w 618"/>
                <a:gd name="T19" fmla="*/ 219 h 264"/>
                <a:gd name="T20" fmla="*/ 44 w 618"/>
                <a:gd name="T21" fmla="*/ 264 h 264"/>
                <a:gd name="T22" fmla="*/ 88 w 618"/>
                <a:gd name="T23" fmla="*/ 219 h 264"/>
                <a:gd name="T24" fmla="*/ 88 w 618"/>
                <a:gd name="T25" fmla="*/ 45 h 264"/>
                <a:gd name="T26" fmla="*/ 44 w 618"/>
                <a:gd name="T2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8" h="264">
                  <a:moveTo>
                    <a:pt x="574" y="0"/>
                  </a:moveTo>
                  <a:cubicBezTo>
                    <a:pt x="550" y="0"/>
                    <a:pt x="530" y="20"/>
                    <a:pt x="530" y="45"/>
                  </a:cubicBezTo>
                  <a:cubicBezTo>
                    <a:pt x="530" y="219"/>
                    <a:pt x="530" y="219"/>
                    <a:pt x="530" y="219"/>
                  </a:cubicBezTo>
                  <a:cubicBezTo>
                    <a:pt x="530" y="244"/>
                    <a:pt x="550" y="264"/>
                    <a:pt x="574" y="264"/>
                  </a:cubicBezTo>
                  <a:cubicBezTo>
                    <a:pt x="598" y="264"/>
                    <a:pt x="618" y="244"/>
                    <a:pt x="618" y="219"/>
                  </a:cubicBezTo>
                  <a:cubicBezTo>
                    <a:pt x="618" y="45"/>
                    <a:pt x="618" y="45"/>
                    <a:pt x="618" y="45"/>
                  </a:cubicBezTo>
                  <a:cubicBezTo>
                    <a:pt x="618" y="20"/>
                    <a:pt x="598" y="0"/>
                    <a:pt x="574" y="0"/>
                  </a:cubicBezTo>
                  <a:close/>
                  <a:moveTo>
                    <a:pt x="44" y="0"/>
                  </a:moveTo>
                  <a:cubicBezTo>
                    <a:pt x="20" y="0"/>
                    <a:pt x="0" y="20"/>
                    <a:pt x="0" y="45"/>
                  </a:cubicBezTo>
                  <a:cubicBezTo>
                    <a:pt x="0" y="219"/>
                    <a:pt x="0" y="219"/>
                    <a:pt x="0" y="219"/>
                  </a:cubicBezTo>
                  <a:cubicBezTo>
                    <a:pt x="0" y="244"/>
                    <a:pt x="20" y="264"/>
                    <a:pt x="44" y="264"/>
                  </a:cubicBezTo>
                  <a:cubicBezTo>
                    <a:pt x="68" y="264"/>
                    <a:pt x="88" y="244"/>
                    <a:pt x="88" y="219"/>
                  </a:cubicBezTo>
                  <a:cubicBezTo>
                    <a:pt x="88" y="45"/>
                    <a:pt x="88" y="45"/>
                    <a:pt x="88" y="45"/>
                  </a:cubicBezTo>
                  <a:cubicBezTo>
                    <a:pt x="88" y="20"/>
                    <a:pt x="68" y="0"/>
                    <a:pt x="44" y="0"/>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 name="Freeform 26"/>
            <p:cNvSpPr>
              <a:spLocks/>
            </p:cNvSpPr>
            <p:nvPr/>
          </p:nvSpPr>
          <p:spPr bwMode="auto">
            <a:xfrm>
              <a:off x="1798666" y="827810"/>
              <a:ext cx="1008158" cy="1278240"/>
            </a:xfrm>
            <a:custGeom>
              <a:avLst/>
              <a:gdLst>
                <a:gd name="T0" fmla="*/ 0 w 390"/>
                <a:gd name="T1" fmla="*/ 0 h 495"/>
                <a:gd name="T2" fmla="*/ 0 w 390"/>
                <a:gd name="T3" fmla="*/ 319 h 495"/>
                <a:gd name="T4" fmla="*/ 34 w 390"/>
                <a:gd name="T5" fmla="*/ 353 h 495"/>
                <a:gd name="T6" fmla="*/ 73 w 390"/>
                <a:gd name="T7" fmla="*/ 353 h 495"/>
                <a:gd name="T8" fmla="*/ 73 w 390"/>
                <a:gd name="T9" fmla="*/ 450 h 495"/>
                <a:gd name="T10" fmla="*/ 117 w 390"/>
                <a:gd name="T11" fmla="*/ 495 h 495"/>
                <a:gd name="T12" fmla="*/ 161 w 390"/>
                <a:gd name="T13" fmla="*/ 450 h 495"/>
                <a:gd name="T14" fmla="*/ 161 w 390"/>
                <a:gd name="T15" fmla="*/ 353 h 495"/>
                <a:gd name="T16" fmla="*/ 229 w 390"/>
                <a:gd name="T17" fmla="*/ 353 h 495"/>
                <a:gd name="T18" fmla="*/ 229 w 390"/>
                <a:gd name="T19" fmla="*/ 450 h 495"/>
                <a:gd name="T20" fmla="*/ 273 w 390"/>
                <a:gd name="T21" fmla="*/ 495 h 495"/>
                <a:gd name="T22" fmla="*/ 317 w 390"/>
                <a:gd name="T23" fmla="*/ 450 h 495"/>
                <a:gd name="T24" fmla="*/ 317 w 390"/>
                <a:gd name="T25" fmla="*/ 353 h 495"/>
                <a:gd name="T26" fmla="*/ 356 w 390"/>
                <a:gd name="T27" fmla="*/ 353 h 495"/>
                <a:gd name="T28" fmla="*/ 390 w 390"/>
                <a:gd name="T29" fmla="*/ 319 h 495"/>
                <a:gd name="T30" fmla="*/ 390 w 390"/>
                <a:gd name="T31" fmla="*/ 0 h 495"/>
                <a:gd name="T32" fmla="*/ 0 w 390"/>
                <a:gd name="T33"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0" h="495">
                  <a:moveTo>
                    <a:pt x="0" y="0"/>
                  </a:moveTo>
                  <a:cubicBezTo>
                    <a:pt x="0" y="319"/>
                    <a:pt x="0" y="319"/>
                    <a:pt x="0" y="319"/>
                  </a:cubicBezTo>
                  <a:cubicBezTo>
                    <a:pt x="0" y="338"/>
                    <a:pt x="15" y="353"/>
                    <a:pt x="34" y="353"/>
                  </a:cubicBezTo>
                  <a:cubicBezTo>
                    <a:pt x="73" y="353"/>
                    <a:pt x="73" y="353"/>
                    <a:pt x="73" y="353"/>
                  </a:cubicBezTo>
                  <a:cubicBezTo>
                    <a:pt x="73" y="450"/>
                    <a:pt x="73" y="450"/>
                    <a:pt x="73" y="450"/>
                  </a:cubicBezTo>
                  <a:cubicBezTo>
                    <a:pt x="73" y="475"/>
                    <a:pt x="93" y="495"/>
                    <a:pt x="117" y="495"/>
                  </a:cubicBezTo>
                  <a:cubicBezTo>
                    <a:pt x="141" y="495"/>
                    <a:pt x="161" y="475"/>
                    <a:pt x="161" y="450"/>
                  </a:cubicBezTo>
                  <a:cubicBezTo>
                    <a:pt x="161" y="353"/>
                    <a:pt x="161" y="353"/>
                    <a:pt x="161" y="353"/>
                  </a:cubicBezTo>
                  <a:cubicBezTo>
                    <a:pt x="229" y="353"/>
                    <a:pt x="229" y="353"/>
                    <a:pt x="229" y="353"/>
                  </a:cubicBezTo>
                  <a:cubicBezTo>
                    <a:pt x="229" y="450"/>
                    <a:pt x="229" y="450"/>
                    <a:pt x="229" y="450"/>
                  </a:cubicBezTo>
                  <a:cubicBezTo>
                    <a:pt x="229" y="475"/>
                    <a:pt x="249" y="495"/>
                    <a:pt x="273" y="495"/>
                  </a:cubicBezTo>
                  <a:cubicBezTo>
                    <a:pt x="297" y="495"/>
                    <a:pt x="317" y="475"/>
                    <a:pt x="317" y="450"/>
                  </a:cubicBezTo>
                  <a:cubicBezTo>
                    <a:pt x="317" y="353"/>
                    <a:pt x="317" y="353"/>
                    <a:pt x="317" y="353"/>
                  </a:cubicBezTo>
                  <a:cubicBezTo>
                    <a:pt x="356" y="353"/>
                    <a:pt x="356" y="353"/>
                    <a:pt x="356" y="353"/>
                  </a:cubicBezTo>
                  <a:cubicBezTo>
                    <a:pt x="375" y="353"/>
                    <a:pt x="390" y="338"/>
                    <a:pt x="390" y="319"/>
                  </a:cubicBezTo>
                  <a:cubicBezTo>
                    <a:pt x="390" y="0"/>
                    <a:pt x="390" y="0"/>
                    <a:pt x="390" y="0"/>
                  </a:cubicBezTo>
                  <a:lnTo>
                    <a:pt x="0" y="0"/>
                  </a:lnTo>
                  <a:close/>
                </a:path>
              </a:pathLst>
            </a:custGeom>
            <a:grpFill/>
            <a:ln>
              <a:noFill/>
            </a:ln>
            <a:effectLs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 name="Freeform 27"/>
            <p:cNvSpPr>
              <a:spLocks noEditPoints="1"/>
            </p:cNvSpPr>
            <p:nvPr/>
          </p:nvSpPr>
          <p:spPr bwMode="auto">
            <a:xfrm>
              <a:off x="1796479" y="238442"/>
              <a:ext cx="1007065" cy="517201"/>
            </a:xfrm>
            <a:custGeom>
              <a:avLst/>
              <a:gdLst>
                <a:gd name="T0" fmla="*/ 288 w 390"/>
                <a:gd name="T1" fmla="*/ 63 h 200"/>
                <a:gd name="T2" fmla="*/ 324 w 390"/>
                <a:gd name="T3" fmla="*/ 11 h 200"/>
                <a:gd name="T4" fmla="*/ 323 w 390"/>
                <a:gd name="T5" fmla="*/ 2 h 200"/>
                <a:gd name="T6" fmla="*/ 314 w 390"/>
                <a:gd name="T7" fmla="*/ 4 h 200"/>
                <a:gd name="T8" fmla="*/ 276 w 390"/>
                <a:gd name="T9" fmla="*/ 59 h 200"/>
                <a:gd name="T10" fmla="*/ 195 w 390"/>
                <a:gd name="T11" fmla="*/ 43 h 200"/>
                <a:gd name="T12" fmla="*/ 114 w 390"/>
                <a:gd name="T13" fmla="*/ 59 h 200"/>
                <a:gd name="T14" fmla="*/ 76 w 390"/>
                <a:gd name="T15" fmla="*/ 4 h 200"/>
                <a:gd name="T16" fmla="*/ 67 w 390"/>
                <a:gd name="T17" fmla="*/ 2 h 200"/>
                <a:gd name="T18" fmla="*/ 66 w 390"/>
                <a:gd name="T19" fmla="*/ 11 h 200"/>
                <a:gd name="T20" fmla="*/ 102 w 390"/>
                <a:gd name="T21" fmla="*/ 63 h 200"/>
                <a:gd name="T22" fmla="*/ 0 w 390"/>
                <a:gd name="T23" fmla="*/ 200 h 200"/>
                <a:gd name="T24" fmla="*/ 390 w 390"/>
                <a:gd name="T25" fmla="*/ 200 h 200"/>
                <a:gd name="T26" fmla="*/ 288 w 390"/>
                <a:gd name="T27" fmla="*/ 63 h 200"/>
                <a:gd name="T28" fmla="*/ 113 w 390"/>
                <a:gd name="T29" fmla="*/ 146 h 200"/>
                <a:gd name="T30" fmla="*/ 91 w 390"/>
                <a:gd name="T31" fmla="*/ 124 h 200"/>
                <a:gd name="T32" fmla="*/ 113 w 390"/>
                <a:gd name="T33" fmla="*/ 103 h 200"/>
                <a:gd name="T34" fmla="*/ 134 w 390"/>
                <a:gd name="T35" fmla="*/ 124 h 200"/>
                <a:gd name="T36" fmla="*/ 113 w 390"/>
                <a:gd name="T37" fmla="*/ 146 h 200"/>
                <a:gd name="T38" fmla="*/ 280 w 390"/>
                <a:gd name="T39" fmla="*/ 146 h 200"/>
                <a:gd name="T40" fmla="*/ 259 w 390"/>
                <a:gd name="T41" fmla="*/ 124 h 200"/>
                <a:gd name="T42" fmla="*/ 280 w 390"/>
                <a:gd name="T43" fmla="*/ 103 h 200"/>
                <a:gd name="T44" fmla="*/ 302 w 390"/>
                <a:gd name="T45" fmla="*/ 124 h 200"/>
                <a:gd name="T46" fmla="*/ 280 w 390"/>
                <a:gd name="T47"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200">
                  <a:moveTo>
                    <a:pt x="288" y="63"/>
                  </a:moveTo>
                  <a:cubicBezTo>
                    <a:pt x="324" y="11"/>
                    <a:pt x="324" y="11"/>
                    <a:pt x="324" y="11"/>
                  </a:cubicBezTo>
                  <a:cubicBezTo>
                    <a:pt x="326" y="8"/>
                    <a:pt x="325" y="4"/>
                    <a:pt x="323" y="2"/>
                  </a:cubicBezTo>
                  <a:cubicBezTo>
                    <a:pt x="320" y="0"/>
                    <a:pt x="316" y="1"/>
                    <a:pt x="314" y="4"/>
                  </a:cubicBezTo>
                  <a:cubicBezTo>
                    <a:pt x="276" y="59"/>
                    <a:pt x="276" y="59"/>
                    <a:pt x="276" y="59"/>
                  </a:cubicBezTo>
                  <a:cubicBezTo>
                    <a:pt x="251" y="49"/>
                    <a:pt x="224" y="43"/>
                    <a:pt x="195" y="43"/>
                  </a:cubicBezTo>
                  <a:cubicBezTo>
                    <a:pt x="166" y="43"/>
                    <a:pt x="139" y="49"/>
                    <a:pt x="114" y="59"/>
                  </a:cubicBezTo>
                  <a:cubicBezTo>
                    <a:pt x="76" y="4"/>
                    <a:pt x="76" y="4"/>
                    <a:pt x="76" y="4"/>
                  </a:cubicBezTo>
                  <a:cubicBezTo>
                    <a:pt x="74" y="1"/>
                    <a:pt x="70" y="0"/>
                    <a:pt x="67" y="2"/>
                  </a:cubicBezTo>
                  <a:cubicBezTo>
                    <a:pt x="65" y="4"/>
                    <a:pt x="64" y="8"/>
                    <a:pt x="66" y="11"/>
                  </a:cubicBezTo>
                  <a:cubicBezTo>
                    <a:pt x="102" y="63"/>
                    <a:pt x="102" y="63"/>
                    <a:pt x="102" y="63"/>
                  </a:cubicBezTo>
                  <a:cubicBezTo>
                    <a:pt x="45" y="90"/>
                    <a:pt x="5" y="141"/>
                    <a:pt x="0" y="200"/>
                  </a:cubicBezTo>
                  <a:cubicBezTo>
                    <a:pt x="390" y="200"/>
                    <a:pt x="390" y="200"/>
                    <a:pt x="390" y="200"/>
                  </a:cubicBezTo>
                  <a:cubicBezTo>
                    <a:pt x="385" y="141"/>
                    <a:pt x="345" y="90"/>
                    <a:pt x="288" y="63"/>
                  </a:cubicBezTo>
                  <a:close/>
                  <a:moveTo>
                    <a:pt x="113" y="146"/>
                  </a:moveTo>
                  <a:cubicBezTo>
                    <a:pt x="101" y="146"/>
                    <a:pt x="91" y="136"/>
                    <a:pt x="91" y="124"/>
                  </a:cubicBezTo>
                  <a:cubicBezTo>
                    <a:pt x="91" y="113"/>
                    <a:pt x="101" y="103"/>
                    <a:pt x="113" y="103"/>
                  </a:cubicBezTo>
                  <a:cubicBezTo>
                    <a:pt x="125" y="103"/>
                    <a:pt x="134" y="113"/>
                    <a:pt x="134" y="124"/>
                  </a:cubicBezTo>
                  <a:cubicBezTo>
                    <a:pt x="134" y="136"/>
                    <a:pt x="125" y="146"/>
                    <a:pt x="113" y="146"/>
                  </a:cubicBezTo>
                  <a:close/>
                  <a:moveTo>
                    <a:pt x="280" y="146"/>
                  </a:moveTo>
                  <a:cubicBezTo>
                    <a:pt x="268" y="146"/>
                    <a:pt x="259" y="136"/>
                    <a:pt x="259" y="124"/>
                  </a:cubicBezTo>
                  <a:cubicBezTo>
                    <a:pt x="259" y="113"/>
                    <a:pt x="268" y="103"/>
                    <a:pt x="280" y="103"/>
                  </a:cubicBezTo>
                  <a:cubicBezTo>
                    <a:pt x="292" y="103"/>
                    <a:pt x="302" y="113"/>
                    <a:pt x="302" y="124"/>
                  </a:cubicBezTo>
                  <a:cubicBezTo>
                    <a:pt x="302" y="136"/>
                    <a:pt x="292" y="146"/>
                    <a:pt x="280" y="146"/>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pic>
        <p:nvPicPr>
          <p:cNvPr id="16" name="Picture 15"/>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4804806" y="4661025"/>
            <a:ext cx="457665" cy="56003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791" y="3745462"/>
            <a:ext cx="555711" cy="800850"/>
          </a:xfrm>
          <a:prstGeom prst="rect">
            <a:avLst/>
          </a:prstGeom>
        </p:spPr>
      </p:pic>
      <p:pic>
        <p:nvPicPr>
          <p:cNvPr id="18" name="Picture 2" descr="C:\Users\claudette\Documents\2011 Jobs\logos\hadoop.png"/>
          <p:cNvPicPr>
            <a:picLocks noChangeAspect="1" noChangeArrowheads="1"/>
          </p:cNvPicPr>
          <p:nvPr/>
        </p:nvPicPr>
        <p:blipFill rotWithShape="1">
          <a:blip r:embed="rId9">
            <a:lum bright="70000" contrast="-70000"/>
            <a:extLst>
              <a:ext uri="{28A0092B-C50C-407E-A947-70E740481C1C}">
                <a14:useLocalDpi xmlns:a14="http://schemas.microsoft.com/office/drawing/2010/main" val="0"/>
              </a:ext>
            </a:extLst>
          </a:blip>
          <a:srcRect l="-6989" r="70204"/>
          <a:stretch/>
        </p:blipFill>
        <p:spPr bwMode="auto">
          <a:xfrm>
            <a:off x="10242025" y="4144894"/>
            <a:ext cx="804601" cy="516429"/>
          </a:xfrm>
          <a:prstGeom prst="flowChartManualOperation">
            <a:avLst/>
          </a:prstGeom>
          <a:noFill/>
          <a:extLst/>
        </p:spPr>
      </p:pic>
      <p:pic>
        <p:nvPicPr>
          <p:cNvPr id="19" name="Picture 2" descr="http://upload.wikimedia.org/wikipedia/commons/thumb/2/27/PHP-logo.svg/1000px-PHP-logo.svg.png"/>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9312472" y="4926129"/>
            <a:ext cx="773652" cy="409977"/>
          </a:xfrm>
          <a:prstGeom prst="rect">
            <a:avLst/>
          </a:prstGeom>
          <a:noFill/>
          <a:extLst/>
        </p:spPr>
      </p:pic>
      <p:pic>
        <p:nvPicPr>
          <p:cNvPr id="20" name="Picture 2">
            <a:hlinkClick r:id="rId11"/>
          </p:cNvPr>
          <p:cNvPicPr>
            <a:picLocks noChangeAspect="1" noChangeArrowheads="1"/>
          </p:cNvPicPr>
          <p:nvPr/>
        </p:nvPicPr>
        <p:blipFill>
          <a:blip r:embed="rId12">
            <a:biLevel thresh="25000"/>
            <a:extLst>
              <a:ext uri="{28A0092B-C50C-407E-A947-70E740481C1C}">
                <a14:useLocalDpi xmlns:a14="http://schemas.microsoft.com/office/drawing/2010/main" val="0"/>
              </a:ext>
            </a:extLst>
          </a:blip>
          <a:stretch>
            <a:fillRect/>
          </a:stretch>
        </p:blipFill>
        <p:spPr bwMode="auto">
          <a:xfrm>
            <a:off x="3889585" y="3579069"/>
            <a:ext cx="1470510" cy="503165"/>
          </a:xfrm>
          <a:prstGeom prst="rect">
            <a:avLst/>
          </a:prstGeom>
          <a:noFill/>
          <a:extLst/>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59401" t="47847" r="147" b="1"/>
          <a:stretch/>
        </p:blipFill>
        <p:spPr>
          <a:xfrm flipH="1">
            <a:off x="9327612" y="4329639"/>
            <a:ext cx="3098307" cy="2676435"/>
          </a:xfrm>
          <a:prstGeom prst="triangle">
            <a:avLst/>
          </a:prstGeom>
        </p:spPr>
      </p:pic>
      <p:sp>
        <p:nvSpPr>
          <p:cNvPr id="5" name="Oval 4"/>
          <p:cNvSpPr/>
          <p:nvPr/>
        </p:nvSpPr>
        <p:spPr bwMode="auto">
          <a:xfrm>
            <a:off x="968015" y="3476254"/>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Oval 24"/>
          <p:cNvSpPr/>
          <p:nvPr/>
        </p:nvSpPr>
        <p:spPr bwMode="auto">
          <a:xfrm>
            <a:off x="2713434" y="3731165"/>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Oval 25"/>
          <p:cNvSpPr/>
          <p:nvPr/>
        </p:nvSpPr>
        <p:spPr bwMode="auto">
          <a:xfrm>
            <a:off x="5515869" y="3441909"/>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Oval 26"/>
          <p:cNvSpPr/>
          <p:nvPr/>
        </p:nvSpPr>
        <p:spPr bwMode="auto">
          <a:xfrm>
            <a:off x="6227443" y="4666476"/>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Oval 27"/>
          <p:cNvSpPr/>
          <p:nvPr/>
        </p:nvSpPr>
        <p:spPr bwMode="auto">
          <a:xfrm>
            <a:off x="10615158" y="4690480"/>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4" name="Straight Connector 23"/>
          <p:cNvCxnSpPr/>
          <p:nvPr/>
        </p:nvCxnSpPr>
        <p:spPr>
          <a:xfrm>
            <a:off x="2090076" y="4364137"/>
            <a:ext cx="0" cy="838421"/>
          </a:xfrm>
          <a:prstGeom prst="line">
            <a:avLst/>
          </a:prstGeom>
          <a:ln w="15875">
            <a:solidFill>
              <a:srgbClr val="FFC63E"/>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2021496" y="4275831"/>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4" name="Straight Connector 33"/>
          <p:cNvCxnSpPr/>
          <p:nvPr/>
        </p:nvCxnSpPr>
        <p:spPr>
          <a:xfrm>
            <a:off x="551176" y="4794810"/>
            <a:ext cx="485419" cy="0"/>
          </a:xfrm>
          <a:prstGeom prst="line">
            <a:avLst/>
          </a:prstGeom>
          <a:ln w="15875">
            <a:solidFill>
              <a:srgbClr val="FFC63E"/>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429574" y="4728089"/>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Oval 36"/>
          <p:cNvSpPr/>
          <p:nvPr/>
        </p:nvSpPr>
        <p:spPr bwMode="auto">
          <a:xfrm>
            <a:off x="4579543" y="5490742"/>
            <a:ext cx="101811" cy="101811"/>
          </a:xfrm>
          <a:prstGeom prst="ellipse">
            <a:avLst/>
          </a:prstGeom>
          <a:solidFill>
            <a:srgbClr val="FFC6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8" name="Straight Connector 37"/>
          <p:cNvCxnSpPr>
            <a:stCxn id="39" idx="4"/>
          </p:cNvCxnSpPr>
          <p:nvPr/>
        </p:nvCxnSpPr>
        <p:spPr>
          <a:xfrm>
            <a:off x="4628631" y="4219394"/>
            <a:ext cx="0" cy="1285503"/>
          </a:xfrm>
          <a:prstGeom prst="line">
            <a:avLst/>
          </a:prstGeom>
          <a:ln w="15875">
            <a:solidFill>
              <a:srgbClr val="FFC63E"/>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bwMode="auto">
          <a:xfrm>
            <a:off x="4560051" y="4082234"/>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41" name="Straight Connector 40"/>
          <p:cNvCxnSpPr/>
          <p:nvPr/>
        </p:nvCxnSpPr>
        <p:spPr>
          <a:xfrm>
            <a:off x="5368890" y="4949654"/>
            <a:ext cx="215559" cy="0"/>
          </a:xfrm>
          <a:prstGeom prst="line">
            <a:avLst/>
          </a:prstGeom>
          <a:ln w="15875">
            <a:solidFill>
              <a:srgbClr val="FFC63E"/>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5247288" y="4882933"/>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46" name="Straight Connector 45"/>
          <p:cNvCxnSpPr/>
          <p:nvPr/>
        </p:nvCxnSpPr>
        <p:spPr>
          <a:xfrm>
            <a:off x="6889980" y="5776731"/>
            <a:ext cx="466784" cy="0"/>
          </a:xfrm>
          <a:prstGeom prst="line">
            <a:avLst/>
          </a:prstGeom>
          <a:ln w="15875">
            <a:solidFill>
              <a:srgbClr val="FFC63E"/>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7" name="Oval 46"/>
          <p:cNvSpPr/>
          <p:nvPr/>
        </p:nvSpPr>
        <p:spPr bwMode="auto">
          <a:xfrm>
            <a:off x="7360225" y="5708151"/>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49" name="Straight Connector 48"/>
          <p:cNvCxnSpPr/>
          <p:nvPr/>
        </p:nvCxnSpPr>
        <p:spPr>
          <a:xfrm>
            <a:off x="11384437" y="5048659"/>
            <a:ext cx="144295" cy="0"/>
          </a:xfrm>
          <a:prstGeom prst="line">
            <a:avLst/>
          </a:prstGeom>
          <a:ln w="15875">
            <a:solidFill>
              <a:srgbClr val="FFC63E"/>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auto">
          <a:xfrm>
            <a:off x="11532193" y="4980079"/>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 name="Oval 51"/>
          <p:cNvSpPr/>
          <p:nvPr/>
        </p:nvSpPr>
        <p:spPr bwMode="auto">
          <a:xfrm>
            <a:off x="6239119" y="5312427"/>
            <a:ext cx="101811" cy="101811"/>
          </a:xfrm>
          <a:prstGeom prst="ellipse">
            <a:avLst/>
          </a:prstGeom>
          <a:solidFill>
            <a:srgbClr val="FFC6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Oval 52"/>
          <p:cNvSpPr/>
          <p:nvPr/>
        </p:nvSpPr>
        <p:spPr bwMode="auto">
          <a:xfrm>
            <a:off x="2041211" y="5118304"/>
            <a:ext cx="101811" cy="101811"/>
          </a:xfrm>
          <a:prstGeom prst="ellipse">
            <a:avLst/>
          </a:prstGeom>
          <a:solidFill>
            <a:srgbClr val="FFC6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Oval 53"/>
          <p:cNvSpPr/>
          <p:nvPr/>
        </p:nvSpPr>
        <p:spPr bwMode="auto">
          <a:xfrm>
            <a:off x="11313647" y="5000164"/>
            <a:ext cx="101811" cy="101811"/>
          </a:xfrm>
          <a:prstGeom prst="ellipse">
            <a:avLst/>
          </a:prstGeom>
          <a:solidFill>
            <a:srgbClr val="FFC6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55" name="Straight Connector 54"/>
          <p:cNvCxnSpPr/>
          <p:nvPr/>
        </p:nvCxnSpPr>
        <p:spPr>
          <a:xfrm>
            <a:off x="9699957" y="5491655"/>
            <a:ext cx="0" cy="793544"/>
          </a:xfrm>
          <a:prstGeom prst="line">
            <a:avLst/>
          </a:prstGeom>
          <a:ln w="15875">
            <a:solidFill>
              <a:srgbClr val="FFC63E"/>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a:off x="9631377" y="5403349"/>
            <a:ext cx="137160" cy="13716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59" name="Straight Connector 58"/>
          <p:cNvCxnSpPr/>
          <p:nvPr/>
        </p:nvCxnSpPr>
        <p:spPr>
          <a:xfrm flipH="1">
            <a:off x="9699957" y="5803343"/>
            <a:ext cx="386169" cy="481856"/>
          </a:xfrm>
          <a:prstGeom prst="line">
            <a:avLst/>
          </a:prstGeom>
          <a:ln w="15875">
            <a:solidFill>
              <a:srgbClr val="FFC63E"/>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l="68961" t="16165" r="22795" b="70047"/>
          <a:stretch/>
        </p:blipFill>
        <p:spPr>
          <a:xfrm>
            <a:off x="11636696" y="4668027"/>
            <a:ext cx="631372" cy="707572"/>
          </a:xfrm>
          <a:prstGeom prst="rect">
            <a:avLst/>
          </a:prstGeom>
        </p:spPr>
      </p:pic>
      <p:pic>
        <p:nvPicPr>
          <p:cNvPr id="21" name="Picture 2" descr="C:\Users\claudette\Documents\2011 Jobs\Kelly Young\02-Crystal\graphics\java.png"/>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342166" y="2481374"/>
            <a:ext cx="478509" cy="880056"/>
          </a:xfrm>
          <a:prstGeom prst="rect">
            <a:avLst/>
          </a:prstGeom>
          <a:solidFill>
            <a:schemeClr val="accent1"/>
          </a:solidFill>
          <a:extLst/>
        </p:spPr>
      </p:pic>
    </p:spTree>
    <p:extLst>
      <p:ext uri="{BB962C8B-B14F-4D97-AF65-F5344CB8AC3E}">
        <p14:creationId xmlns:p14="http://schemas.microsoft.com/office/powerpoint/2010/main" val="2651122501"/>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407275" y="1666875"/>
            <a:ext cx="4572000" cy="4575175"/>
          </a:xfrm>
          <a:prstGeom prst="rect">
            <a:avLst/>
          </a:prstGeom>
          <a:solidFill>
            <a:srgbClr val="0072C6">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46639" tIns="46639" rIns="46639" bIns="46639" numCol="1" spcCol="0" rtlCol="0" fromWordArt="0" anchor="b"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71"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Microsoft Azure is an Open Cloud</a:t>
            </a:r>
          </a:p>
        </p:txBody>
      </p:sp>
      <p:sp>
        <p:nvSpPr>
          <p:cNvPr id="4" name="Rectangle 3"/>
          <p:cNvSpPr/>
          <p:nvPr/>
        </p:nvSpPr>
        <p:spPr>
          <a:xfrm>
            <a:off x="7222347" y="2209790"/>
            <a:ext cx="4652821" cy="3416320"/>
          </a:xfrm>
          <a:prstGeom prst="rect">
            <a:avLst/>
          </a:prstGeom>
        </p:spPr>
        <p:txBody>
          <a:bodyPr wrap="square">
            <a:spAutoFit/>
          </a:bodyPr>
          <a:lstStyle/>
          <a:p>
            <a:pPr marL="577850" marR="0" lvl="0" indent="-12065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gradFill>
                  <a:gsLst>
                    <a:gs pos="0">
                      <a:prstClr val="white"/>
                    </a:gs>
                    <a:gs pos="100000">
                      <a:prstClr val="white"/>
                    </a:gs>
                  </a:gsLst>
                  <a:lin ang="5400000" scaled="0"/>
                </a:gradFill>
                <a:effectLst/>
                <a:uLnTx/>
                <a:uFillTx/>
                <a:latin typeface="Segoe UI Light"/>
                <a:ea typeface="Calibri" panose="020F0502020204030204" pitchFamily="34" charset="0"/>
                <a:cs typeface="Times New Roman" panose="02020603050405020304" pitchFamily="18" charset="0"/>
              </a:rPr>
              <a:t>“If you </a:t>
            </a:r>
            <a:r>
              <a:rPr kumimoji="0" lang="en-US" sz="2400" b="0" i="0" u="none" strike="noStrike" kern="1200" cap="none" spc="0" normalizeH="0" baseline="0" noProof="0" dirty="0" smtClean="0">
                <a:ln>
                  <a:noFill/>
                </a:ln>
                <a:gradFill>
                  <a:gsLst>
                    <a:gs pos="0">
                      <a:prstClr val="white"/>
                    </a:gs>
                    <a:gs pos="100000">
                      <a:prstClr val="white"/>
                    </a:gs>
                  </a:gsLst>
                  <a:lin ang="5400000" scaled="0"/>
                </a:gradFill>
                <a:effectLst/>
                <a:uLnTx/>
                <a:uFillTx/>
                <a:latin typeface="Segoe UI Light"/>
                <a:ea typeface="Calibri" panose="020F0502020204030204" pitchFamily="34" charset="0"/>
                <a:cs typeface="Times New Roman" panose="02020603050405020304" pitchFamily="18" charset="0"/>
              </a:rPr>
              <a:t>look </a:t>
            </a:r>
            <a:r>
              <a:rPr kumimoji="0" lang="en-US" sz="2400" b="0" i="0" u="none" strike="noStrike" kern="1200" cap="none" spc="0" normalizeH="0" baseline="0" noProof="0" dirty="0">
                <a:ln>
                  <a:noFill/>
                </a:ln>
                <a:gradFill>
                  <a:gsLst>
                    <a:gs pos="0">
                      <a:prstClr val="white"/>
                    </a:gs>
                    <a:gs pos="100000">
                      <a:prstClr val="white"/>
                    </a:gs>
                  </a:gsLst>
                  <a:lin ang="5400000" scaled="0"/>
                </a:gradFill>
                <a:effectLst/>
                <a:uLnTx/>
                <a:uFillTx/>
                <a:latin typeface="Segoe UI Light"/>
                <a:ea typeface="Calibri" panose="020F0502020204030204" pitchFamily="34" charset="0"/>
                <a:cs typeface="Times New Roman" panose="02020603050405020304" pitchFamily="18" charset="0"/>
              </a:rPr>
              <a:t>at Azure, you can be on the Mac, use Node to build a first-class Azure app, you can be in Python, you can be in PHP...Obviously, we have Linux in terms of a guest operating system. </a:t>
            </a:r>
            <a:r>
              <a:rPr kumimoji="0" lang="en-US" sz="2400" b="0" i="0" u="none" strike="noStrike" kern="1200" cap="none" spc="0" normalizeH="0" baseline="0" noProof="0" dirty="0" smtClean="0">
                <a:ln>
                  <a:noFill/>
                </a:ln>
                <a:gradFill>
                  <a:gsLst>
                    <a:gs pos="0">
                      <a:prstClr val="white"/>
                    </a:gs>
                    <a:gs pos="100000">
                      <a:prstClr val="white"/>
                    </a:gs>
                  </a:gsLst>
                  <a:lin ang="5400000" scaled="0"/>
                </a:gradFill>
                <a:effectLst/>
                <a:uLnTx/>
                <a:uFillTx/>
                <a:latin typeface="Segoe UI Light"/>
                <a:ea typeface="Calibri" panose="020F0502020204030204" pitchFamily="34" charset="0"/>
                <a:cs typeface="Times New Roman" panose="02020603050405020304" pitchFamily="18" charset="0"/>
              </a:rPr>
              <a:t>This </a:t>
            </a:r>
            <a:r>
              <a:rPr kumimoji="0" lang="en-US" sz="2400" b="0" i="0" u="none" strike="noStrike" kern="1200" cap="none" spc="0" normalizeH="0" baseline="0" noProof="0" dirty="0">
                <a:ln>
                  <a:noFill/>
                </a:ln>
                <a:gradFill>
                  <a:gsLst>
                    <a:gs pos="0">
                      <a:prstClr val="white"/>
                    </a:gs>
                    <a:gs pos="100000">
                      <a:prstClr val="white"/>
                    </a:gs>
                  </a:gsLst>
                  <a:lin ang="5400000" scaled="0"/>
                </a:gradFill>
                <a:effectLst/>
                <a:uLnTx/>
                <a:uFillTx/>
                <a:latin typeface="Segoe UI Light"/>
                <a:ea typeface="Calibri" panose="020F0502020204030204" pitchFamily="34" charset="0"/>
                <a:cs typeface="Times New Roman" panose="02020603050405020304" pitchFamily="18" charset="0"/>
              </a:rPr>
              <a:t>all adds to the flexibility and richness of the platform.”</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r="-532"/>
          <a:stretch/>
        </p:blipFill>
        <p:spPr>
          <a:xfrm>
            <a:off x="654317" y="1666874"/>
            <a:ext cx="6132747" cy="4575175"/>
          </a:xfrm>
          <a:prstGeom prst="rect">
            <a:avLst/>
          </a:prstGeom>
        </p:spPr>
      </p:pic>
    </p:spTree>
    <p:extLst>
      <p:ext uri="{BB962C8B-B14F-4D97-AF65-F5344CB8AC3E}">
        <p14:creationId xmlns:p14="http://schemas.microsoft.com/office/powerpoint/2010/main" val="476543913"/>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a:blip r:embed="rId3" cstate="print">
            <a:lum bright="-100000"/>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659721" y="2444269"/>
            <a:ext cx="1950644" cy="404383"/>
          </a:xfrm>
          <a:prstGeom prst="rect">
            <a:avLst/>
          </a:prstGeom>
        </p:spPr>
      </p:pic>
      <p:pic>
        <p:nvPicPr>
          <p:cNvPr id="134" name="Picture 133"/>
          <p:cNvPicPr>
            <a:picLocks noChangeAspect="1"/>
          </p:cNvPicPr>
          <p:nvPr/>
        </p:nvPicPr>
        <p:blipFill>
          <a:blip r:embed="rId4">
            <a:biLevel thresh="75000"/>
          </a:blip>
          <a:stretch>
            <a:fillRect/>
          </a:stretch>
        </p:blipFill>
        <p:spPr>
          <a:xfrm>
            <a:off x="8600333" y="4843771"/>
            <a:ext cx="880649" cy="430317"/>
          </a:xfrm>
          <a:prstGeom prst="rect">
            <a:avLst/>
          </a:prstGeom>
        </p:spPr>
      </p:pic>
      <p:sp>
        <p:nvSpPr>
          <p:cNvPr id="3" name="Title 2"/>
          <p:cNvSpPr>
            <a:spLocks noGrp="1"/>
          </p:cNvSpPr>
          <p:nvPr>
            <p:ph type="title"/>
          </p:nvPr>
        </p:nvSpPr>
        <p:spPr/>
        <p:txBody>
          <a:bodyPr/>
          <a:lstStyle/>
          <a:p>
            <a:r>
              <a:rPr lang="en-US" dirty="0" smtClean="0"/>
              <a:t>Microsoft Azure is an Open Cloud</a:t>
            </a:r>
            <a:br>
              <a:rPr lang="en-US" dirty="0" smtClean="0"/>
            </a:br>
            <a:r>
              <a:rPr lang="en-US" sz="2800" dirty="0">
                <a:gradFill>
                  <a:gsLst>
                    <a:gs pos="1250">
                      <a:schemeClr val="accent6"/>
                    </a:gs>
                    <a:gs pos="100000">
                      <a:schemeClr val="accent6"/>
                    </a:gs>
                  </a:gsLst>
                  <a:lin ang="5400000" scaled="0"/>
                </a:gradFill>
              </a:rPr>
              <a:t>We’ve delivered an open, broad, and flexible cloud across the stack</a:t>
            </a:r>
          </a:p>
        </p:txBody>
      </p:sp>
      <p:pic>
        <p:nvPicPr>
          <p:cNvPr id="65" name="Picture 2" descr="https://mediabank.partners.extranet.microsoft.com/Assets/Active/M-Q/Microsoft_.NET/Microsoft_NET_ADO_.NET/Logos+Logotypes/NET-ADO_bL.png"/>
          <p:cNvPicPr>
            <a:picLocks noChangeAspect="1" noChangeArrowheads="1"/>
          </p:cNvPicPr>
          <p:nvPr/>
        </p:nvPicPr>
        <p:blipFill>
          <a:blip r:embed="rId5" cstate="print">
            <a:alphaModFix/>
            <a:duotone>
              <a:prstClr val="black"/>
              <a:schemeClr val="tx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Lst>
          </a:blip>
          <a:srcRect r="31488"/>
          <a:stretch>
            <a:fillRect/>
          </a:stretch>
        </p:blipFill>
        <p:spPr bwMode="auto">
          <a:xfrm>
            <a:off x="1758342" y="2225357"/>
            <a:ext cx="743651" cy="226898"/>
          </a:xfrm>
          <a:prstGeom prst="rect">
            <a:avLst/>
          </a:prstGeom>
          <a:noFill/>
        </p:spPr>
      </p:pic>
      <p:pic>
        <p:nvPicPr>
          <p:cNvPr id="66" name="Picture 4" descr="http://www.jbase.com/new/products/images/java.png"/>
          <p:cNvPicPr>
            <a:picLocks noChangeAspect="1" noChangeArrowheads="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brightnessContrast bright="-100000"/>
                    </a14:imgEffect>
                  </a14:imgLayer>
                </a14:imgProps>
              </a:ext>
            </a:extLst>
          </a:blip>
          <a:srcRect/>
          <a:stretch>
            <a:fillRect/>
          </a:stretch>
        </p:blipFill>
        <p:spPr bwMode="auto">
          <a:xfrm>
            <a:off x="4948853" y="2144970"/>
            <a:ext cx="301745" cy="594360"/>
          </a:xfrm>
          <a:prstGeom prst="rect">
            <a:avLst/>
          </a:prstGeom>
          <a:noFill/>
        </p:spPr>
      </p:pic>
      <p:pic>
        <p:nvPicPr>
          <p:cNvPr id="67" name="Picture 66" descr="PHP.png"/>
          <p:cNvPicPr>
            <a:picLocks noChangeAspect="1"/>
          </p:cNvPicPr>
          <p:nvPr/>
        </p:nvPicPr>
        <p:blipFill>
          <a:blip r:embed="rId9" cstate="print">
            <a:duotone>
              <a:prstClr val="black"/>
              <a:schemeClr val="tx1">
                <a:tint val="45000"/>
                <a:satMod val="400000"/>
              </a:schemeClr>
            </a:duotone>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2656893" y="2206588"/>
            <a:ext cx="476263" cy="264436"/>
          </a:xfrm>
          <a:prstGeom prst="rect">
            <a:avLst/>
          </a:prstGeom>
          <a:noFill/>
        </p:spPr>
      </p:pic>
      <p:pic>
        <p:nvPicPr>
          <p:cNvPr id="68" name="Picture 67"/>
          <p:cNvPicPr>
            <a:picLocks noChangeAspect="1"/>
          </p:cNvPicPr>
          <p:nvPr/>
        </p:nvPicPr>
        <p:blipFill>
          <a:blip r:embed="rId11">
            <a:duotone>
              <a:prstClr val="black"/>
              <a:schemeClr val="tx1">
                <a:tint val="45000"/>
                <a:satMod val="400000"/>
              </a:schemeClr>
            </a:duotone>
            <a:extLst>
              <a:ext uri="{BEBA8EAE-BF5A-486C-A8C5-ECC9F3942E4B}">
                <a14:imgProps xmlns:a14="http://schemas.microsoft.com/office/drawing/2010/main">
                  <a14:imgLayer r:embed="rId12">
                    <a14:imgEffect>
                      <a14:colorTemperature colorTemp="10900"/>
                    </a14:imgEffect>
                    <a14:imgEffect>
                      <a14:saturation sat="4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01052" y="2210122"/>
            <a:ext cx="785686" cy="219268"/>
          </a:xfrm>
          <a:prstGeom prst="rect">
            <a:avLst/>
          </a:prstGeom>
        </p:spPr>
      </p:pic>
      <p:pic>
        <p:nvPicPr>
          <p:cNvPr id="69" name="Picture 68"/>
          <p:cNvPicPr>
            <a:picLocks noChangeAspect="1"/>
          </p:cNvPicPr>
          <p:nvPr/>
        </p:nvPicPr>
        <p:blipFill>
          <a:blip r:embed="rId13">
            <a:duotone>
              <a:prstClr val="black"/>
              <a:schemeClr val="tx1">
                <a:tint val="45000"/>
                <a:satMod val="400000"/>
              </a:schemeClr>
            </a:duotone>
            <a:lum bright="-100000"/>
          </a:blip>
          <a:stretch>
            <a:fillRect/>
          </a:stretch>
        </p:blipFill>
        <p:spPr>
          <a:xfrm>
            <a:off x="3249956" y="2242505"/>
            <a:ext cx="742900" cy="192602"/>
          </a:xfrm>
          <a:prstGeom prst="rect">
            <a:avLst/>
          </a:prstGeom>
        </p:spPr>
      </p:pic>
      <p:sp>
        <p:nvSpPr>
          <p:cNvPr id="96" name="Freeform 6"/>
          <p:cNvSpPr>
            <a:spLocks noEditPoints="1"/>
          </p:cNvSpPr>
          <p:nvPr/>
        </p:nvSpPr>
        <p:spPr bwMode="auto">
          <a:xfrm>
            <a:off x="2480031" y="6174065"/>
            <a:ext cx="520145" cy="548873"/>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a:ea typeface="+mn-ea"/>
              <a:cs typeface="+mn-cs"/>
            </a:endParaRPr>
          </a:p>
        </p:txBody>
      </p:sp>
      <p:pic>
        <p:nvPicPr>
          <p:cNvPr id="93" name="Picture 92"/>
          <p:cNvPicPr>
            <a:picLocks noChangeAspect="1"/>
          </p:cNvPicPr>
          <p:nvPr/>
        </p:nvPicPr>
        <p:blipFill>
          <a:blip r:embed="rId14">
            <a:biLevel thresh="50000"/>
            <a:extLst>
              <a:ext uri="{BEBA8EAE-BF5A-486C-A8C5-ECC9F3942E4B}">
                <a14:imgProps xmlns:a14="http://schemas.microsoft.com/office/drawing/2010/main">
                  <a14:imgLayer r:embed="rId15">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18609" y="4707083"/>
            <a:ext cx="1411580" cy="349803"/>
          </a:xfrm>
          <a:prstGeom prst="rect">
            <a:avLst/>
          </a:prstGeom>
        </p:spPr>
      </p:pic>
      <p:pic>
        <p:nvPicPr>
          <p:cNvPr id="94" name="Picture 2" descr="https://encrypted-tbn1.gstatic.com/images?q=tbn:ANd9GcSU4_TkMLpE3Fd8IzUzpdhHuyuUHMZj1NQSvjo-kBjZLpJnpc_Uxg"/>
          <p:cNvPicPr>
            <a:picLocks noChangeAspect="1" noChangeArrowheads="1"/>
          </p:cNvPicPr>
          <p:nvPr/>
        </p:nvPicPr>
        <p:blipFill>
          <a:blip r:embed="rId16">
            <a:biLevel thresh="25000"/>
            <a:extLst>
              <a:ext uri="{BEBA8EAE-BF5A-486C-A8C5-ECC9F3942E4B}">
                <a14:imgProps xmlns:a14="http://schemas.microsoft.com/office/drawing/2010/main">
                  <a14:imgLayer r:embed="rId17">
                    <a14:imgEffect>
                      <a14:backgroundRemoval t="0" b="99083"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93527" y="4726963"/>
            <a:ext cx="1467818" cy="33786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https://encrypted-tbn3.gstatic.com/images?q=tbn:ANd9GcQgAB8I4GUYPGAuHqEufTpFML_JWZior9mwUJP3P5Tro4I_bcL5"/>
          <p:cNvPicPr>
            <a:picLocks noChangeAspect="1" noChangeArrowheads="1"/>
          </p:cNvPicPr>
          <p:nvPr/>
        </p:nvPicPr>
        <p:blipFill>
          <a:blip r:embed="rId18">
            <a:biLevel thresh="50000"/>
            <a:extLst>
              <a:ext uri="{BEBA8EAE-BF5A-486C-A8C5-ECC9F3942E4B}">
                <a14:imgProps xmlns:a14="http://schemas.microsoft.com/office/drawing/2010/main">
                  <a14:imgLayer r:embed="rId19">
                    <a14:imgEffect>
                      <a14:backgroundRemoval t="0" b="100000" l="0" r="100000">
                        <a14:foregroundMark x1="14222" y1="48889" x2="16000" y2="67556"/>
                        <a14:foregroundMark x1="44889" y1="64444" x2="51556" y2="84444"/>
                        <a14:foregroundMark x1="84444" y1="52000" x2="86667" y2="71556"/>
                        <a14:foregroundMark x1="67556" y1="4444" x2="73333" y2="9333"/>
                      </a14:backgroundRemoval>
                    </a14:imgEffect>
                  </a14:imgLayer>
                </a14:imgProps>
              </a:ext>
              <a:ext uri="{28A0092B-C50C-407E-A947-70E740481C1C}">
                <a14:useLocalDpi xmlns:a14="http://schemas.microsoft.com/office/drawing/2010/main" val="0"/>
              </a:ext>
            </a:extLst>
          </a:blip>
          <a:srcRect/>
          <a:stretch>
            <a:fillRect/>
          </a:stretch>
        </p:blipFill>
        <p:spPr bwMode="auto">
          <a:xfrm>
            <a:off x="1679272" y="3038824"/>
            <a:ext cx="545787" cy="52473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20">
            <a:biLevel thresh="75000"/>
            <a:extLst>
              <a:ext uri="{BEBA8EAE-BF5A-486C-A8C5-ECC9F3942E4B}">
                <a14:imgProps xmlns:a14="http://schemas.microsoft.com/office/drawing/2010/main">
                  <a14:imgLayer r:embed="rId21">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2340292" y="3048590"/>
            <a:ext cx="748820" cy="534022"/>
          </a:xfrm>
          <a:prstGeom prst="rect">
            <a:avLst/>
          </a:prstGeom>
        </p:spPr>
      </p:pic>
      <p:grpSp>
        <p:nvGrpSpPr>
          <p:cNvPr id="74" name="Group 73"/>
          <p:cNvGrpSpPr/>
          <p:nvPr/>
        </p:nvGrpSpPr>
        <p:grpSpPr>
          <a:xfrm>
            <a:off x="3204345" y="3013231"/>
            <a:ext cx="497378" cy="569381"/>
            <a:chOff x="11227523" y="2315027"/>
            <a:chExt cx="565700" cy="647594"/>
          </a:xfrm>
        </p:grpSpPr>
        <p:pic>
          <p:nvPicPr>
            <p:cNvPr id="91" name="Picture 90"/>
            <p:cNvPicPr>
              <a:picLocks noChangeAspect="1"/>
            </p:cNvPicPr>
            <p:nvPr/>
          </p:nvPicPr>
          <p:blipFill rotWithShape="1">
            <a:blip r:embed="rId22">
              <a:biLevel thresh="50000"/>
              <a:extLst>
                <a:ext uri="{28A0092B-C50C-407E-A947-70E740481C1C}">
                  <a14:useLocalDpi xmlns:a14="http://schemas.microsoft.com/office/drawing/2010/main" val="0"/>
                </a:ext>
              </a:extLst>
            </a:blip>
            <a:srcRect/>
            <a:stretch/>
          </p:blipFill>
          <p:spPr>
            <a:xfrm>
              <a:off x="11227523" y="2315027"/>
              <a:ext cx="563134" cy="485323"/>
            </a:xfrm>
            <a:prstGeom prst="rect">
              <a:avLst/>
            </a:prstGeom>
          </p:spPr>
        </p:pic>
        <p:pic>
          <p:nvPicPr>
            <p:cNvPr id="92" name="Picture 91"/>
            <p:cNvPicPr>
              <a:picLocks noChangeAspect="1"/>
            </p:cNvPicPr>
            <p:nvPr/>
          </p:nvPicPr>
          <p:blipFill rotWithShape="1">
            <a:blip r:embed="rId23">
              <a:biLevel thresh="50000"/>
              <a:extLst>
                <a:ext uri="{28A0092B-C50C-407E-A947-70E740481C1C}">
                  <a14:useLocalDpi xmlns:a14="http://schemas.microsoft.com/office/drawing/2010/main" val="0"/>
                </a:ext>
              </a:extLst>
            </a:blip>
            <a:srcRect/>
            <a:stretch/>
          </p:blipFill>
          <p:spPr>
            <a:xfrm>
              <a:off x="11230089" y="2784475"/>
              <a:ext cx="563134" cy="178146"/>
            </a:xfrm>
            <a:prstGeom prst="rect">
              <a:avLst/>
            </a:prstGeom>
          </p:spPr>
        </p:pic>
      </p:grpSp>
      <p:pic>
        <p:nvPicPr>
          <p:cNvPr id="75" name="Picture 7"/>
          <p:cNvPicPr>
            <a:picLocks noChangeAspect="1" noChangeArrowheads="1"/>
          </p:cNvPicPr>
          <p:nvPr/>
        </p:nvPicPr>
        <p:blipFill>
          <a:blip r:embed="rId24">
            <a:biLevel thresh="75000"/>
            <a:extLst>
              <a:ext uri="{28A0092B-C50C-407E-A947-70E740481C1C}">
                <a14:useLocalDpi xmlns:a14="http://schemas.microsoft.com/office/drawing/2010/main" val="0"/>
              </a:ext>
            </a:extLst>
          </a:blip>
          <a:srcRect/>
          <a:stretch>
            <a:fillRect/>
          </a:stretch>
        </p:blipFill>
        <p:spPr bwMode="auto">
          <a:xfrm>
            <a:off x="2558800" y="3838055"/>
            <a:ext cx="331851" cy="54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8"/>
          <p:cNvPicPr>
            <a:picLocks noChangeAspect="1" noChangeArrowheads="1"/>
          </p:cNvPicPr>
          <p:nvPr/>
        </p:nvPicPr>
        <p:blipFill>
          <a:blip r:embed="rId25">
            <a:biLevel thresh="50000"/>
            <a:extLst>
              <a:ext uri="{28A0092B-C50C-407E-A947-70E740481C1C}">
                <a14:useLocalDpi xmlns:a14="http://schemas.microsoft.com/office/drawing/2010/main" val="0"/>
              </a:ext>
            </a:extLst>
          </a:blip>
          <a:srcRect/>
          <a:stretch>
            <a:fillRect/>
          </a:stretch>
        </p:blipFill>
        <p:spPr bwMode="auto">
          <a:xfrm>
            <a:off x="3293527" y="3829788"/>
            <a:ext cx="316757" cy="54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4"/>
          <p:cNvPicPr>
            <a:picLocks noChangeAspect="1" noChangeArrowheads="1"/>
          </p:cNvPicPr>
          <p:nvPr/>
        </p:nvPicPr>
        <p:blipFill>
          <a:blip r:embed="rId26">
            <a:biLevel thresh="75000"/>
            <a:extLst>
              <a:ext uri="{28A0092B-C50C-407E-A947-70E740481C1C}">
                <a14:useLocalDpi xmlns:a14="http://schemas.microsoft.com/office/drawing/2010/main" val="0"/>
              </a:ext>
            </a:extLst>
          </a:blip>
          <a:srcRect/>
          <a:stretch>
            <a:fillRect/>
          </a:stretch>
        </p:blipFill>
        <p:spPr bwMode="auto">
          <a:xfrm>
            <a:off x="1708141" y="3850411"/>
            <a:ext cx="447782" cy="52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1" name="Straight Connector 80"/>
          <p:cNvCxnSpPr/>
          <p:nvPr/>
        </p:nvCxnSpPr>
        <p:spPr>
          <a:xfrm>
            <a:off x="451318" y="2915746"/>
            <a:ext cx="1078992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51318" y="3677354"/>
            <a:ext cx="1078992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1318" y="4439626"/>
            <a:ext cx="1078992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51318" y="5371448"/>
            <a:ext cx="1078992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59382" y="2097071"/>
            <a:ext cx="1600213" cy="646331"/>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Languages,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Dev Tools, &amp;</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App Containers</a:t>
            </a:r>
          </a:p>
        </p:txBody>
      </p:sp>
      <p:sp>
        <p:nvSpPr>
          <p:cNvPr id="86" name="TextBox 85"/>
          <p:cNvSpPr txBox="1"/>
          <p:nvPr/>
        </p:nvSpPr>
        <p:spPr>
          <a:xfrm>
            <a:off x="359382" y="3078508"/>
            <a:ext cx="1600213" cy="46166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CMS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&amp; Apps</a:t>
            </a:r>
            <a:endParaRPr kumimoji="0" lang="en-US" sz="12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a:ea typeface="+mn-ea"/>
              <a:cs typeface="+mn-cs"/>
            </a:endParaRPr>
          </a:p>
        </p:txBody>
      </p:sp>
      <p:sp>
        <p:nvSpPr>
          <p:cNvPr id="87" name="TextBox 86"/>
          <p:cNvSpPr txBox="1"/>
          <p:nvPr/>
        </p:nvSpPr>
        <p:spPr>
          <a:xfrm>
            <a:off x="359382" y="3973834"/>
            <a:ext cx="1600213"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Devices</a:t>
            </a:r>
            <a:endParaRPr kumimoji="0" lang="en-US" sz="12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a:ea typeface="+mn-ea"/>
              <a:cs typeface="+mn-cs"/>
            </a:endParaRPr>
          </a:p>
        </p:txBody>
      </p:sp>
      <p:sp>
        <p:nvSpPr>
          <p:cNvPr id="88" name="TextBox 87"/>
          <p:cNvSpPr txBox="1"/>
          <p:nvPr/>
        </p:nvSpPr>
        <p:spPr>
          <a:xfrm>
            <a:off x="359382" y="4747455"/>
            <a:ext cx="1600213"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Databases</a:t>
            </a:r>
            <a:endParaRPr kumimoji="0" lang="en-US" sz="12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a:ea typeface="+mn-ea"/>
              <a:cs typeface="+mn-cs"/>
            </a:endParaRPr>
          </a:p>
        </p:txBody>
      </p:sp>
      <p:sp>
        <p:nvSpPr>
          <p:cNvPr id="90" name="TextBox 89"/>
          <p:cNvSpPr txBox="1"/>
          <p:nvPr/>
        </p:nvSpPr>
        <p:spPr>
          <a:xfrm>
            <a:off x="359382" y="6154606"/>
            <a:ext cx="1600213" cy="46166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Operating </a:t>
            </a:r>
            <a:b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b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systems</a:t>
            </a:r>
            <a:endParaRPr kumimoji="0" lang="en-US" sz="12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a:ea typeface="+mn-ea"/>
              <a:cs typeface="+mn-cs"/>
            </a:endParaRPr>
          </a:p>
        </p:txBody>
      </p:sp>
      <p:sp>
        <p:nvSpPr>
          <p:cNvPr id="137" name="TextBox 136"/>
          <p:cNvSpPr txBox="1"/>
          <p:nvPr/>
        </p:nvSpPr>
        <p:spPr>
          <a:xfrm>
            <a:off x="3070156" y="6028727"/>
            <a:ext cx="2285870" cy="849463"/>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smtClean="0">
                <a:ln>
                  <a:noFill/>
                </a:ln>
                <a:gradFill>
                  <a:gsLst>
                    <a:gs pos="2917">
                      <a:srgbClr val="505050"/>
                    </a:gs>
                    <a:gs pos="30000">
                      <a:srgbClr val="505050"/>
                    </a:gs>
                  </a:gsLst>
                  <a:lin ang="5400000" scaled="0"/>
                </a:gradFill>
                <a:effectLst/>
                <a:uLnTx/>
                <a:uFillTx/>
                <a:latin typeface="Segoe UI"/>
                <a:ea typeface="+mn-ea"/>
                <a:cs typeface="+mn-cs"/>
              </a:rPr>
              <a:t>Ubuntu, SUSE</a:t>
            </a:r>
            <a:r>
              <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 </a:t>
            </a:r>
            <a:r>
              <a:rPr kumimoji="0" lang="es-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OpenSUSE</a:t>
            </a:r>
            <a:r>
              <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OpenLogic</a:t>
            </a:r>
            <a:r>
              <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 </a:t>
            </a:r>
            <a:r>
              <a:rPr kumimoji="0" lang="es-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CentOS-based</a:t>
            </a:r>
            <a:endPar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Oracle Linux, </a:t>
            </a:r>
            <a:r>
              <a:rPr kumimoji="0" lang="es-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CoreOS</a:t>
            </a:r>
            <a:endPar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pic>
        <p:nvPicPr>
          <p:cNvPr id="138" name="Picture 137"/>
          <p:cNvPicPr>
            <a:picLocks noChangeAspect="1"/>
          </p:cNvPicPr>
          <p:nvPr/>
        </p:nvPicPr>
        <p:blipFill>
          <a:blip r:embed="rId27">
            <a:biLevel thresh="75000"/>
          </a:blip>
          <a:stretch>
            <a:fillRect/>
          </a:stretch>
        </p:blipFill>
        <p:spPr>
          <a:xfrm>
            <a:off x="6918525" y="6190781"/>
            <a:ext cx="1938256" cy="429021"/>
          </a:xfrm>
          <a:prstGeom prst="rect">
            <a:avLst/>
          </a:prstGeom>
        </p:spPr>
      </p:pic>
      <p:sp>
        <p:nvSpPr>
          <p:cNvPr id="139" name="TextBox 138"/>
          <p:cNvSpPr txBox="1"/>
          <p:nvPr/>
        </p:nvSpPr>
        <p:spPr>
          <a:xfrm>
            <a:off x="6291237" y="3258931"/>
            <a:ext cx="4627232" cy="461665"/>
          </a:xfrm>
          <a:prstGeom prst="rect">
            <a:avLst/>
          </a:prstGeom>
          <a:no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D</a:t>
            </a:r>
            <a:r>
              <a:rPr kumimoji="0" lang="es-US" sz="1200" b="0" i="0" u="none" strike="noStrike" kern="1200" cap="none" spc="0" normalizeH="0" baseline="0" noProof="0" dirty="0" smtClean="0">
                <a:ln>
                  <a:noFill/>
                </a:ln>
                <a:gradFill>
                  <a:gsLst>
                    <a:gs pos="2917">
                      <a:srgbClr val="505050"/>
                    </a:gs>
                    <a:gs pos="30000">
                      <a:srgbClr val="505050"/>
                    </a:gs>
                  </a:gsLst>
                  <a:lin ang="5400000" scaled="0"/>
                </a:gradFill>
                <a:effectLst/>
                <a:uLnTx/>
                <a:uFillTx/>
                <a:latin typeface="Segoe UI"/>
                <a:ea typeface="+mn-ea"/>
                <a:cs typeface="+mn-cs"/>
              </a:rPr>
              <a:t>ozens of .NET &amp; PHP CMS and Web </a:t>
            </a:r>
            <a:r>
              <a:rPr kumimoji="0" lang="en-US" sz="1200" b="0" i="0" u="none" strike="noStrike" kern="1200" cap="none" spc="0" normalizeH="0" baseline="0" noProof="0" dirty="0" smtClean="0">
                <a:ln>
                  <a:noFill/>
                </a:ln>
                <a:gradFill>
                  <a:gsLst>
                    <a:gs pos="2917">
                      <a:srgbClr val="505050"/>
                    </a:gs>
                    <a:gs pos="30000">
                      <a:srgbClr val="505050"/>
                    </a:gs>
                  </a:gsLst>
                  <a:lin ang="5400000" scaled="0"/>
                </a:gradFill>
                <a:effectLst/>
                <a:uLnTx/>
                <a:uFillTx/>
                <a:latin typeface="Segoe UI"/>
                <a:ea typeface="+mn-ea"/>
                <a:cs typeface="+mn-cs"/>
              </a:rPr>
              <a:t>applications</a:t>
            </a:r>
          </a:p>
        </p:txBody>
      </p:sp>
      <p:pic>
        <p:nvPicPr>
          <p:cNvPr id="140" name="Picture 139"/>
          <p:cNvPicPr>
            <a:picLocks noChangeAspect="1"/>
          </p:cNvPicPr>
          <p:nvPr/>
        </p:nvPicPr>
        <p:blipFill>
          <a:blip r:embed="rId28">
            <a:biLevel thresh="75000"/>
          </a:blip>
          <a:stretch>
            <a:fillRect/>
          </a:stretch>
        </p:blipFill>
        <p:spPr>
          <a:xfrm>
            <a:off x="9029587" y="6179725"/>
            <a:ext cx="1245910" cy="458495"/>
          </a:xfrm>
          <a:prstGeom prst="rect">
            <a:avLst/>
          </a:prstGeom>
        </p:spPr>
      </p:pic>
      <p:sp>
        <p:nvSpPr>
          <p:cNvPr id="141" name="TextBox 140"/>
          <p:cNvSpPr txBox="1"/>
          <p:nvPr/>
        </p:nvSpPr>
        <p:spPr>
          <a:xfrm>
            <a:off x="8210030" y="2061017"/>
            <a:ext cx="1932995" cy="664636"/>
          </a:xfrm>
          <a:prstGeom prst="rect">
            <a:avLst/>
          </a:prstGeom>
          <a:noFill/>
        </p:spPr>
        <p:txBody>
          <a:bodyPr wrap="square" lIns="182781" tIns="146224" rIns="182781" bIns="146224" rtlCol="0">
            <a:spAutoFit/>
          </a:bodyPr>
          <a:lstStyle>
            <a:defPPr>
              <a:defRPr lang="en-US"/>
            </a:defPPr>
            <a:lvl1pPr algn="ctr" defTabSz="932194">
              <a:lnSpc>
                <a:spcPct val="90000"/>
              </a:lnSpc>
              <a:spcAft>
                <a:spcPts val="600"/>
              </a:spcAft>
              <a:defRPr sz="1200">
                <a:gradFill>
                  <a:gsLst>
                    <a:gs pos="2917">
                      <a:schemeClr val="tx1"/>
                    </a:gs>
                    <a:gs pos="30000">
                      <a:schemeClr val="tx1"/>
                    </a:gs>
                  </a:gsLst>
                  <a:lin ang="5400000" scaled="0"/>
                </a:gradFill>
              </a:defRPr>
            </a:lvl1pPr>
          </a:lstStyle>
          <a:p>
            <a:pPr marL="0" marR="0" lvl="0" indent="0" algn="ctr" defTabSz="9321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Bring</a:t>
            </a:r>
            <a:r>
              <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 </a:t>
            </a:r>
            <a:endParaRPr kumimoji="0" lang="es-US" sz="1200" b="0" i="0" u="none" strike="noStrike" kern="1200" cap="none" spc="0" normalizeH="0" baseline="0" noProof="0" dirty="0" smtClean="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ctr" defTabSz="932194"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err="1" smtClean="0">
                <a:ln>
                  <a:noFill/>
                </a:ln>
                <a:gradFill>
                  <a:gsLst>
                    <a:gs pos="2917">
                      <a:srgbClr val="505050"/>
                    </a:gs>
                    <a:gs pos="30000">
                      <a:srgbClr val="505050"/>
                    </a:gs>
                  </a:gsLst>
                  <a:lin ang="5400000" scaled="0"/>
                </a:gradFill>
                <a:effectLst/>
                <a:uLnTx/>
                <a:uFillTx/>
                <a:latin typeface="Segoe UI"/>
                <a:ea typeface="+mn-ea"/>
                <a:cs typeface="+mn-cs"/>
              </a:rPr>
              <a:t>your</a:t>
            </a:r>
            <a:r>
              <a:rPr kumimoji="0" lang="es-US" sz="1200" b="0" i="0" u="none" strike="noStrike" kern="1200" cap="none" spc="0" normalizeH="0" baseline="0" noProof="0" dirty="0" smtClean="0">
                <a:ln>
                  <a:noFill/>
                </a:ln>
                <a:gradFill>
                  <a:gsLst>
                    <a:gs pos="2917">
                      <a:srgbClr val="505050"/>
                    </a:gs>
                    <a:gs pos="30000">
                      <a:srgbClr val="505050"/>
                    </a:gs>
                  </a:gsLst>
                  <a:lin ang="5400000" scaled="0"/>
                </a:gradFill>
                <a:effectLst/>
                <a:uLnTx/>
                <a:uFillTx/>
                <a:latin typeface="Segoe UI"/>
                <a:ea typeface="+mn-ea"/>
                <a:cs typeface="+mn-cs"/>
              </a:rPr>
              <a:t> </a:t>
            </a:r>
            <a:r>
              <a:rPr kumimoji="0" lang="es-US" sz="1200" b="0" i="0" u="none" strike="noStrike" kern="1200" cap="none" spc="0" normalizeH="0" baseline="0" noProof="0" dirty="0" err="1" smtClean="0">
                <a:ln>
                  <a:noFill/>
                </a:ln>
                <a:gradFill>
                  <a:gsLst>
                    <a:gs pos="2917">
                      <a:srgbClr val="505050"/>
                    </a:gs>
                    <a:gs pos="30000">
                      <a:srgbClr val="505050"/>
                    </a:gs>
                  </a:gsLst>
                  <a:lin ang="5400000" scaled="0"/>
                </a:gradFill>
                <a:effectLst/>
                <a:uLnTx/>
                <a:uFillTx/>
                <a:latin typeface="Segoe UI"/>
                <a:ea typeface="+mn-ea"/>
                <a:cs typeface="+mn-cs"/>
              </a:rPr>
              <a:t>own</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sp>
        <p:nvSpPr>
          <p:cNvPr id="142" name="TextBox 141"/>
          <p:cNvSpPr txBox="1"/>
          <p:nvPr/>
        </p:nvSpPr>
        <p:spPr>
          <a:xfrm>
            <a:off x="6893737" y="4054030"/>
            <a:ext cx="3751104" cy="461665"/>
          </a:xfrm>
          <a:prstGeom prst="rect">
            <a:avLst/>
          </a:prstGeom>
          <a:no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Via HTML/JS, cross-platform and native</a:t>
            </a:r>
          </a:p>
        </p:txBody>
      </p:sp>
      <p:pic>
        <p:nvPicPr>
          <p:cNvPr id="143" name="Picture 142"/>
          <p:cNvPicPr>
            <a:picLocks noChangeAspect="1"/>
          </p:cNvPicPr>
          <p:nvPr/>
        </p:nvPicPr>
        <p:blipFill>
          <a:blip r:embed="rId29">
            <a:biLevel thresh="75000"/>
            <a:extLst>
              <a:ext uri="{28A0092B-C50C-407E-A947-70E740481C1C}">
                <a14:useLocalDpi xmlns:a14="http://schemas.microsoft.com/office/drawing/2010/main" val="0"/>
              </a:ext>
            </a:extLst>
          </a:blip>
          <a:stretch>
            <a:fillRect/>
          </a:stretch>
        </p:blipFill>
        <p:spPr>
          <a:xfrm>
            <a:off x="8549242" y="3740597"/>
            <a:ext cx="1623019" cy="483041"/>
          </a:xfrm>
          <a:prstGeom prst="rect">
            <a:avLst/>
          </a:prstGeom>
        </p:spPr>
      </p:pic>
      <p:pic>
        <p:nvPicPr>
          <p:cNvPr id="144" name="Picture 143"/>
          <p:cNvPicPr>
            <a:picLocks noChangeAspect="1"/>
          </p:cNvPicPr>
          <p:nvPr/>
        </p:nvPicPr>
        <p:blipFill>
          <a:blip r:embed="rId30">
            <a:biLevel thresh="75000"/>
            <a:extLst>
              <a:ext uri="{28A0092B-C50C-407E-A947-70E740481C1C}">
                <a14:useLocalDpi xmlns:a14="http://schemas.microsoft.com/office/drawing/2010/main" val="0"/>
              </a:ext>
            </a:extLst>
          </a:blip>
          <a:stretch>
            <a:fillRect/>
          </a:stretch>
        </p:blipFill>
        <p:spPr>
          <a:xfrm>
            <a:off x="6918525" y="3800908"/>
            <a:ext cx="1468329" cy="397289"/>
          </a:xfrm>
          <a:prstGeom prst="rect">
            <a:avLst/>
          </a:prstGeom>
        </p:spPr>
      </p:pic>
      <p:pic>
        <p:nvPicPr>
          <p:cNvPr id="135" name="Picture 134"/>
          <p:cNvPicPr>
            <a:picLocks noChangeAspect="1"/>
          </p:cNvPicPr>
          <p:nvPr/>
        </p:nvPicPr>
        <p:blipFill>
          <a:blip r:embed="rId31">
            <a:biLevel thresh="75000"/>
          </a:blip>
          <a:stretch>
            <a:fillRect/>
          </a:stretch>
        </p:blipFill>
        <p:spPr>
          <a:xfrm>
            <a:off x="6953501" y="4886543"/>
            <a:ext cx="1447800" cy="444717"/>
          </a:xfrm>
          <a:prstGeom prst="rect">
            <a:avLst/>
          </a:prstGeom>
        </p:spPr>
      </p:pic>
      <p:pic>
        <p:nvPicPr>
          <p:cNvPr id="136" name="Picture 135"/>
          <p:cNvPicPr>
            <a:picLocks noChangeAspect="1"/>
          </p:cNvPicPr>
          <p:nvPr/>
        </p:nvPicPr>
        <p:blipFill>
          <a:blip r:embed="rId32">
            <a:biLevel thresh="75000"/>
          </a:blip>
          <a:stretch>
            <a:fillRect/>
          </a:stretch>
        </p:blipFill>
        <p:spPr>
          <a:xfrm>
            <a:off x="4923519" y="4712022"/>
            <a:ext cx="1085087" cy="365760"/>
          </a:xfrm>
          <a:prstGeom prst="rect">
            <a:avLst/>
          </a:prstGeom>
        </p:spPr>
      </p:pic>
      <p:pic>
        <p:nvPicPr>
          <p:cNvPr id="145" name="Picture 144"/>
          <p:cNvPicPr>
            <a:picLocks noChangeAspect="1"/>
          </p:cNvPicPr>
          <p:nvPr/>
        </p:nvPicPr>
        <p:blipFill>
          <a:blip r:embed="rId33">
            <a:biLevel thresh="75000"/>
          </a:blip>
          <a:stretch>
            <a:fillRect/>
          </a:stretch>
        </p:blipFill>
        <p:spPr>
          <a:xfrm>
            <a:off x="6918525" y="4531281"/>
            <a:ext cx="1357367" cy="354766"/>
          </a:xfrm>
          <a:prstGeom prst="rect">
            <a:avLst/>
          </a:prstGeom>
        </p:spPr>
      </p:pic>
      <p:sp>
        <p:nvSpPr>
          <p:cNvPr id="146" name="TextBox 145"/>
          <p:cNvSpPr txBox="1"/>
          <p:nvPr/>
        </p:nvSpPr>
        <p:spPr>
          <a:xfrm>
            <a:off x="6731038" y="1505215"/>
            <a:ext cx="3591111" cy="683264"/>
          </a:xfrm>
          <a:prstGeom prst="rect">
            <a:avLst/>
          </a:prstGeom>
          <a:noFill/>
        </p:spPr>
        <p:txBody>
          <a:bodyPr wrap="non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68217A"/>
                </a:solidFill>
                <a:effectLst/>
                <a:uLnTx/>
                <a:uFillTx/>
                <a:latin typeface="Segoe UI Light"/>
                <a:ea typeface="+mn-ea"/>
                <a:cs typeface="+mn-cs"/>
              </a:rPr>
              <a:t>Ecosystem </a:t>
            </a:r>
            <a:r>
              <a:rPr kumimoji="0" lang="en-US" sz="2800" b="0" i="0" u="none" strike="noStrike" kern="1200" cap="none" spc="0" normalizeH="0" baseline="0" noProof="0" dirty="0" smtClean="0">
                <a:ln>
                  <a:noFill/>
                </a:ln>
                <a:solidFill>
                  <a:srgbClr val="68217A"/>
                </a:solidFill>
                <a:effectLst/>
                <a:uLnTx/>
                <a:uFillTx/>
                <a:latin typeface="Segoe UI Light"/>
                <a:ea typeface="+mn-ea"/>
                <a:cs typeface="+mn-cs"/>
              </a:rPr>
              <a:t>supported</a:t>
            </a:r>
            <a:endParaRPr kumimoji="0" lang="en-US" sz="2800" b="0" i="0" u="none" strike="noStrike" kern="1200" cap="none" spc="0" normalizeH="0" baseline="0" noProof="0" dirty="0">
              <a:ln>
                <a:noFill/>
              </a:ln>
              <a:solidFill>
                <a:srgbClr val="68217A"/>
              </a:solidFill>
              <a:effectLst/>
              <a:uLnTx/>
              <a:uFillTx/>
              <a:latin typeface="Segoe UI Light"/>
              <a:ea typeface="+mn-ea"/>
              <a:cs typeface="+mn-cs"/>
            </a:endParaRPr>
          </a:p>
        </p:txBody>
      </p:sp>
      <p:pic>
        <p:nvPicPr>
          <p:cNvPr id="8" name="Picture 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918525" y="3061917"/>
            <a:ext cx="1714500" cy="238125"/>
          </a:xfrm>
          <a:prstGeom prst="rect">
            <a:avLst/>
          </a:prstGeom>
        </p:spPr>
      </p:pic>
      <p:sp>
        <p:nvSpPr>
          <p:cNvPr id="148" name="TextBox 147"/>
          <p:cNvSpPr txBox="1"/>
          <p:nvPr/>
        </p:nvSpPr>
        <p:spPr>
          <a:xfrm>
            <a:off x="451318" y="1505215"/>
            <a:ext cx="3032112" cy="683264"/>
          </a:xfrm>
          <a:prstGeom prst="rect">
            <a:avLst/>
          </a:prstGeom>
          <a:noFill/>
        </p:spPr>
        <p:txBody>
          <a:bodyPr wrap="none" lIns="0" tIns="146304" rIns="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68217A"/>
                </a:solidFill>
                <a:effectLst/>
                <a:uLnTx/>
                <a:uFillTx/>
                <a:latin typeface="Segoe UI Light"/>
                <a:ea typeface="+mn-ea"/>
                <a:cs typeface="+mn-cs"/>
              </a:rPr>
              <a:t>Microsoft </a:t>
            </a:r>
            <a:r>
              <a:rPr kumimoji="0" lang="en-US" sz="2800" b="0" i="0" u="none" strike="noStrike" kern="1200" cap="none" spc="0" normalizeH="0" baseline="0" noProof="0" dirty="0" smtClean="0">
                <a:ln>
                  <a:noFill/>
                </a:ln>
                <a:solidFill>
                  <a:srgbClr val="68217A"/>
                </a:solidFill>
                <a:effectLst/>
                <a:uLnTx/>
                <a:uFillTx/>
                <a:latin typeface="Segoe UI Light"/>
                <a:ea typeface="+mn-ea"/>
                <a:cs typeface="+mn-cs"/>
              </a:rPr>
              <a:t>integrated</a:t>
            </a:r>
            <a:endParaRPr kumimoji="0" lang="en-US" sz="2800" b="0" i="0" u="none" strike="noStrike" kern="1200" cap="none" spc="0" normalizeH="0" baseline="0" noProof="0" dirty="0">
              <a:ln>
                <a:noFill/>
              </a:ln>
              <a:solidFill>
                <a:srgbClr val="68217A"/>
              </a:solidFill>
              <a:effectLst/>
              <a:uLnTx/>
              <a:uFillTx/>
              <a:latin typeface="Segoe UI Light"/>
              <a:ea typeface="+mn-ea"/>
              <a:cs typeface="+mn-cs"/>
            </a:endParaRPr>
          </a:p>
        </p:txBody>
      </p:sp>
      <p:cxnSp>
        <p:nvCxnSpPr>
          <p:cNvPr id="7" name="Straight Connector 6"/>
          <p:cNvCxnSpPr/>
          <p:nvPr/>
        </p:nvCxnSpPr>
        <p:spPr>
          <a:xfrm>
            <a:off x="6299095" y="1953848"/>
            <a:ext cx="0" cy="4752975"/>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35" cstate="print">
            <a:biLevel thresh="50000"/>
            <a:extLst>
              <a:ext uri="{28A0092B-C50C-407E-A947-70E740481C1C}">
                <a14:useLocalDpi xmlns:a14="http://schemas.microsoft.com/office/drawing/2010/main" val="0"/>
              </a:ext>
            </a:extLst>
          </a:blip>
          <a:stretch>
            <a:fillRect/>
          </a:stretch>
        </p:blipFill>
        <p:spPr>
          <a:xfrm>
            <a:off x="6918525" y="2183946"/>
            <a:ext cx="398298" cy="457200"/>
          </a:xfrm>
          <a:prstGeom prst="rect">
            <a:avLst/>
          </a:prstGeom>
        </p:spPr>
      </p:pic>
      <p:pic>
        <p:nvPicPr>
          <p:cNvPr id="50" name="Picture 49"/>
          <p:cNvPicPr>
            <a:picLocks noChangeAspect="1"/>
          </p:cNvPicPr>
          <p:nvPr/>
        </p:nvPicPr>
        <p:blipFill>
          <a:blip r:embed="rId36">
            <a:biLevel thresh="50000"/>
          </a:blip>
          <a:stretch>
            <a:fillRect/>
          </a:stretch>
        </p:blipFill>
        <p:spPr>
          <a:xfrm>
            <a:off x="5346351" y="2198694"/>
            <a:ext cx="528523" cy="548640"/>
          </a:xfrm>
          <a:prstGeom prst="rect">
            <a:avLst/>
          </a:prstGeom>
        </p:spPr>
      </p:pic>
      <p:pic>
        <p:nvPicPr>
          <p:cNvPr id="51" name="Picture 50"/>
          <p:cNvPicPr>
            <a:picLocks noChangeAspect="1"/>
          </p:cNvPicPr>
          <p:nvPr/>
        </p:nvPicPr>
        <p:blipFill rotWithShape="1">
          <a:blip r:embed="rId37">
            <a:biLevel thresh="50000"/>
            <a:extLst>
              <a:ext uri="{28A0092B-C50C-407E-A947-70E740481C1C}">
                <a14:useLocalDpi xmlns:a14="http://schemas.microsoft.com/office/drawing/2010/main" val="0"/>
              </a:ext>
            </a:extLst>
          </a:blip>
          <a:srcRect t="1" r="79109" b="5951"/>
          <a:stretch/>
        </p:blipFill>
        <p:spPr>
          <a:xfrm>
            <a:off x="3781150" y="3780353"/>
            <a:ext cx="597049" cy="640080"/>
          </a:xfrm>
          <a:prstGeom prst="rect">
            <a:avLst/>
          </a:prstGeom>
        </p:spPr>
      </p:pic>
      <p:pic>
        <p:nvPicPr>
          <p:cNvPr id="52" name="Picture 51"/>
          <p:cNvPicPr>
            <a:picLocks noChangeAspect="1"/>
          </p:cNvPicPr>
          <p:nvPr/>
        </p:nvPicPr>
        <p:blipFill rotWithShape="1">
          <a:blip r:embed="rId37">
            <a:biLevel thresh="50000"/>
            <a:extLst>
              <a:ext uri="{28A0092B-C50C-407E-A947-70E740481C1C}">
                <a14:useLocalDpi xmlns:a14="http://schemas.microsoft.com/office/drawing/2010/main" val="0"/>
              </a:ext>
            </a:extLst>
          </a:blip>
          <a:srcRect t="1" r="79109" b="5951"/>
          <a:stretch/>
        </p:blipFill>
        <p:spPr>
          <a:xfrm>
            <a:off x="3838300" y="3761303"/>
            <a:ext cx="597049" cy="640080"/>
          </a:xfrm>
          <a:prstGeom prst="rect">
            <a:avLst/>
          </a:prstGeom>
        </p:spPr>
      </p:pic>
      <p:pic>
        <p:nvPicPr>
          <p:cNvPr id="53" name="Picture 52"/>
          <p:cNvPicPr>
            <a:picLocks noChangeAspect="1"/>
          </p:cNvPicPr>
          <p:nvPr/>
        </p:nvPicPr>
        <p:blipFill rotWithShape="1">
          <a:blip r:embed="rId37">
            <a:biLevel thresh="50000"/>
            <a:extLst>
              <a:ext uri="{28A0092B-C50C-407E-A947-70E740481C1C}">
                <a14:useLocalDpi xmlns:a14="http://schemas.microsoft.com/office/drawing/2010/main" val="0"/>
              </a:ext>
            </a:extLst>
          </a:blip>
          <a:srcRect t="1" r="79109" b="5951"/>
          <a:stretch/>
        </p:blipFill>
        <p:spPr>
          <a:xfrm>
            <a:off x="1653083" y="6108763"/>
            <a:ext cx="597049" cy="640080"/>
          </a:xfrm>
          <a:prstGeom prst="rect">
            <a:avLst/>
          </a:prstGeom>
        </p:spPr>
      </p:pic>
      <p:pic>
        <p:nvPicPr>
          <p:cNvPr id="54" name="Picture 4" descr="http://www.logoeps.net/wp-content/uploads/2012/02/oracle-logo.jpg"/>
          <p:cNvPicPr>
            <a:picLocks noChangeAspect="1" noChangeArrowheads="1"/>
          </p:cNvPicPr>
          <p:nvPr/>
        </p:nvPicPr>
        <p:blipFill>
          <a:blip r:embed="rId38" cstate="print">
            <a:biLevel thresh="75000"/>
            <a:extLst>
              <a:ext uri="{28A0092B-C50C-407E-A947-70E740481C1C}">
                <a14:useLocalDpi xmlns:a14="http://schemas.microsoft.com/office/drawing/2010/main" val="0"/>
              </a:ext>
            </a:extLst>
          </a:blip>
          <a:srcRect/>
          <a:stretch>
            <a:fillRect/>
          </a:stretch>
        </p:blipFill>
        <p:spPr bwMode="auto">
          <a:xfrm>
            <a:off x="8415429" y="4538007"/>
            <a:ext cx="1254180" cy="26534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39" cstate="print">
            <a:grayscl/>
            <a:extLst>
              <a:ext uri="{28A0092B-C50C-407E-A947-70E740481C1C}">
                <a14:useLocalDpi xmlns:a14="http://schemas.microsoft.com/office/drawing/2010/main" val="0"/>
              </a:ext>
            </a:extLst>
          </a:blip>
          <a:stretch>
            <a:fillRect/>
          </a:stretch>
        </p:blipFill>
        <p:spPr>
          <a:xfrm>
            <a:off x="7527341" y="2248439"/>
            <a:ext cx="1137286" cy="365760"/>
          </a:xfrm>
          <a:prstGeom prst="rect">
            <a:avLst/>
          </a:prstGeom>
        </p:spPr>
      </p:pic>
      <p:pic>
        <p:nvPicPr>
          <p:cNvPr id="56" name="Picture 55"/>
          <p:cNvPicPr>
            <a:picLocks noChangeAspect="1"/>
          </p:cNvPicPr>
          <p:nvPr/>
        </p:nvPicPr>
        <p:blipFill>
          <a:blip r:embed="rId40"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551090" y="2376305"/>
            <a:ext cx="1349398" cy="458318"/>
          </a:xfrm>
          <a:prstGeom prst="rect">
            <a:avLst/>
          </a:prstGeom>
        </p:spPr>
      </p:pic>
      <p:sp>
        <p:nvSpPr>
          <p:cNvPr id="60" name="TextBox 59"/>
          <p:cNvSpPr txBox="1"/>
          <p:nvPr/>
        </p:nvSpPr>
        <p:spPr>
          <a:xfrm>
            <a:off x="9475711" y="4588256"/>
            <a:ext cx="1287452" cy="712796"/>
          </a:xfrm>
          <a:prstGeom prst="rect">
            <a:avLst/>
          </a:prstGeom>
          <a:noFill/>
        </p:spPr>
        <p:txBody>
          <a:bodyPr wrap="square" lIns="182781" tIns="146224" rIns="182781" bIns="146224" rtlCol="0">
            <a:spAutoFit/>
          </a:bodyPr>
          <a:lstStyle/>
          <a:p>
            <a:pPr marL="0" marR="0" lvl="0" indent="0" algn="ctr" defTabSz="932194" rtl="0" eaLnBrk="1" fontAlgn="auto" latinLnBrk="0" hangingPunct="1">
              <a:lnSpc>
                <a:spcPct val="90000"/>
              </a:lnSpc>
              <a:spcBef>
                <a:spcPts val="0"/>
              </a:spcBef>
              <a:spcAft>
                <a:spcPts val="600"/>
              </a:spcAft>
              <a:buClrTx/>
              <a:buSzTx/>
              <a:buFontTx/>
              <a:buNone/>
              <a:tabLst/>
              <a:defRPr/>
            </a:pPr>
            <a:r>
              <a:rPr kumimoji="0" lang="es-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DocDB</a:t>
            </a:r>
            <a:endPar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ctr" defTabSz="932194" rtl="0" eaLnBrk="1" fontAlgn="auto" latinLnBrk="0" hangingPunct="1">
              <a:lnSpc>
                <a:spcPct val="90000"/>
              </a:lnSpc>
              <a:spcBef>
                <a:spcPts val="0"/>
              </a:spcBef>
              <a:spcAft>
                <a:spcPts val="600"/>
              </a:spcAft>
              <a:buClrTx/>
              <a:buSzTx/>
              <a:buFontTx/>
              <a:buNone/>
              <a:tabLst/>
              <a:defRPr/>
            </a:pPr>
            <a:r>
              <a:rPr kumimoji="0" lang="es-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DataStax</a:t>
            </a:r>
            <a:endPar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endParaRPr>
          </a:p>
        </p:txBody>
      </p:sp>
      <p:sp>
        <p:nvSpPr>
          <p:cNvPr id="61" name="TextBox 60"/>
          <p:cNvSpPr txBox="1"/>
          <p:nvPr/>
        </p:nvSpPr>
        <p:spPr>
          <a:xfrm>
            <a:off x="9800836" y="6076652"/>
            <a:ext cx="1932995" cy="664636"/>
          </a:xfrm>
          <a:prstGeom prst="rect">
            <a:avLst/>
          </a:prstGeom>
          <a:noFill/>
        </p:spPr>
        <p:txBody>
          <a:bodyPr wrap="square" lIns="182781" tIns="146224" rIns="182781" bIns="146224" rtlCol="0">
            <a:spAutoFit/>
          </a:bodyPr>
          <a:lstStyle>
            <a:defPPr>
              <a:defRPr lang="en-US"/>
            </a:defPPr>
            <a:lvl1pPr algn="ctr" defTabSz="932194">
              <a:lnSpc>
                <a:spcPct val="90000"/>
              </a:lnSpc>
              <a:spcAft>
                <a:spcPts val="600"/>
              </a:spcAft>
              <a:defRPr sz="1200">
                <a:gradFill>
                  <a:gsLst>
                    <a:gs pos="2917">
                      <a:schemeClr val="tx1"/>
                    </a:gs>
                    <a:gs pos="30000">
                      <a:schemeClr val="tx1"/>
                    </a:gs>
                  </a:gsLst>
                  <a:lin ang="5400000" scaled="0"/>
                </a:gradFill>
              </a:defRPr>
            </a:lvl1pPr>
          </a:lstStyle>
          <a:p>
            <a:pPr marL="0" marR="0" lvl="0" indent="0" algn="ctr" defTabSz="93219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Bring</a:t>
            </a:r>
            <a:r>
              <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 </a:t>
            </a:r>
            <a:endParaRPr kumimoji="0" lang="es-US" sz="1200" b="0" i="0" u="none" strike="noStrike" kern="1200" cap="none" spc="0" normalizeH="0" baseline="0" noProof="0" dirty="0" smtClean="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ctr" defTabSz="932194"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err="1" smtClean="0">
                <a:ln>
                  <a:noFill/>
                </a:ln>
                <a:gradFill>
                  <a:gsLst>
                    <a:gs pos="2917">
                      <a:srgbClr val="505050"/>
                    </a:gs>
                    <a:gs pos="30000">
                      <a:srgbClr val="505050"/>
                    </a:gs>
                  </a:gsLst>
                  <a:lin ang="5400000" scaled="0"/>
                </a:gradFill>
                <a:effectLst/>
                <a:uLnTx/>
                <a:uFillTx/>
                <a:latin typeface="Segoe UI"/>
                <a:ea typeface="+mn-ea"/>
                <a:cs typeface="+mn-cs"/>
              </a:rPr>
              <a:t>your</a:t>
            </a:r>
            <a:r>
              <a:rPr kumimoji="0" lang="es-US" sz="1200" b="0" i="0" u="none" strike="noStrike" kern="1200" cap="none" spc="0" normalizeH="0" baseline="0" noProof="0" dirty="0" smtClean="0">
                <a:ln>
                  <a:noFill/>
                </a:ln>
                <a:gradFill>
                  <a:gsLst>
                    <a:gs pos="2917">
                      <a:srgbClr val="505050"/>
                    </a:gs>
                    <a:gs pos="30000">
                      <a:srgbClr val="505050"/>
                    </a:gs>
                  </a:gsLst>
                  <a:lin ang="5400000" scaled="0"/>
                </a:gradFill>
                <a:effectLst/>
                <a:uLnTx/>
                <a:uFillTx/>
                <a:latin typeface="Segoe UI"/>
                <a:ea typeface="+mn-ea"/>
                <a:cs typeface="+mn-cs"/>
              </a:rPr>
              <a:t> </a:t>
            </a:r>
            <a:r>
              <a:rPr kumimoji="0" lang="es-US" sz="1200" b="0" i="0" u="none" strike="noStrike" kern="1200" cap="none" spc="0" normalizeH="0" baseline="0" noProof="0" dirty="0" err="1" smtClean="0">
                <a:ln>
                  <a:noFill/>
                </a:ln>
                <a:gradFill>
                  <a:gsLst>
                    <a:gs pos="2917">
                      <a:srgbClr val="505050"/>
                    </a:gs>
                    <a:gs pos="30000">
                      <a:srgbClr val="505050"/>
                    </a:gs>
                  </a:gsLst>
                  <a:lin ang="5400000" scaled="0"/>
                </a:gradFill>
                <a:effectLst/>
                <a:uLnTx/>
                <a:uFillTx/>
                <a:latin typeface="Segoe UI"/>
                <a:ea typeface="+mn-ea"/>
                <a:cs typeface="+mn-cs"/>
              </a:rPr>
              <a:t>own</a:t>
            </a:r>
            <a:endParaRPr kumimoji="0" lang="en-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p:txBody>
      </p:sp>
      <p:cxnSp>
        <p:nvCxnSpPr>
          <p:cNvPr id="62" name="Straight Connector 61"/>
          <p:cNvCxnSpPr/>
          <p:nvPr/>
        </p:nvCxnSpPr>
        <p:spPr>
          <a:xfrm>
            <a:off x="451318" y="6069528"/>
            <a:ext cx="1078992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59382" y="5613834"/>
            <a:ext cx="1600213"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0">
                      <a:srgbClr val="000000"/>
                    </a:gs>
                    <a:gs pos="100000">
                      <a:srgbClr val="000000"/>
                    </a:gs>
                  </a:gsLst>
                  <a:lin ang="5400000" scaled="1"/>
                </a:gradFill>
                <a:effectLst/>
                <a:uLnTx/>
                <a:uFillTx/>
                <a:latin typeface="Segoe UI"/>
                <a:ea typeface="+mn-ea"/>
                <a:cs typeface="+mn-cs"/>
              </a:rPr>
              <a:t>Management</a:t>
            </a:r>
            <a:endParaRPr kumimoji="0" lang="en-US" sz="12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a:ea typeface="+mn-ea"/>
              <a:cs typeface="+mn-cs"/>
            </a:endParaRPr>
          </a:p>
        </p:txBody>
      </p:sp>
      <p:pic>
        <p:nvPicPr>
          <p:cNvPr id="64" name="Picture 63"/>
          <p:cNvPicPr>
            <a:picLocks noChangeAspect="1"/>
          </p:cNvPicPr>
          <p:nvPr/>
        </p:nvPicPr>
        <p:blipFill>
          <a:blip r:embed="rId4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37430" y="5389649"/>
            <a:ext cx="1272827" cy="594360"/>
          </a:xfrm>
          <a:prstGeom prst="rect">
            <a:avLst/>
          </a:prstGeom>
          <a:noFill/>
        </p:spPr>
      </p:pic>
      <p:pic>
        <p:nvPicPr>
          <p:cNvPr id="70" name="Picture 69"/>
          <p:cNvPicPr>
            <a:picLocks noChangeAspect="1"/>
          </p:cNvPicPr>
          <p:nvPr/>
        </p:nvPicPr>
        <p:blipFill>
          <a:blip r:embed="rId4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770677" y="5508109"/>
            <a:ext cx="465268" cy="457200"/>
          </a:xfrm>
          <a:prstGeom prst="rect">
            <a:avLst/>
          </a:prstGeom>
          <a:noFill/>
        </p:spPr>
      </p:pic>
      <p:pic>
        <p:nvPicPr>
          <p:cNvPr id="71" name="Picture 70"/>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6918525" y="5438054"/>
            <a:ext cx="751765" cy="594360"/>
          </a:xfrm>
          <a:prstGeom prst="rect">
            <a:avLst/>
          </a:prstGeom>
        </p:spPr>
      </p:pic>
      <p:pic>
        <p:nvPicPr>
          <p:cNvPr id="76" name="Picture 75"/>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000651" y="5440778"/>
            <a:ext cx="949457" cy="594360"/>
          </a:xfrm>
          <a:prstGeom prst="rect">
            <a:avLst/>
          </a:prstGeom>
        </p:spPr>
      </p:pic>
      <p:sp>
        <p:nvSpPr>
          <p:cNvPr id="77" name="TextBox 76"/>
          <p:cNvSpPr txBox="1"/>
          <p:nvPr/>
        </p:nvSpPr>
        <p:spPr>
          <a:xfrm>
            <a:off x="8746396" y="5413577"/>
            <a:ext cx="1287452" cy="712796"/>
          </a:xfrm>
          <a:prstGeom prst="rect">
            <a:avLst/>
          </a:prstGeom>
          <a:noFill/>
        </p:spPr>
        <p:txBody>
          <a:bodyPr wrap="square" lIns="182781" tIns="146224" rIns="182781" bIns="146224" rtlCol="0">
            <a:spAutoFit/>
          </a:bodyPr>
          <a:lstStyle>
            <a:defPPr>
              <a:defRPr lang="en-US"/>
            </a:defPPr>
            <a:lvl1pPr algn="ctr" defTabSz="932194">
              <a:lnSpc>
                <a:spcPct val="90000"/>
              </a:lnSpc>
              <a:spcAft>
                <a:spcPts val="600"/>
              </a:spcAft>
              <a:defRPr sz="1200">
                <a:gradFill>
                  <a:gsLst>
                    <a:gs pos="2917">
                      <a:schemeClr val="tx1"/>
                    </a:gs>
                    <a:gs pos="30000">
                      <a:schemeClr val="tx1"/>
                    </a:gs>
                  </a:gsLst>
                  <a:lin ang="5400000" scaled="0"/>
                </a:gradFill>
              </a:defRPr>
            </a:lvl1pPr>
          </a:lstStyle>
          <a:p>
            <a:pPr marL="0" marR="0" lvl="0" indent="0" algn="ctr" defTabSz="932194" rtl="0" eaLnBrk="1" fontAlgn="auto" latinLnBrk="0" hangingPunct="1">
              <a:lnSpc>
                <a:spcPct val="90000"/>
              </a:lnSpc>
              <a:spcBef>
                <a:spcPts val="0"/>
              </a:spcBef>
              <a:spcAft>
                <a:spcPts val="600"/>
              </a:spcAft>
              <a:buClrTx/>
              <a:buSzTx/>
              <a:buFontTx/>
              <a:buNone/>
              <a:tabLst/>
              <a:defRPr/>
            </a:pPr>
            <a:r>
              <a:rPr kumimoji="0" lang="es-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libcloud</a:t>
            </a:r>
            <a:endParaRPr kumimoji="0" lang="es-US"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endParaRPr>
          </a:p>
          <a:p>
            <a:pPr marL="0" marR="0" lvl="0" indent="0" algn="ctr" defTabSz="932194" rtl="0" eaLnBrk="1" fontAlgn="auto" latinLnBrk="0" hangingPunct="1">
              <a:lnSpc>
                <a:spcPct val="90000"/>
              </a:lnSpc>
              <a:spcBef>
                <a:spcPts val="0"/>
              </a:spcBef>
              <a:spcAft>
                <a:spcPts val="600"/>
              </a:spcAft>
              <a:buClrTx/>
              <a:buSzTx/>
              <a:buFontTx/>
              <a:buNone/>
              <a:tabLst/>
              <a:defRPr/>
            </a:pPr>
            <a:r>
              <a:rPr kumimoji="0" lang="es-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rPr>
              <a:t>jclouds</a:t>
            </a:r>
            <a:endParaRPr kumimoji="0" lang="en-US"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a:ea typeface="+mn-ea"/>
              <a:cs typeface="+mn-cs"/>
            </a:endParaRPr>
          </a:p>
        </p:txBody>
      </p:sp>
      <p:pic>
        <p:nvPicPr>
          <p:cNvPr id="78" name="Picture 77"/>
          <p:cNvPicPr>
            <a:picLocks noChangeAspect="1"/>
          </p:cNvPicPr>
          <p:nvPr/>
        </p:nvPicPr>
        <p:blipFill>
          <a:blip r:embed="rId4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514541" y="5546726"/>
            <a:ext cx="467106" cy="365760"/>
          </a:xfrm>
          <a:prstGeom prst="rect">
            <a:avLst/>
          </a:prstGeom>
        </p:spPr>
      </p:pic>
    </p:spTree>
    <p:extLst>
      <p:ext uri="{BB962C8B-B14F-4D97-AF65-F5344CB8AC3E}">
        <p14:creationId xmlns:p14="http://schemas.microsoft.com/office/powerpoint/2010/main" val="73518252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50"/>
                                        <p:tgtEl>
                                          <p:spTgt spid="54"/>
                                        </p:tgtEl>
                                      </p:cBhvr>
                                    </p:animEffect>
                                    <p:anim calcmode="lin" valueType="num">
                                      <p:cBhvr>
                                        <p:cTn id="8" dur="250" fill="hold"/>
                                        <p:tgtEl>
                                          <p:spTgt spid="54"/>
                                        </p:tgtEl>
                                        <p:attrNameLst>
                                          <p:attrName>ppt_x</p:attrName>
                                        </p:attrNameLst>
                                      </p:cBhvr>
                                      <p:tavLst>
                                        <p:tav tm="0">
                                          <p:val>
                                            <p:strVal val="#ppt_x"/>
                                          </p:val>
                                        </p:tav>
                                        <p:tav tm="100000">
                                          <p:val>
                                            <p:strVal val="#ppt_x"/>
                                          </p:val>
                                        </p:tav>
                                      </p:tavLst>
                                    </p:anim>
                                    <p:anim calcmode="lin" valueType="num">
                                      <p:cBhvr>
                                        <p:cTn id="9" dur="2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srcRect r="67640"/>
          <a:stretch/>
        </p:blipFill>
        <p:spPr>
          <a:xfrm>
            <a:off x="108288" y="3652779"/>
            <a:ext cx="3479903" cy="2619375"/>
          </a:xfrm>
          <a:prstGeom prst="rect">
            <a:avLst/>
          </a:prstGeom>
        </p:spPr>
      </p:pic>
      <p:sp>
        <p:nvSpPr>
          <p:cNvPr id="4" name="Title 3"/>
          <p:cNvSpPr>
            <a:spLocks noGrp="1"/>
          </p:cNvSpPr>
          <p:nvPr>
            <p:ph type="title"/>
          </p:nvPr>
        </p:nvSpPr>
        <p:spPr/>
        <p:txBody>
          <a:bodyPr/>
          <a:lstStyle/>
          <a:p>
            <a:r>
              <a:rPr lang="en-US" dirty="0" smtClean="0"/>
              <a:t>Microsoft Azure </a:t>
            </a:r>
            <a:r>
              <a:rPr lang="en-US" dirty="0"/>
              <a:t>Virtual Machines</a:t>
            </a:r>
            <a:br>
              <a:rPr lang="en-US" dirty="0"/>
            </a:br>
            <a:r>
              <a:rPr lang="en-US" sz="2800" dirty="0">
                <a:gradFill>
                  <a:gsLst>
                    <a:gs pos="1250">
                      <a:schemeClr val="accent6"/>
                    </a:gs>
                    <a:gs pos="100000">
                      <a:schemeClr val="accent6"/>
                    </a:gs>
                  </a:gsLst>
                  <a:lin ang="5400000" scaled="0"/>
                </a:gradFill>
              </a:rPr>
              <a:t>Infrastructure as a Service introduces new functionality that allows full control and management of both Windows and Linux virtual machines along with an extensive virtual networking offering.</a:t>
            </a:r>
            <a:br>
              <a:rPr lang="en-US" sz="2800" dirty="0">
                <a:gradFill>
                  <a:gsLst>
                    <a:gs pos="1250">
                      <a:schemeClr val="accent6"/>
                    </a:gs>
                    <a:gs pos="100000">
                      <a:schemeClr val="accent6"/>
                    </a:gs>
                  </a:gsLst>
                  <a:lin ang="5400000" scaled="0"/>
                </a:gradFill>
              </a:rPr>
            </a:br>
            <a:endParaRPr lang="en-US" sz="2800" dirty="0">
              <a:gradFill>
                <a:gsLst>
                  <a:gs pos="1250">
                    <a:schemeClr val="accent6"/>
                  </a:gs>
                  <a:gs pos="100000">
                    <a:schemeClr val="accent6"/>
                  </a:gs>
                </a:gsLst>
                <a:lin ang="5400000" scaled="0"/>
              </a:gradFill>
            </a:endParaRPr>
          </a:p>
        </p:txBody>
      </p:sp>
      <p:sp>
        <p:nvSpPr>
          <p:cNvPr id="24" name="Text Placeholder 8"/>
          <p:cNvSpPr txBox="1">
            <a:spLocks/>
          </p:cNvSpPr>
          <p:nvPr/>
        </p:nvSpPr>
        <p:spPr>
          <a:xfrm>
            <a:off x="272048" y="1069934"/>
            <a:ext cx="11892379" cy="688119"/>
          </a:xfrm>
          <a:prstGeom prst="rect">
            <a:avLst/>
          </a:prstGeom>
        </p:spPr>
        <p:txBody>
          <a:bodyPr vert="horz" lIns="186538" tIns="149230" rIns="186538" bIns="149230" rtlCol="0">
            <a:noAutofit/>
          </a:bodyPr>
          <a:lstStyle>
            <a:lvl1pPr marL="0" indent="0" algn="l" defTabSz="932688" rtl="0" eaLnBrk="1" latinLnBrk="0" hangingPunct="1">
              <a:lnSpc>
                <a:spcPct val="90000"/>
              </a:lnSpc>
              <a:spcBef>
                <a:spcPts val="600"/>
              </a:spcBef>
              <a:buFont typeface="Arial" panose="020B0604020202020204" pitchFamily="34" charset="0"/>
              <a:buNone/>
              <a:defRPr sz="4000" kern="1200">
                <a:solidFill>
                  <a:schemeClr val="accent6"/>
                </a:solidFill>
                <a:latin typeface="+mj-lt"/>
                <a:ea typeface="+mn-ea"/>
                <a:cs typeface="+mn-cs"/>
              </a:defRPr>
            </a:lvl1pPr>
            <a:lvl2pPr marL="0" indent="0" algn="l" defTabSz="932688" rtl="0" eaLnBrk="1" latinLnBrk="0" hangingPunct="1">
              <a:lnSpc>
                <a:spcPct val="90000"/>
              </a:lnSpc>
              <a:spcBef>
                <a:spcPts val="600"/>
              </a:spcBef>
              <a:buFont typeface="Arial" panose="020B0604020202020204" pitchFamily="34" charset="0"/>
              <a:buNone/>
              <a:defRPr sz="2000" kern="1200">
                <a:solidFill>
                  <a:schemeClr val="tx1"/>
                </a:solidFill>
                <a:latin typeface="+mn-lt"/>
                <a:ea typeface="+mn-ea"/>
                <a:cs typeface="+mn-cs"/>
              </a:defRPr>
            </a:lvl2pPr>
            <a:lvl3pPr marL="238030" indent="-233172" algn="l" defTabSz="932688"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466344" indent="-233172" algn="l" defTabSz="932688"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704374" indent="-233172" algn="l" defTabSz="932688"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64892"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6pPr>
            <a:lvl7pPr marL="3031236"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7pPr>
            <a:lvl8pPr marL="3497580"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8pPr>
            <a:lvl9pPr marL="3963924" indent="-233172" algn="l" defTabSz="932688" rtl="0" eaLnBrk="1" latinLnBrk="0" hangingPunct="1">
              <a:lnSpc>
                <a:spcPct val="90000"/>
              </a:lnSpc>
              <a:spcBef>
                <a:spcPts val="51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688"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68217A"/>
              </a:solidFill>
              <a:effectLst/>
              <a:uLnTx/>
              <a:uFillTx/>
              <a:latin typeface="Segoe UI"/>
              <a:ea typeface="+mn-ea"/>
              <a:cs typeface="+mn-cs"/>
            </a:endParaRPr>
          </a:p>
        </p:txBody>
      </p:sp>
      <p:sp>
        <p:nvSpPr>
          <p:cNvPr id="2" name="Rectangle 1"/>
          <p:cNvSpPr/>
          <p:nvPr/>
        </p:nvSpPr>
        <p:spPr>
          <a:xfrm>
            <a:off x="3788895" y="3805042"/>
            <a:ext cx="2651760" cy="2286000"/>
          </a:xfrm>
          <a:prstGeom prst="rect">
            <a:avLst/>
          </a:prstGeom>
          <a:solidFill>
            <a:schemeClr val="accent2"/>
          </a:solidFill>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Segoe UI"/>
                <a:ea typeface="+mn-ea"/>
                <a:cs typeface="+mn-cs"/>
              </a:rPr>
              <a:t>Deploy a full range of open and community-driven OS and software solutions on Azure. </a:t>
            </a:r>
          </a:p>
        </p:txBody>
      </p:sp>
      <p:sp>
        <p:nvSpPr>
          <p:cNvPr id="17" name="Rectangle 16"/>
          <p:cNvSpPr/>
          <p:nvPr/>
        </p:nvSpPr>
        <p:spPr>
          <a:xfrm>
            <a:off x="6539364" y="3805042"/>
            <a:ext cx="2651760" cy="2286000"/>
          </a:xfrm>
          <a:prstGeom prst="rect">
            <a:avLst/>
          </a:prstGeom>
          <a:solidFill>
            <a:schemeClr val="accent6"/>
          </a:solidFill>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Segoe UI"/>
                <a:ea typeface="+mn-ea"/>
                <a:cs typeface="+mn-cs"/>
              </a:rPr>
              <a:t>Choice </a:t>
            </a:r>
            <a:r>
              <a:rPr kumimoji="0" lang="en-US" sz="1800" b="0" i="0" u="none" strike="noStrike" kern="1200" cap="none" spc="0" normalizeH="0" baseline="0" noProof="0" dirty="0">
                <a:ln>
                  <a:noFill/>
                </a:ln>
                <a:solidFill>
                  <a:prstClr val="white"/>
                </a:solidFill>
                <a:effectLst/>
                <a:uLnTx/>
                <a:uFillTx/>
                <a:latin typeface="Segoe UI"/>
                <a:ea typeface="+mn-ea"/>
                <a:cs typeface="+mn-cs"/>
              </a:rPr>
              <a:t>of a full range of Linux distributions like Ubuntu and SUSE, </a:t>
            </a:r>
            <a:r>
              <a:rPr kumimoji="0" lang="en-US" sz="1800" b="0" i="0" u="none" strike="noStrike" kern="1200" cap="none" spc="0" normalizeH="0" baseline="0" noProof="0" dirty="0" err="1" smtClean="0">
                <a:ln>
                  <a:noFill/>
                </a:ln>
                <a:solidFill>
                  <a:prstClr val="white"/>
                </a:solidFill>
                <a:effectLst/>
                <a:uLnTx/>
                <a:uFillTx/>
                <a:latin typeface="Segoe UI"/>
                <a:ea typeface="+mn-ea"/>
                <a:cs typeface="+mn-cs"/>
              </a:rPr>
              <a:t>openSUSE</a:t>
            </a:r>
            <a:r>
              <a:rPr kumimoji="0" lang="en-US" sz="1800" b="0" i="0" u="none" strike="noStrike" kern="1200" cap="none" spc="0" normalizeH="0" baseline="0" noProof="0" dirty="0" smtClean="0">
                <a:ln>
                  <a:noFill/>
                </a:ln>
                <a:solidFill>
                  <a:prstClr val="white"/>
                </a:solidFill>
                <a:effectLst/>
                <a:uLnTx/>
                <a:uFillTx/>
                <a:latin typeface="Segoe UI"/>
                <a:ea typeface="+mn-ea"/>
                <a:cs typeface="+mn-cs"/>
              </a:rPr>
              <a:t>, and </a:t>
            </a:r>
            <a:r>
              <a:rPr kumimoji="0" lang="en-US" sz="1800" b="0" i="0" u="none" strike="noStrike" kern="1200" cap="none" spc="0" normalizeH="0" baseline="0" noProof="0" dirty="0" err="1" smtClean="0">
                <a:ln>
                  <a:noFill/>
                </a:ln>
                <a:solidFill>
                  <a:prstClr val="white"/>
                </a:solidFill>
                <a:effectLst/>
                <a:uLnTx/>
                <a:uFillTx/>
                <a:latin typeface="Segoe UI"/>
                <a:ea typeface="+mn-ea"/>
                <a:cs typeface="+mn-cs"/>
              </a:rPr>
              <a:t>CentOS</a:t>
            </a:r>
            <a:endParaRPr kumimoji="0" lang="en-US" sz="1800" b="0" i="0" u="none" strike="noStrike" kern="1200" cap="none" spc="0" normalizeH="0" baseline="0" noProof="0" dirty="0" smtClean="0">
              <a:ln>
                <a:noFill/>
              </a:ln>
              <a:solidFill>
                <a:prstClr val="white"/>
              </a:solidFill>
              <a:effectLst/>
              <a:uLnTx/>
              <a:uFillTx/>
              <a:latin typeface="Segoe UI"/>
              <a:ea typeface="+mn-ea"/>
              <a:cs typeface="+mn-cs"/>
            </a:endParaRPr>
          </a:p>
        </p:txBody>
      </p:sp>
      <p:sp>
        <p:nvSpPr>
          <p:cNvPr id="18" name="Rectangle 17"/>
          <p:cNvSpPr/>
          <p:nvPr/>
        </p:nvSpPr>
        <p:spPr>
          <a:xfrm>
            <a:off x="9313595" y="3805042"/>
            <a:ext cx="2651760" cy="2286000"/>
          </a:xfrm>
          <a:prstGeom prst="rect">
            <a:avLst/>
          </a:prstGeom>
          <a:solidFill>
            <a:schemeClr val="accent1"/>
          </a:solidFill>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Segoe UI"/>
                <a:ea typeface="+mn-ea"/>
                <a:cs typeface="+mn-cs"/>
              </a:rPr>
              <a:t>Community-driven </a:t>
            </a:r>
            <a:r>
              <a:rPr kumimoji="0" lang="en-US" sz="1800" b="0" i="0" u="none" strike="noStrike" kern="1200" cap="none" spc="0" normalizeH="0" baseline="0" noProof="0" dirty="0">
                <a:ln>
                  <a:noFill/>
                </a:ln>
                <a:solidFill>
                  <a:prstClr val="white"/>
                </a:solidFill>
                <a:effectLst/>
                <a:uLnTx/>
                <a:uFillTx/>
                <a:latin typeface="Segoe UI"/>
                <a:ea typeface="+mn-ea"/>
                <a:cs typeface="+mn-cs"/>
              </a:rPr>
              <a:t>solutions like Chef, Puppet, and </a:t>
            </a:r>
            <a:r>
              <a:rPr kumimoji="0" lang="en-US" sz="1800" b="0" i="0" u="none" strike="noStrike" kern="1200" cap="none" spc="0" normalizeH="0" baseline="0" noProof="0" dirty="0" err="1" smtClean="0">
                <a:ln>
                  <a:noFill/>
                </a:ln>
                <a:solidFill>
                  <a:prstClr val="white"/>
                </a:solidFill>
                <a:effectLst/>
                <a:uLnTx/>
                <a:uFillTx/>
                <a:latin typeface="Segoe UI"/>
                <a:ea typeface="+mn-ea"/>
                <a:cs typeface="+mn-cs"/>
              </a:rPr>
              <a:t>Docker</a:t>
            </a:r>
            <a:r>
              <a:rPr kumimoji="0" lang="en-US" sz="1800" b="0" i="0" u="none" strike="noStrike" kern="1200" cap="none" spc="0" normalizeH="0" baseline="0" noProof="0" dirty="0" smtClean="0">
                <a:ln>
                  <a:noFill/>
                </a:ln>
                <a:solidFill>
                  <a:prstClr val="white"/>
                </a:solidFill>
                <a:effectLst/>
                <a:uLnTx/>
                <a:uFillTx/>
                <a:latin typeface="Segoe UI"/>
                <a:ea typeface="+mn-ea"/>
                <a:cs typeface="+mn-cs"/>
              </a:rPr>
              <a:t>, </a:t>
            </a:r>
            <a:r>
              <a:rPr kumimoji="0" lang="en-US" sz="1800" b="0" i="0" u="none" strike="noStrike" kern="1200" cap="none" spc="0" normalizeH="0" baseline="0" noProof="0" dirty="0">
                <a:ln>
                  <a:noFill/>
                </a:ln>
                <a:solidFill>
                  <a:prstClr val="white"/>
                </a:solidFill>
                <a:effectLst/>
                <a:uLnTx/>
                <a:uFillTx/>
                <a:latin typeface="Segoe UI"/>
                <a:ea typeface="+mn-ea"/>
                <a:cs typeface="+mn-cs"/>
              </a:rPr>
              <a:t>along with other products like Oracle Database and Oracle WebLogic Server. </a:t>
            </a:r>
          </a:p>
        </p:txBody>
      </p:sp>
      <p:sp>
        <p:nvSpPr>
          <p:cNvPr id="19" name="Rectangle 18"/>
          <p:cNvSpPr/>
          <p:nvPr/>
        </p:nvSpPr>
        <p:spPr bwMode="auto">
          <a:xfrm>
            <a:off x="329853" y="3013522"/>
            <a:ext cx="11653600" cy="68018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Light"/>
                <a:ea typeface="+mn-ea"/>
                <a:cs typeface="+mn-cs"/>
              </a:rPr>
              <a:t>Open, with </a:t>
            </a:r>
            <a:r>
              <a:rPr kumimoji="0" lang="en-US" sz="2800" b="1" i="0" u="none" strike="noStrike" kern="1200" cap="none" spc="0" normalizeH="0" baseline="0" noProof="0" dirty="0" smtClean="0">
                <a:ln>
                  <a:noFill/>
                </a:ln>
                <a:solidFill>
                  <a:prstClr val="white"/>
                </a:solidFill>
                <a:effectLst/>
                <a:uLnTx/>
                <a:uFillTx/>
                <a:latin typeface="Segoe UI Light"/>
                <a:ea typeface="+mn-ea"/>
                <a:cs typeface="+mn-cs"/>
              </a:rPr>
              <a:t>Options</a:t>
            </a:r>
            <a:endParaRPr kumimoji="0" lang="en-US" sz="2800" b="0" i="0" u="none" strike="noStrike" kern="1200" cap="none" spc="0" normalizeH="0" baseline="0" noProof="0" dirty="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498450508"/>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932237" y="2125662"/>
            <a:ext cx="850423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932238" y="2125662"/>
            <a:ext cx="850423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err="1" smtClean="0"/>
              <a:t>VMDepot</a:t>
            </a:r>
            <a:r>
              <a:rPr lang="en-US" dirty="0" smtClean="0"/>
              <a:t>: Microsoft Azure + Open Source Software</a:t>
            </a:r>
            <a:endParaRPr lang="en-US" dirty="0"/>
          </a:p>
        </p:txBody>
      </p:sp>
      <p:sp>
        <p:nvSpPr>
          <p:cNvPr id="98" name="TextBox 97"/>
          <p:cNvSpPr txBox="1"/>
          <p:nvPr/>
        </p:nvSpPr>
        <p:spPr>
          <a:xfrm>
            <a:off x="0" y="2125661"/>
            <a:ext cx="3932237" cy="4868864"/>
          </a:xfrm>
          <a:prstGeom prst="rect">
            <a:avLst/>
          </a:prstGeom>
          <a:solidFill>
            <a:schemeClr val="accent6"/>
          </a:solidFill>
        </p:spPr>
        <p:txBody>
          <a:bodyPr wrap="square" lIns="186538" tIns="182880" rIns="186538" bIns="182880" rtlCol="0" anchor="t" anchorCtr="0">
            <a:noAutofit/>
          </a:bodyPr>
          <a:lstStyle/>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8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Growing gallery of open source Linux images</a:t>
            </a:r>
          </a:p>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8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Licensed &amp; supported by </a:t>
            </a:r>
            <a:r>
              <a:rPr kumimoji="0" lang="en-US" sz="28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the </a:t>
            </a:r>
            <a:r>
              <a:rPr kumimoji="0" lang="en-US" sz="28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community</a:t>
            </a:r>
          </a:p>
          <a:p>
            <a:pPr marL="0" marR="0" lvl="0" indent="0" algn="l" defTabSz="932742" rtl="0" eaLnBrk="1" fontAlgn="auto" latinLnBrk="0" hangingPunct="1">
              <a:lnSpc>
                <a:spcPct val="90000"/>
              </a:lnSpc>
              <a:spcBef>
                <a:spcPts val="0"/>
              </a:spcBef>
              <a:spcAft>
                <a:spcPts val="1800"/>
              </a:spcAft>
              <a:buClrTx/>
              <a:buSzTx/>
              <a:buFontTx/>
              <a:buNone/>
              <a:tabLst/>
              <a:defRPr/>
            </a:pPr>
            <a:r>
              <a:rPr kumimoji="0" lang="en-US" sz="28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Integrated with </a:t>
            </a:r>
            <a:r>
              <a:rPr kumimoji="0" lang="en-US" sz="2800" b="0" i="0" u="none" strike="noStrike" kern="1200" cap="none" spc="0" normalizeH="0" baseline="0" noProof="0" dirty="0" smtClean="0">
                <a:ln>
                  <a:noFill/>
                </a:ln>
                <a:gradFill>
                  <a:gsLst>
                    <a:gs pos="1250">
                      <a:prstClr val="white"/>
                    </a:gs>
                    <a:gs pos="100000">
                      <a:prstClr val="white"/>
                    </a:gs>
                  </a:gsLst>
                  <a:lin ang="5400000" scaled="0"/>
                </a:gradFill>
                <a:effectLst/>
                <a:uLnTx/>
                <a:uFillTx/>
                <a:latin typeface="Segoe UI"/>
                <a:ea typeface="+mn-ea"/>
                <a:cs typeface="+mn-cs"/>
              </a:rPr>
              <a:t>Microsoft Azure </a:t>
            </a:r>
            <a:r>
              <a:rPr kumimoji="0" lang="en-US" sz="2800" b="0" i="0" u="none" strike="noStrike" kern="1200" cap="none" spc="0" normalizeH="0" baseline="0" noProof="0" dirty="0">
                <a:ln>
                  <a:noFill/>
                </a:ln>
                <a:gradFill>
                  <a:gsLst>
                    <a:gs pos="1250">
                      <a:prstClr val="white"/>
                    </a:gs>
                    <a:gs pos="100000">
                      <a:prstClr val="white"/>
                    </a:gs>
                  </a:gsLst>
                  <a:lin ang="5400000" scaled="0"/>
                </a:gradFill>
                <a:effectLst/>
                <a:uLnTx/>
                <a:uFillTx/>
                <a:latin typeface="Segoe UI"/>
                <a:ea typeface="+mn-ea"/>
                <a:cs typeface="+mn-cs"/>
              </a:rPr>
              <a:t>Management Portal for easy deployment </a:t>
            </a:r>
          </a:p>
        </p:txBody>
      </p:sp>
    </p:spTree>
    <p:extLst>
      <p:ext uri="{BB962C8B-B14F-4D97-AF65-F5344CB8AC3E}">
        <p14:creationId xmlns:p14="http://schemas.microsoft.com/office/powerpoint/2010/main" val="303324460"/>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1000" fill="hold"/>
                                        <p:tgtEl>
                                          <p:spTgt spid="99"/>
                                        </p:tgtEl>
                                        <p:attrNameLst>
                                          <p:attrName>ppt_x</p:attrName>
                                        </p:attrNameLst>
                                      </p:cBhvr>
                                      <p:tavLst>
                                        <p:tav tm="0">
                                          <p:val>
                                            <p:strVal val="1+#ppt_w/2"/>
                                          </p:val>
                                        </p:tav>
                                        <p:tav tm="100000">
                                          <p:val>
                                            <p:strVal val="#ppt_x"/>
                                          </p:val>
                                        </p:tav>
                                      </p:tavLst>
                                    </p:anim>
                                    <p:anim calcmode="lin" valueType="num">
                                      <p:cBhvr additive="base">
                                        <p:cTn id="8" dur="10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18"/>
          <p:cNvGrpSpPr>
            <a:grpSpLocks/>
          </p:cNvGrpSpPr>
          <p:nvPr/>
        </p:nvGrpSpPr>
        <p:grpSpPr bwMode="auto">
          <a:xfrm>
            <a:off x="6767513" y="3287713"/>
            <a:ext cx="5672137" cy="3716337"/>
            <a:chOff x="5969000" y="2765425"/>
            <a:chExt cx="6470651" cy="4238626"/>
          </a:xfrm>
        </p:grpSpPr>
        <p:sp>
          <p:nvSpPr>
            <p:cNvPr id="20" name="Rectangle 19"/>
            <p:cNvSpPr>
              <a:spLocks noChangeArrowheads="1"/>
            </p:cNvSpPr>
            <p:nvPr/>
          </p:nvSpPr>
          <p:spPr bwMode="auto">
            <a:xfrm>
              <a:off x="7164250" y="6019082"/>
              <a:ext cx="95982" cy="360311"/>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21" name="Oval 20"/>
            <p:cNvSpPr>
              <a:spLocks noChangeArrowheads="1"/>
            </p:cNvSpPr>
            <p:nvPr/>
          </p:nvSpPr>
          <p:spPr bwMode="auto">
            <a:xfrm>
              <a:off x="6970474" y="5709469"/>
              <a:ext cx="474478" cy="472567"/>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22" name="Oval 8"/>
            <p:cNvSpPr>
              <a:spLocks noChangeArrowheads="1"/>
            </p:cNvSpPr>
            <p:nvPr/>
          </p:nvSpPr>
          <p:spPr bwMode="auto">
            <a:xfrm>
              <a:off x="7033860" y="5463227"/>
              <a:ext cx="347709" cy="347636"/>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23" name="Freeform 9"/>
            <p:cNvSpPr>
              <a:spLocks/>
            </p:cNvSpPr>
            <p:nvPr/>
          </p:nvSpPr>
          <p:spPr bwMode="auto">
            <a:xfrm>
              <a:off x="5969000" y="6325075"/>
              <a:ext cx="3270640" cy="678976"/>
            </a:xfrm>
            <a:custGeom>
              <a:avLst/>
              <a:gdLst>
                <a:gd name="T0" fmla="*/ 709 w 1146"/>
                <a:gd name="T1" fmla="*/ 12 h 238"/>
                <a:gd name="T2" fmla="*/ 696 w 1146"/>
                <a:gd name="T3" fmla="*/ 10 h 238"/>
                <a:gd name="T4" fmla="*/ 673 w 1146"/>
                <a:gd name="T5" fmla="*/ 38 h 238"/>
                <a:gd name="T6" fmla="*/ 613 w 1146"/>
                <a:gd name="T7" fmla="*/ 65 h 238"/>
                <a:gd name="T8" fmla="*/ 566 w 1146"/>
                <a:gd name="T9" fmla="*/ 39 h 238"/>
                <a:gd name="T10" fmla="*/ 566 w 1146"/>
                <a:gd name="T11" fmla="*/ 0 h 238"/>
                <a:gd name="T12" fmla="*/ 0 w 1146"/>
                <a:gd name="T13" fmla="*/ 238 h 238"/>
                <a:gd name="T14" fmla="*/ 406 w 1146"/>
                <a:gd name="T15" fmla="*/ 238 h 238"/>
                <a:gd name="T16" fmla="*/ 1146 w 1146"/>
                <a:gd name="T17" fmla="*/ 238 h 238"/>
                <a:gd name="T18" fmla="*/ 709 w 1146"/>
                <a:gd name="T19" fmla="*/ 1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6" h="238">
                  <a:moveTo>
                    <a:pt x="709" y="12"/>
                  </a:moveTo>
                  <a:cubicBezTo>
                    <a:pt x="705" y="11"/>
                    <a:pt x="700" y="10"/>
                    <a:pt x="696" y="10"/>
                  </a:cubicBezTo>
                  <a:cubicBezTo>
                    <a:pt x="688" y="21"/>
                    <a:pt x="680" y="30"/>
                    <a:pt x="673" y="38"/>
                  </a:cubicBezTo>
                  <a:cubicBezTo>
                    <a:pt x="655" y="57"/>
                    <a:pt x="637" y="65"/>
                    <a:pt x="613" y="65"/>
                  </a:cubicBezTo>
                  <a:cubicBezTo>
                    <a:pt x="591" y="65"/>
                    <a:pt x="574" y="57"/>
                    <a:pt x="566" y="39"/>
                  </a:cubicBezTo>
                  <a:cubicBezTo>
                    <a:pt x="562" y="29"/>
                    <a:pt x="561" y="16"/>
                    <a:pt x="566" y="0"/>
                  </a:cubicBezTo>
                  <a:cubicBezTo>
                    <a:pt x="361" y="2"/>
                    <a:pt x="157" y="81"/>
                    <a:pt x="0" y="238"/>
                  </a:cubicBezTo>
                  <a:cubicBezTo>
                    <a:pt x="406" y="238"/>
                    <a:pt x="406" y="238"/>
                    <a:pt x="406" y="238"/>
                  </a:cubicBezTo>
                  <a:cubicBezTo>
                    <a:pt x="1146" y="238"/>
                    <a:pt x="1146" y="238"/>
                    <a:pt x="1146" y="238"/>
                  </a:cubicBezTo>
                  <a:cubicBezTo>
                    <a:pt x="1023" y="114"/>
                    <a:pt x="869" y="39"/>
                    <a:pt x="709" y="12"/>
                  </a:cubicBezTo>
                  <a:close/>
                </a:path>
              </a:pathLst>
            </a:custGeom>
            <a:solidFill>
              <a:srgbClr val="79A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24" name="Freeform 10"/>
            <p:cNvSpPr>
              <a:spLocks/>
            </p:cNvSpPr>
            <p:nvPr/>
          </p:nvSpPr>
          <p:spPr bwMode="auto">
            <a:xfrm>
              <a:off x="7660461" y="6326885"/>
              <a:ext cx="206452" cy="108636"/>
            </a:xfrm>
            <a:custGeom>
              <a:avLst/>
              <a:gdLst>
                <a:gd name="T0" fmla="*/ 27 w 72"/>
                <a:gd name="T1" fmla="*/ 38 h 38"/>
                <a:gd name="T2" fmla="*/ 72 w 72"/>
                <a:gd name="T3" fmla="*/ 5 h 38"/>
                <a:gd name="T4" fmla="*/ 8 w 72"/>
                <a:gd name="T5" fmla="*/ 0 h 38"/>
                <a:gd name="T6" fmla="*/ 27 w 72"/>
                <a:gd name="T7" fmla="*/ 38 h 38"/>
              </a:gdLst>
              <a:ahLst/>
              <a:cxnLst>
                <a:cxn ang="0">
                  <a:pos x="T0" y="T1"/>
                </a:cxn>
                <a:cxn ang="0">
                  <a:pos x="T2" y="T3"/>
                </a:cxn>
                <a:cxn ang="0">
                  <a:pos x="T4" y="T5"/>
                </a:cxn>
                <a:cxn ang="0">
                  <a:pos x="T6" y="T7"/>
                </a:cxn>
              </a:cxnLst>
              <a:rect l="0" t="0" r="r" b="b"/>
              <a:pathLst>
                <a:path w="72" h="38">
                  <a:moveTo>
                    <a:pt x="27" y="38"/>
                  </a:moveTo>
                  <a:cubicBezTo>
                    <a:pt x="44" y="38"/>
                    <a:pt x="55" y="27"/>
                    <a:pt x="72" y="5"/>
                  </a:cubicBezTo>
                  <a:cubicBezTo>
                    <a:pt x="51" y="2"/>
                    <a:pt x="30" y="1"/>
                    <a:pt x="8" y="0"/>
                  </a:cubicBezTo>
                  <a:cubicBezTo>
                    <a:pt x="0" y="26"/>
                    <a:pt x="11" y="38"/>
                    <a:pt x="27" y="38"/>
                  </a:cubicBezTo>
                  <a:close/>
                </a:path>
              </a:pathLst>
            </a:custGeom>
            <a:solidFill>
              <a:srgbClr val="79A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25" name="Freeform 11"/>
            <p:cNvSpPr>
              <a:spLocks/>
            </p:cNvSpPr>
            <p:nvPr/>
          </p:nvSpPr>
          <p:spPr bwMode="auto">
            <a:xfrm>
              <a:off x="7569911" y="6325075"/>
              <a:ext cx="385739" cy="184682"/>
            </a:xfrm>
            <a:custGeom>
              <a:avLst/>
              <a:gdLst>
                <a:gd name="T0" fmla="*/ 5 w 135"/>
                <a:gd name="T1" fmla="*/ 39 h 65"/>
                <a:gd name="T2" fmla="*/ 52 w 135"/>
                <a:gd name="T3" fmla="*/ 65 h 65"/>
                <a:gd name="T4" fmla="*/ 112 w 135"/>
                <a:gd name="T5" fmla="*/ 38 h 65"/>
                <a:gd name="T6" fmla="*/ 135 w 135"/>
                <a:gd name="T7" fmla="*/ 10 h 65"/>
                <a:gd name="T8" fmla="*/ 104 w 135"/>
                <a:gd name="T9" fmla="*/ 6 h 65"/>
                <a:gd name="T10" fmla="*/ 59 w 135"/>
                <a:gd name="T11" fmla="*/ 39 h 65"/>
                <a:gd name="T12" fmla="*/ 40 w 135"/>
                <a:gd name="T13" fmla="*/ 1 h 65"/>
                <a:gd name="T14" fmla="*/ 5 w 135"/>
                <a:gd name="T15" fmla="*/ 0 h 65"/>
                <a:gd name="T16" fmla="*/ 5 w 135"/>
                <a:gd name="T17"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5">
                  <a:moveTo>
                    <a:pt x="5" y="39"/>
                  </a:moveTo>
                  <a:cubicBezTo>
                    <a:pt x="13" y="57"/>
                    <a:pt x="30" y="65"/>
                    <a:pt x="52" y="65"/>
                  </a:cubicBezTo>
                  <a:cubicBezTo>
                    <a:pt x="76" y="65"/>
                    <a:pt x="94" y="57"/>
                    <a:pt x="112" y="38"/>
                  </a:cubicBezTo>
                  <a:cubicBezTo>
                    <a:pt x="119" y="30"/>
                    <a:pt x="127" y="21"/>
                    <a:pt x="135" y="10"/>
                  </a:cubicBezTo>
                  <a:cubicBezTo>
                    <a:pt x="125" y="8"/>
                    <a:pt x="115" y="7"/>
                    <a:pt x="104" y="6"/>
                  </a:cubicBezTo>
                  <a:cubicBezTo>
                    <a:pt x="87" y="28"/>
                    <a:pt x="76" y="39"/>
                    <a:pt x="59" y="39"/>
                  </a:cubicBezTo>
                  <a:cubicBezTo>
                    <a:pt x="43" y="39"/>
                    <a:pt x="32" y="27"/>
                    <a:pt x="40" y="1"/>
                  </a:cubicBezTo>
                  <a:cubicBezTo>
                    <a:pt x="29" y="0"/>
                    <a:pt x="17" y="0"/>
                    <a:pt x="5" y="0"/>
                  </a:cubicBezTo>
                  <a:cubicBezTo>
                    <a:pt x="0" y="16"/>
                    <a:pt x="1" y="29"/>
                    <a:pt x="5" y="39"/>
                  </a:cubicBezTo>
                  <a:close/>
                </a:path>
              </a:pathLst>
            </a:custGeom>
            <a:solidFill>
              <a:srgbClr val="6E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26" name="Freeform 12"/>
            <p:cNvSpPr>
              <a:spLocks noEditPoints="1"/>
            </p:cNvSpPr>
            <p:nvPr/>
          </p:nvSpPr>
          <p:spPr bwMode="auto">
            <a:xfrm>
              <a:off x="7506526" y="5856127"/>
              <a:ext cx="432826" cy="651818"/>
            </a:xfrm>
            <a:custGeom>
              <a:avLst/>
              <a:gdLst>
                <a:gd name="T0" fmla="*/ 73 w 151"/>
                <a:gd name="T1" fmla="*/ 228 h 228"/>
                <a:gd name="T2" fmla="*/ 19 w 151"/>
                <a:gd name="T3" fmla="*/ 200 h 228"/>
                <a:gd name="T4" fmla="*/ 0 w 151"/>
                <a:gd name="T5" fmla="*/ 118 h 228"/>
                <a:gd name="T6" fmla="*/ 20 w 151"/>
                <a:gd name="T7" fmla="*/ 30 h 228"/>
                <a:gd name="T8" fmla="*/ 78 w 151"/>
                <a:gd name="T9" fmla="*/ 0 h 228"/>
                <a:gd name="T10" fmla="*/ 151 w 151"/>
                <a:gd name="T11" fmla="*/ 113 h 228"/>
                <a:gd name="T12" fmla="*/ 130 w 151"/>
                <a:gd name="T13" fmla="*/ 198 h 228"/>
                <a:gd name="T14" fmla="*/ 73 w 151"/>
                <a:gd name="T15" fmla="*/ 228 h 228"/>
                <a:gd name="T16" fmla="*/ 76 w 151"/>
                <a:gd name="T17" fmla="*/ 28 h 228"/>
                <a:gd name="T18" fmla="*/ 36 w 151"/>
                <a:gd name="T19" fmla="*/ 117 h 228"/>
                <a:gd name="T20" fmla="*/ 76 w 151"/>
                <a:gd name="T21" fmla="*/ 199 h 228"/>
                <a:gd name="T22" fmla="*/ 114 w 151"/>
                <a:gd name="T23" fmla="*/ 115 h 228"/>
                <a:gd name="T24" fmla="*/ 76 w 151"/>
                <a:gd name="T25" fmla="*/ 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28">
                  <a:moveTo>
                    <a:pt x="73" y="228"/>
                  </a:moveTo>
                  <a:cubicBezTo>
                    <a:pt x="50" y="228"/>
                    <a:pt x="32" y="218"/>
                    <a:pt x="19" y="200"/>
                  </a:cubicBezTo>
                  <a:cubicBezTo>
                    <a:pt x="6" y="181"/>
                    <a:pt x="0" y="154"/>
                    <a:pt x="0" y="118"/>
                  </a:cubicBezTo>
                  <a:cubicBezTo>
                    <a:pt x="0" y="79"/>
                    <a:pt x="6" y="50"/>
                    <a:pt x="20" y="30"/>
                  </a:cubicBezTo>
                  <a:cubicBezTo>
                    <a:pt x="33" y="10"/>
                    <a:pt x="53" y="0"/>
                    <a:pt x="78" y="0"/>
                  </a:cubicBezTo>
                  <a:cubicBezTo>
                    <a:pt x="126" y="0"/>
                    <a:pt x="151" y="38"/>
                    <a:pt x="151" y="113"/>
                  </a:cubicBezTo>
                  <a:cubicBezTo>
                    <a:pt x="151" y="150"/>
                    <a:pt x="144" y="179"/>
                    <a:pt x="130" y="198"/>
                  </a:cubicBezTo>
                  <a:cubicBezTo>
                    <a:pt x="117" y="218"/>
                    <a:pt x="97" y="228"/>
                    <a:pt x="73" y="228"/>
                  </a:cubicBezTo>
                  <a:close/>
                  <a:moveTo>
                    <a:pt x="76" y="28"/>
                  </a:moveTo>
                  <a:cubicBezTo>
                    <a:pt x="50" y="28"/>
                    <a:pt x="36" y="58"/>
                    <a:pt x="36" y="117"/>
                  </a:cubicBezTo>
                  <a:cubicBezTo>
                    <a:pt x="36" y="172"/>
                    <a:pt x="49" y="199"/>
                    <a:pt x="76" y="199"/>
                  </a:cubicBezTo>
                  <a:cubicBezTo>
                    <a:pt x="101" y="199"/>
                    <a:pt x="114" y="171"/>
                    <a:pt x="114" y="115"/>
                  </a:cubicBezTo>
                  <a:cubicBezTo>
                    <a:pt x="114" y="57"/>
                    <a:pt x="102" y="28"/>
                    <a:pt x="76" y="28"/>
                  </a:cubicBez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27" name="Freeform 13"/>
            <p:cNvSpPr>
              <a:spLocks/>
            </p:cNvSpPr>
            <p:nvPr/>
          </p:nvSpPr>
          <p:spPr bwMode="auto">
            <a:xfrm>
              <a:off x="7982816" y="5865181"/>
              <a:ext cx="226373" cy="624658"/>
            </a:xfrm>
            <a:custGeom>
              <a:avLst/>
              <a:gdLst>
                <a:gd name="T0" fmla="*/ 80 w 80"/>
                <a:gd name="T1" fmla="*/ 0 h 219"/>
                <a:gd name="T2" fmla="*/ 80 w 80"/>
                <a:gd name="T3" fmla="*/ 219 h 219"/>
                <a:gd name="T4" fmla="*/ 45 w 80"/>
                <a:gd name="T5" fmla="*/ 219 h 219"/>
                <a:gd name="T6" fmla="*/ 45 w 80"/>
                <a:gd name="T7" fmla="*/ 42 h 219"/>
                <a:gd name="T8" fmla="*/ 25 w 80"/>
                <a:gd name="T9" fmla="*/ 54 h 219"/>
                <a:gd name="T10" fmla="*/ 0 w 80"/>
                <a:gd name="T11" fmla="*/ 62 h 219"/>
                <a:gd name="T12" fmla="*/ 0 w 80"/>
                <a:gd name="T13" fmla="*/ 32 h 219"/>
                <a:gd name="T14" fmla="*/ 17 w 80"/>
                <a:gd name="T15" fmla="*/ 26 h 219"/>
                <a:gd name="T16" fmla="*/ 33 w 80"/>
                <a:gd name="T17" fmla="*/ 19 h 219"/>
                <a:gd name="T18" fmla="*/ 49 w 80"/>
                <a:gd name="T19" fmla="*/ 11 h 219"/>
                <a:gd name="T20" fmla="*/ 65 w 80"/>
                <a:gd name="T21" fmla="*/ 0 h 219"/>
                <a:gd name="T22" fmla="*/ 80 w 80"/>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219">
                  <a:moveTo>
                    <a:pt x="80" y="0"/>
                  </a:moveTo>
                  <a:cubicBezTo>
                    <a:pt x="80" y="219"/>
                    <a:pt x="80" y="219"/>
                    <a:pt x="80" y="219"/>
                  </a:cubicBezTo>
                  <a:cubicBezTo>
                    <a:pt x="45" y="219"/>
                    <a:pt x="45" y="219"/>
                    <a:pt x="45" y="219"/>
                  </a:cubicBezTo>
                  <a:cubicBezTo>
                    <a:pt x="45" y="42"/>
                    <a:pt x="45" y="42"/>
                    <a:pt x="45" y="42"/>
                  </a:cubicBezTo>
                  <a:cubicBezTo>
                    <a:pt x="39" y="47"/>
                    <a:pt x="32" y="50"/>
                    <a:pt x="25" y="54"/>
                  </a:cubicBezTo>
                  <a:cubicBezTo>
                    <a:pt x="18" y="57"/>
                    <a:pt x="9" y="60"/>
                    <a:pt x="0" y="62"/>
                  </a:cubicBezTo>
                  <a:cubicBezTo>
                    <a:pt x="0" y="32"/>
                    <a:pt x="0" y="32"/>
                    <a:pt x="0" y="32"/>
                  </a:cubicBezTo>
                  <a:cubicBezTo>
                    <a:pt x="6" y="30"/>
                    <a:pt x="12" y="28"/>
                    <a:pt x="17" y="26"/>
                  </a:cubicBezTo>
                  <a:cubicBezTo>
                    <a:pt x="22" y="24"/>
                    <a:pt x="28" y="22"/>
                    <a:pt x="33" y="19"/>
                  </a:cubicBezTo>
                  <a:cubicBezTo>
                    <a:pt x="38" y="17"/>
                    <a:pt x="43" y="14"/>
                    <a:pt x="49" y="11"/>
                  </a:cubicBezTo>
                  <a:cubicBezTo>
                    <a:pt x="54" y="7"/>
                    <a:pt x="60" y="4"/>
                    <a:pt x="65" y="0"/>
                  </a:cubicBezTo>
                  <a:lnTo>
                    <a:pt x="80" y="0"/>
                  </a:ln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28" name="Freeform 14"/>
            <p:cNvSpPr>
              <a:spLocks noEditPoints="1"/>
            </p:cNvSpPr>
            <p:nvPr/>
          </p:nvSpPr>
          <p:spPr bwMode="auto">
            <a:xfrm>
              <a:off x="8308793" y="5856127"/>
              <a:ext cx="432825" cy="651818"/>
            </a:xfrm>
            <a:custGeom>
              <a:avLst/>
              <a:gdLst>
                <a:gd name="T0" fmla="*/ 73 w 151"/>
                <a:gd name="T1" fmla="*/ 228 h 228"/>
                <a:gd name="T2" fmla="*/ 20 w 151"/>
                <a:gd name="T3" fmla="*/ 200 h 228"/>
                <a:gd name="T4" fmla="*/ 0 w 151"/>
                <a:gd name="T5" fmla="*/ 118 h 228"/>
                <a:gd name="T6" fmla="*/ 20 w 151"/>
                <a:gd name="T7" fmla="*/ 30 h 228"/>
                <a:gd name="T8" fmla="*/ 79 w 151"/>
                <a:gd name="T9" fmla="*/ 0 h 228"/>
                <a:gd name="T10" fmla="*/ 151 w 151"/>
                <a:gd name="T11" fmla="*/ 113 h 228"/>
                <a:gd name="T12" fmla="*/ 131 w 151"/>
                <a:gd name="T13" fmla="*/ 198 h 228"/>
                <a:gd name="T14" fmla="*/ 73 w 151"/>
                <a:gd name="T15" fmla="*/ 228 h 228"/>
                <a:gd name="T16" fmla="*/ 77 w 151"/>
                <a:gd name="T17" fmla="*/ 28 h 228"/>
                <a:gd name="T18" fmla="*/ 37 w 151"/>
                <a:gd name="T19" fmla="*/ 117 h 228"/>
                <a:gd name="T20" fmla="*/ 76 w 151"/>
                <a:gd name="T21" fmla="*/ 199 h 228"/>
                <a:gd name="T22" fmla="*/ 115 w 151"/>
                <a:gd name="T23" fmla="*/ 115 h 228"/>
                <a:gd name="T24" fmla="*/ 77 w 151"/>
                <a:gd name="T25" fmla="*/ 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28">
                  <a:moveTo>
                    <a:pt x="73" y="228"/>
                  </a:moveTo>
                  <a:cubicBezTo>
                    <a:pt x="50" y="228"/>
                    <a:pt x="32" y="218"/>
                    <a:pt x="20" y="200"/>
                  </a:cubicBezTo>
                  <a:cubicBezTo>
                    <a:pt x="7" y="181"/>
                    <a:pt x="0" y="154"/>
                    <a:pt x="0" y="118"/>
                  </a:cubicBezTo>
                  <a:cubicBezTo>
                    <a:pt x="0" y="79"/>
                    <a:pt x="7" y="50"/>
                    <a:pt x="20" y="30"/>
                  </a:cubicBezTo>
                  <a:cubicBezTo>
                    <a:pt x="34" y="10"/>
                    <a:pt x="53" y="0"/>
                    <a:pt x="79" y="0"/>
                  </a:cubicBezTo>
                  <a:cubicBezTo>
                    <a:pt x="127" y="0"/>
                    <a:pt x="151" y="38"/>
                    <a:pt x="151" y="113"/>
                  </a:cubicBezTo>
                  <a:cubicBezTo>
                    <a:pt x="151" y="150"/>
                    <a:pt x="144" y="179"/>
                    <a:pt x="131" y="198"/>
                  </a:cubicBezTo>
                  <a:cubicBezTo>
                    <a:pt x="117" y="218"/>
                    <a:pt x="98" y="228"/>
                    <a:pt x="73" y="228"/>
                  </a:cubicBezTo>
                  <a:close/>
                  <a:moveTo>
                    <a:pt x="77" y="28"/>
                  </a:moveTo>
                  <a:cubicBezTo>
                    <a:pt x="50" y="28"/>
                    <a:pt x="37" y="58"/>
                    <a:pt x="37" y="117"/>
                  </a:cubicBezTo>
                  <a:cubicBezTo>
                    <a:pt x="37" y="172"/>
                    <a:pt x="50" y="199"/>
                    <a:pt x="76" y="199"/>
                  </a:cubicBezTo>
                  <a:cubicBezTo>
                    <a:pt x="102" y="199"/>
                    <a:pt x="115" y="171"/>
                    <a:pt x="115" y="115"/>
                  </a:cubicBezTo>
                  <a:cubicBezTo>
                    <a:pt x="115" y="57"/>
                    <a:pt x="102" y="28"/>
                    <a:pt x="77" y="28"/>
                  </a:cubicBez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29" name="Freeform 15"/>
            <p:cNvSpPr>
              <a:spLocks noEditPoints="1"/>
            </p:cNvSpPr>
            <p:nvPr/>
          </p:nvSpPr>
          <p:spPr bwMode="auto">
            <a:xfrm>
              <a:off x="8808625" y="5856127"/>
              <a:ext cx="431015" cy="651818"/>
            </a:xfrm>
            <a:custGeom>
              <a:avLst/>
              <a:gdLst>
                <a:gd name="T0" fmla="*/ 73 w 151"/>
                <a:gd name="T1" fmla="*/ 228 h 228"/>
                <a:gd name="T2" fmla="*/ 20 w 151"/>
                <a:gd name="T3" fmla="*/ 200 h 228"/>
                <a:gd name="T4" fmla="*/ 0 w 151"/>
                <a:gd name="T5" fmla="*/ 118 h 228"/>
                <a:gd name="T6" fmla="*/ 20 w 151"/>
                <a:gd name="T7" fmla="*/ 30 h 228"/>
                <a:gd name="T8" fmla="*/ 79 w 151"/>
                <a:gd name="T9" fmla="*/ 0 h 228"/>
                <a:gd name="T10" fmla="*/ 151 w 151"/>
                <a:gd name="T11" fmla="*/ 113 h 228"/>
                <a:gd name="T12" fmla="*/ 131 w 151"/>
                <a:gd name="T13" fmla="*/ 198 h 228"/>
                <a:gd name="T14" fmla="*/ 73 w 151"/>
                <a:gd name="T15" fmla="*/ 228 h 228"/>
                <a:gd name="T16" fmla="*/ 77 w 151"/>
                <a:gd name="T17" fmla="*/ 28 h 228"/>
                <a:gd name="T18" fmla="*/ 37 w 151"/>
                <a:gd name="T19" fmla="*/ 117 h 228"/>
                <a:gd name="T20" fmla="*/ 76 w 151"/>
                <a:gd name="T21" fmla="*/ 199 h 228"/>
                <a:gd name="T22" fmla="*/ 115 w 151"/>
                <a:gd name="T23" fmla="*/ 115 h 228"/>
                <a:gd name="T24" fmla="*/ 77 w 151"/>
                <a:gd name="T25" fmla="*/ 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28">
                  <a:moveTo>
                    <a:pt x="73" y="228"/>
                  </a:moveTo>
                  <a:cubicBezTo>
                    <a:pt x="50" y="228"/>
                    <a:pt x="32" y="218"/>
                    <a:pt x="20" y="200"/>
                  </a:cubicBezTo>
                  <a:cubicBezTo>
                    <a:pt x="7" y="181"/>
                    <a:pt x="0" y="154"/>
                    <a:pt x="0" y="118"/>
                  </a:cubicBezTo>
                  <a:cubicBezTo>
                    <a:pt x="0" y="79"/>
                    <a:pt x="7" y="50"/>
                    <a:pt x="20" y="30"/>
                  </a:cubicBezTo>
                  <a:cubicBezTo>
                    <a:pt x="34" y="10"/>
                    <a:pt x="53" y="0"/>
                    <a:pt x="79" y="0"/>
                  </a:cubicBezTo>
                  <a:cubicBezTo>
                    <a:pt x="127" y="0"/>
                    <a:pt x="151" y="38"/>
                    <a:pt x="151" y="113"/>
                  </a:cubicBezTo>
                  <a:cubicBezTo>
                    <a:pt x="151" y="150"/>
                    <a:pt x="144" y="179"/>
                    <a:pt x="131" y="198"/>
                  </a:cubicBezTo>
                  <a:cubicBezTo>
                    <a:pt x="117" y="218"/>
                    <a:pt x="98" y="228"/>
                    <a:pt x="73" y="228"/>
                  </a:cubicBezTo>
                  <a:close/>
                  <a:moveTo>
                    <a:pt x="77" y="28"/>
                  </a:moveTo>
                  <a:cubicBezTo>
                    <a:pt x="50" y="28"/>
                    <a:pt x="37" y="58"/>
                    <a:pt x="37" y="117"/>
                  </a:cubicBezTo>
                  <a:cubicBezTo>
                    <a:pt x="37" y="172"/>
                    <a:pt x="50" y="199"/>
                    <a:pt x="76" y="199"/>
                  </a:cubicBezTo>
                  <a:cubicBezTo>
                    <a:pt x="102" y="199"/>
                    <a:pt x="115" y="171"/>
                    <a:pt x="115" y="115"/>
                  </a:cubicBezTo>
                  <a:cubicBezTo>
                    <a:pt x="115" y="57"/>
                    <a:pt x="102" y="28"/>
                    <a:pt x="77" y="28"/>
                  </a:cubicBez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0" name="Freeform 16"/>
            <p:cNvSpPr>
              <a:spLocks noEditPoints="1"/>
            </p:cNvSpPr>
            <p:nvPr/>
          </p:nvSpPr>
          <p:spPr bwMode="auto">
            <a:xfrm>
              <a:off x="9337433" y="5856127"/>
              <a:ext cx="431015" cy="651818"/>
            </a:xfrm>
            <a:custGeom>
              <a:avLst/>
              <a:gdLst>
                <a:gd name="T0" fmla="*/ 73 w 151"/>
                <a:gd name="T1" fmla="*/ 228 h 228"/>
                <a:gd name="T2" fmla="*/ 20 w 151"/>
                <a:gd name="T3" fmla="*/ 200 h 228"/>
                <a:gd name="T4" fmla="*/ 0 w 151"/>
                <a:gd name="T5" fmla="*/ 118 h 228"/>
                <a:gd name="T6" fmla="*/ 21 w 151"/>
                <a:gd name="T7" fmla="*/ 30 h 228"/>
                <a:gd name="T8" fmla="*/ 79 w 151"/>
                <a:gd name="T9" fmla="*/ 0 h 228"/>
                <a:gd name="T10" fmla="*/ 151 w 151"/>
                <a:gd name="T11" fmla="*/ 113 h 228"/>
                <a:gd name="T12" fmla="*/ 131 w 151"/>
                <a:gd name="T13" fmla="*/ 198 h 228"/>
                <a:gd name="T14" fmla="*/ 73 w 151"/>
                <a:gd name="T15" fmla="*/ 228 h 228"/>
                <a:gd name="T16" fmla="*/ 77 w 151"/>
                <a:gd name="T17" fmla="*/ 28 h 228"/>
                <a:gd name="T18" fmla="*/ 37 w 151"/>
                <a:gd name="T19" fmla="*/ 117 h 228"/>
                <a:gd name="T20" fmla="*/ 76 w 151"/>
                <a:gd name="T21" fmla="*/ 199 h 228"/>
                <a:gd name="T22" fmla="*/ 115 w 151"/>
                <a:gd name="T23" fmla="*/ 115 h 228"/>
                <a:gd name="T24" fmla="*/ 77 w 151"/>
                <a:gd name="T25" fmla="*/ 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28">
                  <a:moveTo>
                    <a:pt x="73" y="228"/>
                  </a:moveTo>
                  <a:cubicBezTo>
                    <a:pt x="51" y="228"/>
                    <a:pt x="33" y="218"/>
                    <a:pt x="20" y="200"/>
                  </a:cubicBezTo>
                  <a:cubicBezTo>
                    <a:pt x="7" y="181"/>
                    <a:pt x="0" y="154"/>
                    <a:pt x="0" y="118"/>
                  </a:cubicBezTo>
                  <a:cubicBezTo>
                    <a:pt x="0" y="79"/>
                    <a:pt x="7" y="50"/>
                    <a:pt x="21" y="30"/>
                  </a:cubicBezTo>
                  <a:cubicBezTo>
                    <a:pt x="34" y="10"/>
                    <a:pt x="53" y="0"/>
                    <a:pt x="79" y="0"/>
                  </a:cubicBezTo>
                  <a:cubicBezTo>
                    <a:pt x="127" y="0"/>
                    <a:pt x="151" y="38"/>
                    <a:pt x="151" y="113"/>
                  </a:cubicBezTo>
                  <a:cubicBezTo>
                    <a:pt x="151" y="150"/>
                    <a:pt x="145" y="179"/>
                    <a:pt x="131" y="198"/>
                  </a:cubicBezTo>
                  <a:cubicBezTo>
                    <a:pt x="117" y="218"/>
                    <a:pt x="98" y="228"/>
                    <a:pt x="73" y="228"/>
                  </a:cubicBezTo>
                  <a:close/>
                  <a:moveTo>
                    <a:pt x="77" y="28"/>
                  </a:moveTo>
                  <a:cubicBezTo>
                    <a:pt x="50" y="28"/>
                    <a:pt x="37" y="58"/>
                    <a:pt x="37" y="117"/>
                  </a:cubicBezTo>
                  <a:cubicBezTo>
                    <a:pt x="37" y="172"/>
                    <a:pt x="50" y="199"/>
                    <a:pt x="76" y="199"/>
                  </a:cubicBezTo>
                  <a:cubicBezTo>
                    <a:pt x="102" y="199"/>
                    <a:pt x="115" y="171"/>
                    <a:pt x="115" y="115"/>
                  </a:cubicBezTo>
                  <a:cubicBezTo>
                    <a:pt x="115" y="57"/>
                    <a:pt x="102" y="28"/>
                    <a:pt x="77" y="28"/>
                  </a:cubicBezTo>
                  <a:close/>
                </a:path>
              </a:pathLst>
            </a:custGeom>
            <a:solidFill>
              <a:srgbClr val="FCD1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1" name="Freeform 17"/>
            <p:cNvSpPr>
              <a:spLocks/>
            </p:cNvSpPr>
            <p:nvPr/>
          </p:nvSpPr>
          <p:spPr bwMode="auto">
            <a:xfrm>
              <a:off x="10270090" y="6131339"/>
              <a:ext cx="2169561" cy="872712"/>
            </a:xfrm>
            <a:custGeom>
              <a:avLst/>
              <a:gdLst>
                <a:gd name="T0" fmla="*/ 0 w 760"/>
                <a:gd name="T1" fmla="*/ 306 h 306"/>
                <a:gd name="T2" fmla="*/ 499 w 760"/>
                <a:gd name="T3" fmla="*/ 306 h 306"/>
                <a:gd name="T4" fmla="*/ 760 w 760"/>
                <a:gd name="T5" fmla="*/ 306 h 306"/>
                <a:gd name="T6" fmla="*/ 760 w 760"/>
                <a:gd name="T7" fmla="*/ 15 h 306"/>
                <a:gd name="T8" fmla="*/ 0 w 760"/>
                <a:gd name="T9" fmla="*/ 306 h 306"/>
              </a:gdLst>
              <a:ahLst/>
              <a:cxnLst>
                <a:cxn ang="0">
                  <a:pos x="T0" y="T1"/>
                </a:cxn>
                <a:cxn ang="0">
                  <a:pos x="T2" y="T3"/>
                </a:cxn>
                <a:cxn ang="0">
                  <a:pos x="T4" y="T5"/>
                </a:cxn>
                <a:cxn ang="0">
                  <a:pos x="T6" y="T7"/>
                </a:cxn>
                <a:cxn ang="0">
                  <a:pos x="T8" y="T9"/>
                </a:cxn>
              </a:cxnLst>
              <a:rect l="0" t="0" r="r" b="b"/>
              <a:pathLst>
                <a:path w="760" h="306">
                  <a:moveTo>
                    <a:pt x="0" y="306"/>
                  </a:moveTo>
                  <a:cubicBezTo>
                    <a:pt x="499" y="306"/>
                    <a:pt x="499" y="306"/>
                    <a:pt x="499" y="306"/>
                  </a:cubicBezTo>
                  <a:cubicBezTo>
                    <a:pt x="760" y="306"/>
                    <a:pt x="760" y="306"/>
                    <a:pt x="760" y="306"/>
                  </a:cubicBezTo>
                  <a:cubicBezTo>
                    <a:pt x="760" y="15"/>
                    <a:pt x="760" y="15"/>
                    <a:pt x="760" y="15"/>
                  </a:cubicBezTo>
                  <a:cubicBezTo>
                    <a:pt x="487" y="0"/>
                    <a:pt x="208" y="97"/>
                    <a:pt x="0" y="306"/>
                  </a:cubicBezTo>
                  <a:close/>
                </a:path>
              </a:pathLst>
            </a:custGeom>
            <a:solidFill>
              <a:srgbClr val="79A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2" name="Freeform 18"/>
            <p:cNvSpPr>
              <a:spLocks/>
            </p:cNvSpPr>
            <p:nvPr/>
          </p:nvSpPr>
          <p:spPr bwMode="auto">
            <a:xfrm>
              <a:off x="9761204" y="4434803"/>
              <a:ext cx="689985" cy="1890272"/>
            </a:xfrm>
            <a:custGeom>
              <a:avLst/>
              <a:gdLst>
                <a:gd name="T0" fmla="*/ 241 w 241"/>
                <a:gd name="T1" fmla="*/ 0 h 662"/>
                <a:gd name="T2" fmla="*/ 241 w 241"/>
                <a:gd name="T3" fmla="*/ 662 h 662"/>
                <a:gd name="T4" fmla="*/ 136 w 241"/>
                <a:gd name="T5" fmla="*/ 662 h 662"/>
                <a:gd name="T6" fmla="*/ 136 w 241"/>
                <a:gd name="T7" fmla="*/ 128 h 662"/>
                <a:gd name="T8" fmla="*/ 75 w 241"/>
                <a:gd name="T9" fmla="*/ 163 h 662"/>
                <a:gd name="T10" fmla="*/ 0 w 241"/>
                <a:gd name="T11" fmla="*/ 188 h 662"/>
                <a:gd name="T12" fmla="*/ 0 w 241"/>
                <a:gd name="T13" fmla="*/ 98 h 662"/>
                <a:gd name="T14" fmla="*/ 51 w 241"/>
                <a:gd name="T15" fmla="*/ 80 h 662"/>
                <a:gd name="T16" fmla="*/ 99 w 241"/>
                <a:gd name="T17" fmla="*/ 59 h 662"/>
                <a:gd name="T18" fmla="*/ 147 w 241"/>
                <a:gd name="T19" fmla="*/ 33 h 662"/>
                <a:gd name="T20" fmla="*/ 197 w 241"/>
                <a:gd name="T21" fmla="*/ 0 h 662"/>
                <a:gd name="T22" fmla="*/ 241 w 241"/>
                <a:gd name="T23"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662">
                  <a:moveTo>
                    <a:pt x="241" y="0"/>
                  </a:moveTo>
                  <a:cubicBezTo>
                    <a:pt x="241" y="662"/>
                    <a:pt x="241" y="662"/>
                    <a:pt x="241" y="662"/>
                  </a:cubicBezTo>
                  <a:cubicBezTo>
                    <a:pt x="136" y="662"/>
                    <a:pt x="136" y="662"/>
                    <a:pt x="136" y="662"/>
                  </a:cubicBezTo>
                  <a:cubicBezTo>
                    <a:pt x="136" y="128"/>
                    <a:pt x="136" y="128"/>
                    <a:pt x="136" y="128"/>
                  </a:cubicBezTo>
                  <a:cubicBezTo>
                    <a:pt x="118" y="142"/>
                    <a:pt x="97" y="153"/>
                    <a:pt x="75" y="163"/>
                  </a:cubicBezTo>
                  <a:cubicBezTo>
                    <a:pt x="53" y="172"/>
                    <a:pt x="28" y="181"/>
                    <a:pt x="0" y="188"/>
                  </a:cubicBezTo>
                  <a:cubicBezTo>
                    <a:pt x="0" y="98"/>
                    <a:pt x="0" y="98"/>
                    <a:pt x="0" y="98"/>
                  </a:cubicBezTo>
                  <a:cubicBezTo>
                    <a:pt x="18" y="93"/>
                    <a:pt x="35" y="87"/>
                    <a:pt x="51" y="80"/>
                  </a:cubicBezTo>
                  <a:cubicBezTo>
                    <a:pt x="67" y="74"/>
                    <a:pt x="83" y="67"/>
                    <a:pt x="99" y="59"/>
                  </a:cubicBezTo>
                  <a:cubicBezTo>
                    <a:pt x="115" y="51"/>
                    <a:pt x="131" y="43"/>
                    <a:pt x="147" y="33"/>
                  </a:cubicBezTo>
                  <a:cubicBezTo>
                    <a:pt x="163" y="23"/>
                    <a:pt x="180" y="12"/>
                    <a:pt x="197" y="0"/>
                  </a:cubicBezTo>
                  <a:lnTo>
                    <a:pt x="241" y="0"/>
                  </a:ln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3" name="Freeform 19"/>
            <p:cNvSpPr>
              <a:spLocks noEditPoints="1"/>
            </p:cNvSpPr>
            <p:nvPr/>
          </p:nvSpPr>
          <p:spPr bwMode="auto">
            <a:xfrm>
              <a:off x="10630477" y="4411264"/>
              <a:ext cx="1347373" cy="2033310"/>
            </a:xfrm>
            <a:custGeom>
              <a:avLst/>
              <a:gdLst>
                <a:gd name="T0" fmla="*/ 228 w 472"/>
                <a:gd name="T1" fmla="*/ 712 h 712"/>
                <a:gd name="T2" fmla="*/ 60 w 472"/>
                <a:gd name="T3" fmla="*/ 624 h 712"/>
                <a:gd name="T4" fmla="*/ 0 w 472"/>
                <a:gd name="T5" fmla="*/ 370 h 712"/>
                <a:gd name="T6" fmla="*/ 63 w 472"/>
                <a:gd name="T7" fmla="*/ 93 h 712"/>
                <a:gd name="T8" fmla="*/ 245 w 472"/>
                <a:gd name="T9" fmla="*/ 0 h 712"/>
                <a:gd name="T10" fmla="*/ 472 w 472"/>
                <a:gd name="T11" fmla="*/ 353 h 712"/>
                <a:gd name="T12" fmla="*/ 408 w 472"/>
                <a:gd name="T13" fmla="*/ 620 h 712"/>
                <a:gd name="T14" fmla="*/ 228 w 472"/>
                <a:gd name="T15" fmla="*/ 712 h 712"/>
                <a:gd name="T16" fmla="*/ 239 w 472"/>
                <a:gd name="T17" fmla="*/ 89 h 712"/>
                <a:gd name="T18" fmla="*/ 114 w 472"/>
                <a:gd name="T19" fmla="*/ 365 h 712"/>
                <a:gd name="T20" fmla="*/ 237 w 472"/>
                <a:gd name="T21" fmla="*/ 623 h 712"/>
                <a:gd name="T22" fmla="*/ 358 w 472"/>
                <a:gd name="T23" fmla="*/ 360 h 712"/>
                <a:gd name="T24" fmla="*/ 239 w 472"/>
                <a:gd name="T25" fmla="*/ 8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712">
                  <a:moveTo>
                    <a:pt x="228" y="712"/>
                  </a:moveTo>
                  <a:cubicBezTo>
                    <a:pt x="157" y="712"/>
                    <a:pt x="101" y="682"/>
                    <a:pt x="60" y="624"/>
                  </a:cubicBezTo>
                  <a:cubicBezTo>
                    <a:pt x="20" y="565"/>
                    <a:pt x="0" y="480"/>
                    <a:pt x="0" y="370"/>
                  </a:cubicBezTo>
                  <a:cubicBezTo>
                    <a:pt x="0" y="248"/>
                    <a:pt x="21" y="156"/>
                    <a:pt x="63" y="93"/>
                  </a:cubicBezTo>
                  <a:cubicBezTo>
                    <a:pt x="105" y="31"/>
                    <a:pt x="166" y="0"/>
                    <a:pt x="245" y="0"/>
                  </a:cubicBezTo>
                  <a:cubicBezTo>
                    <a:pt x="396" y="0"/>
                    <a:pt x="472" y="117"/>
                    <a:pt x="472" y="353"/>
                  </a:cubicBezTo>
                  <a:cubicBezTo>
                    <a:pt x="472" y="469"/>
                    <a:pt x="450" y="558"/>
                    <a:pt x="408" y="620"/>
                  </a:cubicBezTo>
                  <a:cubicBezTo>
                    <a:pt x="365" y="681"/>
                    <a:pt x="305" y="712"/>
                    <a:pt x="228" y="712"/>
                  </a:cubicBezTo>
                  <a:close/>
                  <a:moveTo>
                    <a:pt x="239" y="89"/>
                  </a:moveTo>
                  <a:cubicBezTo>
                    <a:pt x="156" y="89"/>
                    <a:pt x="114" y="181"/>
                    <a:pt x="114" y="365"/>
                  </a:cubicBezTo>
                  <a:cubicBezTo>
                    <a:pt x="114" y="537"/>
                    <a:pt x="155" y="623"/>
                    <a:pt x="237" y="623"/>
                  </a:cubicBezTo>
                  <a:cubicBezTo>
                    <a:pt x="318" y="623"/>
                    <a:pt x="358" y="536"/>
                    <a:pt x="358" y="360"/>
                  </a:cubicBezTo>
                  <a:cubicBezTo>
                    <a:pt x="358" y="179"/>
                    <a:pt x="318" y="89"/>
                    <a:pt x="239" y="89"/>
                  </a:cubicBez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4" name="Freeform 20"/>
            <p:cNvSpPr>
              <a:spLocks/>
            </p:cNvSpPr>
            <p:nvPr/>
          </p:nvSpPr>
          <p:spPr bwMode="auto">
            <a:xfrm>
              <a:off x="7468496" y="5548324"/>
              <a:ext cx="4971155" cy="1455727"/>
            </a:xfrm>
            <a:custGeom>
              <a:avLst/>
              <a:gdLst>
                <a:gd name="T0" fmla="*/ 0 w 1742"/>
                <a:gd name="T1" fmla="*/ 510 h 510"/>
                <a:gd name="T2" fmla="*/ 1742 w 1742"/>
                <a:gd name="T3" fmla="*/ 510 h 510"/>
                <a:gd name="T4" fmla="*/ 1742 w 1742"/>
                <a:gd name="T5" fmla="*/ 410 h 510"/>
                <a:gd name="T6" fmla="*/ 0 w 1742"/>
                <a:gd name="T7" fmla="*/ 510 h 510"/>
              </a:gdLst>
              <a:ahLst/>
              <a:cxnLst>
                <a:cxn ang="0">
                  <a:pos x="T0" y="T1"/>
                </a:cxn>
                <a:cxn ang="0">
                  <a:pos x="T2" y="T3"/>
                </a:cxn>
                <a:cxn ang="0">
                  <a:pos x="T4" y="T5"/>
                </a:cxn>
                <a:cxn ang="0">
                  <a:pos x="T6" y="T7"/>
                </a:cxn>
              </a:cxnLst>
              <a:rect l="0" t="0" r="r" b="b"/>
              <a:pathLst>
                <a:path w="1742" h="510">
                  <a:moveTo>
                    <a:pt x="0" y="510"/>
                  </a:moveTo>
                  <a:cubicBezTo>
                    <a:pt x="1742" y="510"/>
                    <a:pt x="1742" y="510"/>
                    <a:pt x="1742" y="510"/>
                  </a:cubicBezTo>
                  <a:cubicBezTo>
                    <a:pt x="1742" y="410"/>
                    <a:pt x="1742" y="410"/>
                    <a:pt x="1742" y="410"/>
                  </a:cubicBezTo>
                  <a:cubicBezTo>
                    <a:pt x="1227" y="0"/>
                    <a:pt x="476" y="33"/>
                    <a:pt x="0" y="510"/>
                  </a:cubicBezTo>
                  <a:close/>
                </a:path>
              </a:pathLst>
            </a:cu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5" name="Freeform 21"/>
            <p:cNvSpPr>
              <a:spLocks/>
            </p:cNvSpPr>
            <p:nvPr/>
          </p:nvSpPr>
          <p:spPr bwMode="auto">
            <a:xfrm>
              <a:off x="8915473" y="5948469"/>
              <a:ext cx="637467" cy="778560"/>
            </a:xfrm>
            <a:custGeom>
              <a:avLst/>
              <a:gdLst>
                <a:gd name="T0" fmla="*/ 74 w 224"/>
                <a:gd name="T1" fmla="*/ 273 h 273"/>
                <a:gd name="T2" fmla="*/ 224 w 224"/>
                <a:gd name="T3" fmla="*/ 0 h 273"/>
                <a:gd name="T4" fmla="*/ 133 w 224"/>
                <a:gd name="T5" fmla="*/ 17 h 273"/>
                <a:gd name="T6" fmla="*/ 0 w 224"/>
                <a:gd name="T7" fmla="*/ 273 h 273"/>
                <a:gd name="T8" fmla="*/ 74 w 224"/>
                <a:gd name="T9" fmla="*/ 273 h 273"/>
              </a:gdLst>
              <a:ahLst/>
              <a:cxnLst>
                <a:cxn ang="0">
                  <a:pos x="T0" y="T1"/>
                </a:cxn>
                <a:cxn ang="0">
                  <a:pos x="T2" y="T3"/>
                </a:cxn>
                <a:cxn ang="0">
                  <a:pos x="T4" y="T5"/>
                </a:cxn>
                <a:cxn ang="0">
                  <a:pos x="T6" y="T7"/>
                </a:cxn>
                <a:cxn ang="0">
                  <a:pos x="T8" y="T9"/>
                </a:cxn>
              </a:cxnLst>
              <a:rect l="0" t="0" r="r" b="b"/>
              <a:pathLst>
                <a:path w="224" h="273">
                  <a:moveTo>
                    <a:pt x="74" y="273"/>
                  </a:moveTo>
                  <a:cubicBezTo>
                    <a:pt x="83" y="188"/>
                    <a:pt x="133" y="87"/>
                    <a:pt x="224" y="0"/>
                  </a:cubicBezTo>
                  <a:cubicBezTo>
                    <a:pt x="194" y="5"/>
                    <a:pt x="163" y="11"/>
                    <a:pt x="133" y="17"/>
                  </a:cubicBezTo>
                  <a:cubicBezTo>
                    <a:pt x="53" y="100"/>
                    <a:pt x="9" y="193"/>
                    <a:pt x="0" y="273"/>
                  </a:cubicBezTo>
                  <a:cubicBezTo>
                    <a:pt x="25" y="273"/>
                    <a:pt x="49" y="273"/>
                    <a:pt x="74" y="273"/>
                  </a:cubicBezTo>
                  <a:close/>
                </a:path>
              </a:pathLst>
            </a:custGeom>
            <a:solidFill>
              <a:srgbClr val="79A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6" name="Freeform 22"/>
            <p:cNvSpPr>
              <a:spLocks/>
            </p:cNvSpPr>
            <p:nvPr/>
          </p:nvSpPr>
          <p:spPr bwMode="auto">
            <a:xfrm>
              <a:off x="10969131" y="5977438"/>
              <a:ext cx="193776" cy="72424"/>
            </a:xfrm>
            <a:custGeom>
              <a:avLst/>
              <a:gdLst>
                <a:gd name="T0" fmla="*/ 68 w 68"/>
                <a:gd name="T1" fmla="*/ 17 h 26"/>
                <a:gd name="T2" fmla="*/ 10 w 68"/>
                <a:gd name="T3" fmla="*/ 0 h 26"/>
                <a:gd name="T4" fmla="*/ 0 w 68"/>
                <a:gd name="T5" fmla="*/ 11 h 26"/>
                <a:gd name="T6" fmla="*/ 60 w 68"/>
                <a:gd name="T7" fmla="*/ 26 h 26"/>
                <a:gd name="T8" fmla="*/ 68 w 68"/>
                <a:gd name="T9" fmla="*/ 17 h 26"/>
              </a:gdLst>
              <a:ahLst/>
              <a:cxnLst>
                <a:cxn ang="0">
                  <a:pos x="T0" y="T1"/>
                </a:cxn>
                <a:cxn ang="0">
                  <a:pos x="T2" y="T3"/>
                </a:cxn>
                <a:cxn ang="0">
                  <a:pos x="T4" y="T5"/>
                </a:cxn>
                <a:cxn ang="0">
                  <a:pos x="T6" y="T7"/>
                </a:cxn>
                <a:cxn ang="0">
                  <a:pos x="T8" y="T9"/>
                </a:cxn>
              </a:cxnLst>
              <a:rect l="0" t="0" r="r" b="b"/>
              <a:pathLst>
                <a:path w="68" h="26">
                  <a:moveTo>
                    <a:pt x="68" y="17"/>
                  </a:moveTo>
                  <a:cubicBezTo>
                    <a:pt x="49" y="11"/>
                    <a:pt x="30" y="5"/>
                    <a:pt x="10" y="0"/>
                  </a:cubicBezTo>
                  <a:cubicBezTo>
                    <a:pt x="7" y="4"/>
                    <a:pt x="4" y="7"/>
                    <a:pt x="0" y="11"/>
                  </a:cubicBezTo>
                  <a:cubicBezTo>
                    <a:pt x="20" y="15"/>
                    <a:pt x="40" y="21"/>
                    <a:pt x="60" y="26"/>
                  </a:cubicBezTo>
                  <a:cubicBezTo>
                    <a:pt x="63" y="23"/>
                    <a:pt x="65" y="20"/>
                    <a:pt x="68" y="17"/>
                  </a:cubicBezTo>
                  <a:close/>
                </a:path>
              </a:pathLst>
            </a:custGeom>
            <a:solidFill>
              <a:srgbClr val="79A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7" name="Freeform 23"/>
            <p:cNvSpPr>
              <a:spLocks/>
            </p:cNvSpPr>
            <p:nvPr/>
          </p:nvSpPr>
          <p:spPr bwMode="auto">
            <a:xfrm>
              <a:off x="10601501" y="6006408"/>
              <a:ext cx="539674" cy="720621"/>
            </a:xfrm>
            <a:custGeom>
              <a:avLst/>
              <a:gdLst>
                <a:gd name="T0" fmla="*/ 73 w 189"/>
                <a:gd name="T1" fmla="*/ 252 h 252"/>
                <a:gd name="T2" fmla="*/ 189 w 189"/>
                <a:gd name="T3" fmla="*/ 15 h 252"/>
                <a:gd name="T4" fmla="*/ 129 w 189"/>
                <a:gd name="T5" fmla="*/ 0 h 252"/>
                <a:gd name="T6" fmla="*/ 0 w 189"/>
                <a:gd name="T7" fmla="*/ 252 h 252"/>
                <a:gd name="T8" fmla="*/ 73 w 189"/>
                <a:gd name="T9" fmla="*/ 252 h 252"/>
              </a:gdLst>
              <a:ahLst/>
              <a:cxnLst>
                <a:cxn ang="0">
                  <a:pos x="T0" y="T1"/>
                </a:cxn>
                <a:cxn ang="0">
                  <a:pos x="T2" y="T3"/>
                </a:cxn>
                <a:cxn ang="0">
                  <a:pos x="T4" y="T5"/>
                </a:cxn>
                <a:cxn ang="0">
                  <a:pos x="T6" y="T7"/>
                </a:cxn>
                <a:cxn ang="0">
                  <a:pos x="T8" y="T9"/>
                </a:cxn>
              </a:cxnLst>
              <a:rect l="0" t="0" r="r" b="b"/>
              <a:pathLst>
                <a:path w="189" h="252">
                  <a:moveTo>
                    <a:pt x="73" y="252"/>
                  </a:moveTo>
                  <a:cubicBezTo>
                    <a:pt x="81" y="178"/>
                    <a:pt x="120" y="93"/>
                    <a:pt x="189" y="15"/>
                  </a:cubicBezTo>
                  <a:cubicBezTo>
                    <a:pt x="169" y="10"/>
                    <a:pt x="149" y="4"/>
                    <a:pt x="129" y="0"/>
                  </a:cubicBezTo>
                  <a:cubicBezTo>
                    <a:pt x="51" y="82"/>
                    <a:pt x="8" y="173"/>
                    <a:pt x="0" y="252"/>
                  </a:cubicBezTo>
                  <a:cubicBezTo>
                    <a:pt x="24" y="252"/>
                    <a:pt x="49" y="252"/>
                    <a:pt x="73" y="252"/>
                  </a:cubicBezTo>
                  <a:close/>
                </a:path>
              </a:pathLst>
            </a:custGeom>
            <a:solidFill>
              <a:srgbClr val="79A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8" name="Freeform 24"/>
            <p:cNvSpPr>
              <a:spLocks/>
            </p:cNvSpPr>
            <p:nvPr/>
          </p:nvSpPr>
          <p:spPr bwMode="auto">
            <a:xfrm>
              <a:off x="9420739" y="5906824"/>
              <a:ext cx="1240525" cy="850984"/>
            </a:xfrm>
            <a:custGeom>
              <a:avLst/>
              <a:gdLst>
                <a:gd name="T0" fmla="*/ 70 w 435"/>
                <a:gd name="T1" fmla="*/ 65 h 298"/>
                <a:gd name="T2" fmla="*/ 16 w 435"/>
                <a:gd name="T3" fmla="*/ 240 h 298"/>
                <a:gd name="T4" fmla="*/ 120 w 435"/>
                <a:gd name="T5" fmla="*/ 298 h 298"/>
                <a:gd name="T6" fmla="*/ 252 w 435"/>
                <a:gd name="T7" fmla="*/ 238 h 298"/>
                <a:gd name="T8" fmla="*/ 399 w 435"/>
                <a:gd name="T9" fmla="*/ 53 h 298"/>
                <a:gd name="T10" fmla="*/ 435 w 435"/>
                <a:gd name="T11" fmla="*/ 14 h 298"/>
                <a:gd name="T12" fmla="*/ 366 w 435"/>
                <a:gd name="T13" fmla="*/ 6 h 298"/>
                <a:gd name="T14" fmla="*/ 317 w 435"/>
                <a:gd name="T15" fmla="*/ 58 h 298"/>
                <a:gd name="T16" fmla="*/ 136 w 435"/>
                <a:gd name="T17" fmla="*/ 240 h 298"/>
                <a:gd name="T18" fmla="*/ 150 w 435"/>
                <a:gd name="T19" fmla="*/ 61 h 298"/>
                <a:gd name="T20" fmla="*/ 212 w 435"/>
                <a:gd name="T21" fmla="*/ 0 h 298"/>
                <a:gd name="T22" fmla="*/ 130 w 435"/>
                <a:gd name="T23" fmla="*/ 5 h 298"/>
                <a:gd name="T24" fmla="*/ 70 w 435"/>
                <a:gd name="T25" fmla="*/ 6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98">
                  <a:moveTo>
                    <a:pt x="70" y="65"/>
                  </a:moveTo>
                  <a:cubicBezTo>
                    <a:pt x="8" y="141"/>
                    <a:pt x="0" y="201"/>
                    <a:pt x="16" y="240"/>
                  </a:cubicBezTo>
                  <a:cubicBezTo>
                    <a:pt x="34" y="280"/>
                    <a:pt x="72" y="298"/>
                    <a:pt x="120" y="298"/>
                  </a:cubicBezTo>
                  <a:cubicBezTo>
                    <a:pt x="173" y="298"/>
                    <a:pt x="212" y="279"/>
                    <a:pt x="252" y="238"/>
                  </a:cubicBezTo>
                  <a:cubicBezTo>
                    <a:pt x="292" y="197"/>
                    <a:pt x="330" y="133"/>
                    <a:pt x="399" y="53"/>
                  </a:cubicBezTo>
                  <a:cubicBezTo>
                    <a:pt x="411" y="39"/>
                    <a:pt x="423" y="26"/>
                    <a:pt x="435" y="14"/>
                  </a:cubicBezTo>
                  <a:cubicBezTo>
                    <a:pt x="412" y="11"/>
                    <a:pt x="389" y="8"/>
                    <a:pt x="366" y="6"/>
                  </a:cubicBezTo>
                  <a:cubicBezTo>
                    <a:pt x="350" y="21"/>
                    <a:pt x="334" y="39"/>
                    <a:pt x="317" y="58"/>
                  </a:cubicBezTo>
                  <a:cubicBezTo>
                    <a:pt x="220" y="180"/>
                    <a:pt x="194" y="241"/>
                    <a:pt x="136" y="240"/>
                  </a:cubicBezTo>
                  <a:cubicBezTo>
                    <a:pt x="84" y="241"/>
                    <a:pt x="55" y="181"/>
                    <a:pt x="150" y="61"/>
                  </a:cubicBezTo>
                  <a:cubicBezTo>
                    <a:pt x="169" y="38"/>
                    <a:pt x="190" y="18"/>
                    <a:pt x="212" y="0"/>
                  </a:cubicBezTo>
                  <a:cubicBezTo>
                    <a:pt x="185" y="1"/>
                    <a:pt x="158" y="2"/>
                    <a:pt x="130" y="5"/>
                  </a:cubicBezTo>
                  <a:cubicBezTo>
                    <a:pt x="109" y="23"/>
                    <a:pt x="88" y="43"/>
                    <a:pt x="70" y="65"/>
                  </a:cubicBezTo>
                  <a:close/>
                </a:path>
              </a:pathLst>
            </a:custGeom>
            <a:solidFill>
              <a:srgbClr val="79A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39" name="Freeform 25"/>
            <p:cNvSpPr>
              <a:spLocks/>
            </p:cNvSpPr>
            <p:nvPr/>
          </p:nvSpPr>
          <p:spPr bwMode="auto">
            <a:xfrm>
              <a:off x="11117632" y="6102370"/>
              <a:ext cx="865651" cy="655439"/>
            </a:xfrm>
            <a:custGeom>
              <a:avLst/>
              <a:gdLst>
                <a:gd name="T0" fmla="*/ 16 w 303"/>
                <a:gd name="T1" fmla="*/ 172 h 230"/>
                <a:gd name="T2" fmla="*/ 120 w 303"/>
                <a:gd name="T3" fmla="*/ 230 h 230"/>
                <a:gd name="T4" fmla="*/ 251 w 303"/>
                <a:gd name="T5" fmla="*/ 170 h 230"/>
                <a:gd name="T6" fmla="*/ 303 w 303"/>
                <a:gd name="T7" fmla="*/ 107 h 230"/>
                <a:gd name="T8" fmla="*/ 249 w 303"/>
                <a:gd name="T9" fmla="*/ 78 h 230"/>
                <a:gd name="T10" fmla="*/ 135 w 303"/>
                <a:gd name="T11" fmla="*/ 172 h 230"/>
                <a:gd name="T12" fmla="*/ 127 w 303"/>
                <a:gd name="T13" fmla="*/ 23 h 230"/>
                <a:gd name="T14" fmla="*/ 67 w 303"/>
                <a:gd name="T15" fmla="*/ 0 h 230"/>
                <a:gd name="T16" fmla="*/ 16 w 303"/>
                <a:gd name="T17" fmla="*/ 17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30">
                  <a:moveTo>
                    <a:pt x="16" y="172"/>
                  </a:moveTo>
                  <a:cubicBezTo>
                    <a:pt x="33" y="212"/>
                    <a:pt x="72" y="230"/>
                    <a:pt x="120" y="230"/>
                  </a:cubicBezTo>
                  <a:cubicBezTo>
                    <a:pt x="172" y="230"/>
                    <a:pt x="212" y="211"/>
                    <a:pt x="251" y="170"/>
                  </a:cubicBezTo>
                  <a:cubicBezTo>
                    <a:pt x="268" y="152"/>
                    <a:pt x="284" y="132"/>
                    <a:pt x="303" y="107"/>
                  </a:cubicBezTo>
                  <a:cubicBezTo>
                    <a:pt x="285" y="97"/>
                    <a:pt x="267" y="87"/>
                    <a:pt x="249" y="78"/>
                  </a:cubicBezTo>
                  <a:cubicBezTo>
                    <a:pt x="204" y="142"/>
                    <a:pt x="176" y="172"/>
                    <a:pt x="135" y="172"/>
                  </a:cubicBezTo>
                  <a:cubicBezTo>
                    <a:pt x="88" y="172"/>
                    <a:pt x="61" y="123"/>
                    <a:pt x="127" y="23"/>
                  </a:cubicBezTo>
                  <a:cubicBezTo>
                    <a:pt x="107" y="15"/>
                    <a:pt x="87" y="7"/>
                    <a:pt x="67" y="0"/>
                  </a:cubicBezTo>
                  <a:cubicBezTo>
                    <a:pt x="7" y="75"/>
                    <a:pt x="0" y="134"/>
                    <a:pt x="16" y="172"/>
                  </a:cubicBezTo>
                  <a:close/>
                </a:path>
              </a:pathLst>
            </a:custGeom>
            <a:solidFill>
              <a:srgbClr val="79A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40" name="Freeform 26"/>
            <p:cNvSpPr>
              <a:spLocks/>
            </p:cNvSpPr>
            <p:nvPr/>
          </p:nvSpPr>
          <p:spPr bwMode="auto">
            <a:xfrm>
              <a:off x="12236821" y="6571317"/>
              <a:ext cx="202830" cy="182871"/>
            </a:xfrm>
            <a:custGeom>
              <a:avLst/>
              <a:gdLst>
                <a:gd name="T0" fmla="*/ 0 w 71"/>
                <a:gd name="T1" fmla="*/ 0 h 65"/>
                <a:gd name="T2" fmla="*/ 0 w 71"/>
                <a:gd name="T3" fmla="*/ 8 h 65"/>
                <a:gd name="T4" fmla="*/ 65 w 71"/>
                <a:gd name="T5" fmla="*/ 65 h 65"/>
                <a:gd name="T6" fmla="*/ 71 w 71"/>
                <a:gd name="T7" fmla="*/ 55 h 65"/>
                <a:gd name="T8" fmla="*/ 71 w 71"/>
                <a:gd name="T9" fmla="*/ 52 h 65"/>
                <a:gd name="T10" fmla="*/ 0 w 71"/>
                <a:gd name="T11" fmla="*/ 0 h 65"/>
              </a:gdLst>
              <a:ahLst/>
              <a:cxnLst>
                <a:cxn ang="0">
                  <a:pos x="T0" y="T1"/>
                </a:cxn>
                <a:cxn ang="0">
                  <a:pos x="T2" y="T3"/>
                </a:cxn>
                <a:cxn ang="0">
                  <a:pos x="T4" y="T5"/>
                </a:cxn>
                <a:cxn ang="0">
                  <a:pos x="T6" y="T7"/>
                </a:cxn>
                <a:cxn ang="0">
                  <a:pos x="T8" y="T9"/>
                </a:cxn>
                <a:cxn ang="0">
                  <a:pos x="T10" y="T11"/>
                </a:cxn>
              </a:cxnLst>
              <a:rect l="0" t="0" r="r" b="b"/>
              <a:pathLst>
                <a:path w="71" h="65">
                  <a:moveTo>
                    <a:pt x="0" y="0"/>
                  </a:moveTo>
                  <a:cubicBezTo>
                    <a:pt x="0" y="3"/>
                    <a:pt x="0" y="6"/>
                    <a:pt x="0" y="8"/>
                  </a:cubicBezTo>
                  <a:cubicBezTo>
                    <a:pt x="4" y="43"/>
                    <a:pt x="26" y="62"/>
                    <a:pt x="65" y="65"/>
                  </a:cubicBezTo>
                  <a:cubicBezTo>
                    <a:pt x="71" y="55"/>
                    <a:pt x="71" y="55"/>
                    <a:pt x="71" y="55"/>
                  </a:cubicBezTo>
                  <a:cubicBezTo>
                    <a:pt x="71" y="52"/>
                    <a:pt x="71" y="52"/>
                    <a:pt x="71" y="52"/>
                  </a:cubicBezTo>
                  <a:cubicBezTo>
                    <a:pt x="48" y="34"/>
                    <a:pt x="24" y="17"/>
                    <a:pt x="0" y="0"/>
                  </a:cubicBezTo>
                  <a:close/>
                </a:path>
              </a:pathLst>
            </a:custGeom>
            <a:solidFill>
              <a:srgbClr val="79A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55" name="Freeform 27"/>
            <p:cNvSpPr>
              <a:spLocks/>
            </p:cNvSpPr>
            <p:nvPr/>
          </p:nvSpPr>
          <p:spPr bwMode="auto">
            <a:xfrm>
              <a:off x="8654691" y="5441499"/>
              <a:ext cx="469046" cy="1285530"/>
            </a:xfrm>
            <a:custGeom>
              <a:avLst/>
              <a:gdLst>
                <a:gd name="T0" fmla="*/ 164 w 164"/>
                <a:gd name="T1" fmla="*/ 0 h 450"/>
                <a:gd name="T2" fmla="*/ 164 w 164"/>
                <a:gd name="T3" fmla="*/ 450 h 450"/>
                <a:gd name="T4" fmla="*/ 93 w 164"/>
                <a:gd name="T5" fmla="*/ 450 h 450"/>
                <a:gd name="T6" fmla="*/ 93 w 164"/>
                <a:gd name="T7" fmla="*/ 87 h 450"/>
                <a:gd name="T8" fmla="*/ 51 w 164"/>
                <a:gd name="T9" fmla="*/ 111 h 450"/>
                <a:gd name="T10" fmla="*/ 0 w 164"/>
                <a:gd name="T11" fmla="*/ 128 h 450"/>
                <a:gd name="T12" fmla="*/ 0 w 164"/>
                <a:gd name="T13" fmla="*/ 67 h 450"/>
                <a:gd name="T14" fmla="*/ 35 w 164"/>
                <a:gd name="T15" fmla="*/ 55 h 450"/>
                <a:gd name="T16" fmla="*/ 67 w 164"/>
                <a:gd name="T17" fmla="*/ 40 h 450"/>
                <a:gd name="T18" fmla="*/ 100 w 164"/>
                <a:gd name="T19" fmla="*/ 22 h 450"/>
                <a:gd name="T20" fmla="*/ 134 w 164"/>
                <a:gd name="T21" fmla="*/ 0 h 450"/>
                <a:gd name="T22" fmla="*/ 164 w 164"/>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450">
                  <a:moveTo>
                    <a:pt x="164" y="0"/>
                  </a:moveTo>
                  <a:cubicBezTo>
                    <a:pt x="164" y="450"/>
                    <a:pt x="164" y="450"/>
                    <a:pt x="164" y="450"/>
                  </a:cubicBezTo>
                  <a:cubicBezTo>
                    <a:pt x="93" y="450"/>
                    <a:pt x="93" y="450"/>
                    <a:pt x="93" y="450"/>
                  </a:cubicBezTo>
                  <a:cubicBezTo>
                    <a:pt x="93" y="87"/>
                    <a:pt x="93" y="87"/>
                    <a:pt x="93" y="87"/>
                  </a:cubicBezTo>
                  <a:cubicBezTo>
                    <a:pt x="80" y="96"/>
                    <a:pt x="66" y="104"/>
                    <a:pt x="51" y="111"/>
                  </a:cubicBezTo>
                  <a:cubicBezTo>
                    <a:pt x="36" y="117"/>
                    <a:pt x="19" y="123"/>
                    <a:pt x="0" y="128"/>
                  </a:cubicBezTo>
                  <a:cubicBezTo>
                    <a:pt x="0" y="67"/>
                    <a:pt x="0" y="67"/>
                    <a:pt x="0" y="67"/>
                  </a:cubicBezTo>
                  <a:cubicBezTo>
                    <a:pt x="12" y="63"/>
                    <a:pt x="24" y="59"/>
                    <a:pt x="35" y="55"/>
                  </a:cubicBezTo>
                  <a:cubicBezTo>
                    <a:pt x="46" y="50"/>
                    <a:pt x="57" y="46"/>
                    <a:pt x="67" y="40"/>
                  </a:cubicBezTo>
                  <a:cubicBezTo>
                    <a:pt x="78" y="35"/>
                    <a:pt x="89" y="29"/>
                    <a:pt x="100" y="22"/>
                  </a:cubicBezTo>
                  <a:cubicBezTo>
                    <a:pt x="111" y="16"/>
                    <a:pt x="122" y="8"/>
                    <a:pt x="134" y="0"/>
                  </a:cubicBezTo>
                  <a:lnTo>
                    <a:pt x="164" y="0"/>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56" name="Freeform 28"/>
            <p:cNvSpPr>
              <a:spLocks/>
            </p:cNvSpPr>
            <p:nvPr/>
          </p:nvSpPr>
          <p:spPr bwMode="auto">
            <a:xfrm>
              <a:off x="10286390" y="5441499"/>
              <a:ext cx="469045" cy="1285530"/>
            </a:xfrm>
            <a:custGeom>
              <a:avLst/>
              <a:gdLst>
                <a:gd name="T0" fmla="*/ 164 w 164"/>
                <a:gd name="T1" fmla="*/ 0 h 450"/>
                <a:gd name="T2" fmla="*/ 164 w 164"/>
                <a:gd name="T3" fmla="*/ 450 h 450"/>
                <a:gd name="T4" fmla="*/ 93 w 164"/>
                <a:gd name="T5" fmla="*/ 450 h 450"/>
                <a:gd name="T6" fmla="*/ 93 w 164"/>
                <a:gd name="T7" fmla="*/ 87 h 450"/>
                <a:gd name="T8" fmla="*/ 51 w 164"/>
                <a:gd name="T9" fmla="*/ 111 h 450"/>
                <a:gd name="T10" fmla="*/ 0 w 164"/>
                <a:gd name="T11" fmla="*/ 128 h 450"/>
                <a:gd name="T12" fmla="*/ 0 w 164"/>
                <a:gd name="T13" fmla="*/ 67 h 450"/>
                <a:gd name="T14" fmla="*/ 35 w 164"/>
                <a:gd name="T15" fmla="*/ 55 h 450"/>
                <a:gd name="T16" fmla="*/ 67 w 164"/>
                <a:gd name="T17" fmla="*/ 40 h 450"/>
                <a:gd name="T18" fmla="*/ 100 w 164"/>
                <a:gd name="T19" fmla="*/ 22 h 450"/>
                <a:gd name="T20" fmla="*/ 134 w 164"/>
                <a:gd name="T21" fmla="*/ 0 h 450"/>
                <a:gd name="T22" fmla="*/ 164 w 164"/>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450">
                  <a:moveTo>
                    <a:pt x="164" y="0"/>
                  </a:moveTo>
                  <a:cubicBezTo>
                    <a:pt x="164" y="450"/>
                    <a:pt x="164" y="450"/>
                    <a:pt x="164" y="450"/>
                  </a:cubicBezTo>
                  <a:cubicBezTo>
                    <a:pt x="93" y="450"/>
                    <a:pt x="93" y="450"/>
                    <a:pt x="93" y="450"/>
                  </a:cubicBezTo>
                  <a:cubicBezTo>
                    <a:pt x="93" y="87"/>
                    <a:pt x="93" y="87"/>
                    <a:pt x="93" y="87"/>
                  </a:cubicBezTo>
                  <a:cubicBezTo>
                    <a:pt x="80" y="96"/>
                    <a:pt x="66" y="104"/>
                    <a:pt x="51" y="111"/>
                  </a:cubicBezTo>
                  <a:cubicBezTo>
                    <a:pt x="36" y="117"/>
                    <a:pt x="19" y="123"/>
                    <a:pt x="0" y="128"/>
                  </a:cubicBezTo>
                  <a:cubicBezTo>
                    <a:pt x="0" y="67"/>
                    <a:pt x="0" y="67"/>
                    <a:pt x="0" y="67"/>
                  </a:cubicBezTo>
                  <a:cubicBezTo>
                    <a:pt x="12" y="63"/>
                    <a:pt x="24" y="59"/>
                    <a:pt x="35" y="55"/>
                  </a:cubicBezTo>
                  <a:cubicBezTo>
                    <a:pt x="46" y="50"/>
                    <a:pt x="57" y="46"/>
                    <a:pt x="67" y="40"/>
                  </a:cubicBezTo>
                  <a:cubicBezTo>
                    <a:pt x="78" y="35"/>
                    <a:pt x="89" y="29"/>
                    <a:pt x="100" y="22"/>
                  </a:cubicBezTo>
                  <a:cubicBezTo>
                    <a:pt x="111" y="16"/>
                    <a:pt x="122" y="8"/>
                    <a:pt x="134" y="0"/>
                  </a:cubicBezTo>
                  <a:lnTo>
                    <a:pt x="164" y="0"/>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57" name="Freeform 29"/>
            <p:cNvSpPr>
              <a:spLocks noEditPoints="1"/>
            </p:cNvSpPr>
            <p:nvPr/>
          </p:nvSpPr>
          <p:spPr bwMode="auto">
            <a:xfrm>
              <a:off x="9317512" y="5427015"/>
              <a:ext cx="881951" cy="1330794"/>
            </a:xfrm>
            <a:custGeom>
              <a:avLst/>
              <a:gdLst>
                <a:gd name="T0" fmla="*/ 149 w 309"/>
                <a:gd name="T1" fmla="*/ 466 h 466"/>
                <a:gd name="T2" fmla="*/ 39 w 309"/>
                <a:gd name="T3" fmla="*/ 408 h 466"/>
                <a:gd name="T4" fmla="*/ 0 w 309"/>
                <a:gd name="T5" fmla="*/ 242 h 466"/>
                <a:gd name="T6" fmla="*/ 41 w 309"/>
                <a:gd name="T7" fmla="*/ 61 h 466"/>
                <a:gd name="T8" fmla="*/ 160 w 309"/>
                <a:gd name="T9" fmla="*/ 0 h 466"/>
                <a:gd name="T10" fmla="*/ 309 w 309"/>
                <a:gd name="T11" fmla="*/ 231 h 466"/>
                <a:gd name="T12" fmla="*/ 267 w 309"/>
                <a:gd name="T13" fmla="*/ 406 h 466"/>
                <a:gd name="T14" fmla="*/ 149 w 309"/>
                <a:gd name="T15" fmla="*/ 466 h 466"/>
                <a:gd name="T16" fmla="*/ 156 w 309"/>
                <a:gd name="T17" fmla="*/ 58 h 466"/>
                <a:gd name="T18" fmla="*/ 74 w 309"/>
                <a:gd name="T19" fmla="*/ 239 h 466"/>
                <a:gd name="T20" fmla="*/ 155 w 309"/>
                <a:gd name="T21" fmla="*/ 408 h 466"/>
                <a:gd name="T22" fmla="*/ 234 w 309"/>
                <a:gd name="T23" fmla="*/ 236 h 466"/>
                <a:gd name="T24" fmla="*/ 156 w 309"/>
                <a:gd name="T25" fmla="*/ 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66">
                  <a:moveTo>
                    <a:pt x="149" y="466"/>
                  </a:moveTo>
                  <a:cubicBezTo>
                    <a:pt x="102" y="466"/>
                    <a:pt x="66" y="447"/>
                    <a:pt x="39" y="408"/>
                  </a:cubicBezTo>
                  <a:cubicBezTo>
                    <a:pt x="13" y="370"/>
                    <a:pt x="0" y="314"/>
                    <a:pt x="0" y="242"/>
                  </a:cubicBezTo>
                  <a:cubicBezTo>
                    <a:pt x="0" y="162"/>
                    <a:pt x="14" y="102"/>
                    <a:pt x="41" y="61"/>
                  </a:cubicBezTo>
                  <a:cubicBezTo>
                    <a:pt x="69" y="20"/>
                    <a:pt x="108" y="0"/>
                    <a:pt x="160" y="0"/>
                  </a:cubicBezTo>
                  <a:cubicBezTo>
                    <a:pt x="259" y="0"/>
                    <a:pt x="309" y="77"/>
                    <a:pt x="309" y="231"/>
                  </a:cubicBezTo>
                  <a:cubicBezTo>
                    <a:pt x="309" y="307"/>
                    <a:pt x="295" y="365"/>
                    <a:pt x="267" y="406"/>
                  </a:cubicBezTo>
                  <a:cubicBezTo>
                    <a:pt x="239" y="446"/>
                    <a:pt x="200" y="466"/>
                    <a:pt x="149" y="466"/>
                  </a:cubicBezTo>
                  <a:close/>
                  <a:moveTo>
                    <a:pt x="156" y="58"/>
                  </a:moveTo>
                  <a:cubicBezTo>
                    <a:pt x="102" y="58"/>
                    <a:pt x="74" y="118"/>
                    <a:pt x="74" y="239"/>
                  </a:cubicBezTo>
                  <a:cubicBezTo>
                    <a:pt x="74" y="351"/>
                    <a:pt x="101" y="408"/>
                    <a:pt x="155" y="408"/>
                  </a:cubicBezTo>
                  <a:cubicBezTo>
                    <a:pt x="208" y="408"/>
                    <a:pt x="234" y="351"/>
                    <a:pt x="234" y="236"/>
                  </a:cubicBezTo>
                  <a:cubicBezTo>
                    <a:pt x="234" y="117"/>
                    <a:pt x="208" y="58"/>
                    <a:pt x="156" y="58"/>
                  </a:cubicBez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58" name="Freeform 30"/>
            <p:cNvSpPr>
              <a:spLocks noEditPoints="1"/>
            </p:cNvSpPr>
            <p:nvPr/>
          </p:nvSpPr>
          <p:spPr bwMode="auto">
            <a:xfrm>
              <a:off x="10961887" y="5427015"/>
              <a:ext cx="880139" cy="1330794"/>
            </a:xfrm>
            <a:custGeom>
              <a:avLst/>
              <a:gdLst>
                <a:gd name="T0" fmla="*/ 149 w 309"/>
                <a:gd name="T1" fmla="*/ 466 h 466"/>
                <a:gd name="T2" fmla="*/ 39 w 309"/>
                <a:gd name="T3" fmla="*/ 408 h 466"/>
                <a:gd name="T4" fmla="*/ 0 w 309"/>
                <a:gd name="T5" fmla="*/ 242 h 466"/>
                <a:gd name="T6" fmla="*/ 41 w 309"/>
                <a:gd name="T7" fmla="*/ 61 h 466"/>
                <a:gd name="T8" fmla="*/ 160 w 309"/>
                <a:gd name="T9" fmla="*/ 0 h 466"/>
                <a:gd name="T10" fmla="*/ 309 w 309"/>
                <a:gd name="T11" fmla="*/ 231 h 466"/>
                <a:gd name="T12" fmla="*/ 267 w 309"/>
                <a:gd name="T13" fmla="*/ 406 h 466"/>
                <a:gd name="T14" fmla="*/ 149 w 309"/>
                <a:gd name="T15" fmla="*/ 466 h 466"/>
                <a:gd name="T16" fmla="*/ 156 w 309"/>
                <a:gd name="T17" fmla="*/ 58 h 466"/>
                <a:gd name="T18" fmla="*/ 74 w 309"/>
                <a:gd name="T19" fmla="*/ 239 h 466"/>
                <a:gd name="T20" fmla="*/ 155 w 309"/>
                <a:gd name="T21" fmla="*/ 408 h 466"/>
                <a:gd name="T22" fmla="*/ 234 w 309"/>
                <a:gd name="T23" fmla="*/ 236 h 466"/>
                <a:gd name="T24" fmla="*/ 156 w 309"/>
                <a:gd name="T25" fmla="*/ 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466">
                  <a:moveTo>
                    <a:pt x="149" y="466"/>
                  </a:moveTo>
                  <a:cubicBezTo>
                    <a:pt x="102" y="466"/>
                    <a:pt x="66" y="447"/>
                    <a:pt x="39" y="408"/>
                  </a:cubicBezTo>
                  <a:cubicBezTo>
                    <a:pt x="13" y="370"/>
                    <a:pt x="0" y="314"/>
                    <a:pt x="0" y="242"/>
                  </a:cubicBezTo>
                  <a:cubicBezTo>
                    <a:pt x="0" y="162"/>
                    <a:pt x="14" y="102"/>
                    <a:pt x="41" y="61"/>
                  </a:cubicBezTo>
                  <a:cubicBezTo>
                    <a:pt x="69" y="20"/>
                    <a:pt x="108" y="0"/>
                    <a:pt x="160" y="0"/>
                  </a:cubicBezTo>
                  <a:cubicBezTo>
                    <a:pt x="259" y="0"/>
                    <a:pt x="309" y="77"/>
                    <a:pt x="309" y="231"/>
                  </a:cubicBezTo>
                  <a:cubicBezTo>
                    <a:pt x="309" y="307"/>
                    <a:pt x="295" y="365"/>
                    <a:pt x="267" y="406"/>
                  </a:cubicBezTo>
                  <a:cubicBezTo>
                    <a:pt x="239" y="446"/>
                    <a:pt x="200" y="466"/>
                    <a:pt x="149" y="466"/>
                  </a:cubicBezTo>
                  <a:close/>
                  <a:moveTo>
                    <a:pt x="156" y="58"/>
                  </a:moveTo>
                  <a:cubicBezTo>
                    <a:pt x="102" y="58"/>
                    <a:pt x="74" y="118"/>
                    <a:pt x="74" y="239"/>
                  </a:cubicBezTo>
                  <a:cubicBezTo>
                    <a:pt x="74" y="351"/>
                    <a:pt x="101" y="408"/>
                    <a:pt x="155" y="408"/>
                  </a:cubicBezTo>
                  <a:cubicBezTo>
                    <a:pt x="208" y="408"/>
                    <a:pt x="234" y="351"/>
                    <a:pt x="234" y="236"/>
                  </a:cubicBezTo>
                  <a:cubicBezTo>
                    <a:pt x="234" y="117"/>
                    <a:pt x="208" y="58"/>
                    <a:pt x="156" y="58"/>
                  </a:cubicBez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59" name="Freeform 31"/>
            <p:cNvSpPr>
              <a:spLocks/>
            </p:cNvSpPr>
            <p:nvPr/>
          </p:nvSpPr>
          <p:spPr bwMode="auto">
            <a:xfrm>
              <a:off x="9359165" y="6364908"/>
              <a:ext cx="2727344" cy="639143"/>
            </a:xfrm>
            <a:custGeom>
              <a:avLst/>
              <a:gdLst>
                <a:gd name="T0" fmla="*/ 591 w 955"/>
                <a:gd name="T1" fmla="*/ 35 h 224"/>
                <a:gd name="T2" fmla="*/ 0 w 955"/>
                <a:gd name="T3" fmla="*/ 224 h 224"/>
                <a:gd name="T4" fmla="*/ 338 w 955"/>
                <a:gd name="T5" fmla="*/ 224 h 224"/>
                <a:gd name="T6" fmla="*/ 955 w 955"/>
                <a:gd name="T7" fmla="*/ 224 h 224"/>
                <a:gd name="T8" fmla="*/ 591 w 955"/>
                <a:gd name="T9" fmla="*/ 35 h 224"/>
              </a:gdLst>
              <a:ahLst/>
              <a:cxnLst>
                <a:cxn ang="0">
                  <a:pos x="T0" y="T1"/>
                </a:cxn>
                <a:cxn ang="0">
                  <a:pos x="T2" y="T3"/>
                </a:cxn>
                <a:cxn ang="0">
                  <a:pos x="T4" y="T5"/>
                </a:cxn>
                <a:cxn ang="0">
                  <a:pos x="T6" y="T7"/>
                </a:cxn>
                <a:cxn ang="0">
                  <a:pos x="T8" y="T9"/>
                </a:cxn>
              </a:cxnLst>
              <a:rect l="0" t="0" r="r" b="b"/>
              <a:pathLst>
                <a:path w="955" h="224">
                  <a:moveTo>
                    <a:pt x="591" y="35"/>
                  </a:moveTo>
                  <a:cubicBezTo>
                    <a:pt x="383" y="0"/>
                    <a:pt x="161" y="63"/>
                    <a:pt x="0" y="224"/>
                  </a:cubicBezTo>
                  <a:cubicBezTo>
                    <a:pt x="338" y="224"/>
                    <a:pt x="338" y="224"/>
                    <a:pt x="338" y="224"/>
                  </a:cubicBezTo>
                  <a:cubicBezTo>
                    <a:pt x="955" y="224"/>
                    <a:pt x="955" y="224"/>
                    <a:pt x="955" y="224"/>
                  </a:cubicBezTo>
                  <a:cubicBezTo>
                    <a:pt x="852" y="121"/>
                    <a:pt x="724" y="58"/>
                    <a:pt x="591" y="35"/>
                  </a:cubicBezTo>
                  <a:close/>
                </a:path>
              </a:pathLst>
            </a:custGeom>
            <a:solidFill>
              <a:srgbClr val="BAD80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60" name="Freeform 32"/>
            <p:cNvSpPr>
              <a:spLocks/>
            </p:cNvSpPr>
            <p:nvPr/>
          </p:nvSpPr>
          <p:spPr bwMode="auto">
            <a:xfrm>
              <a:off x="12157137" y="4561545"/>
              <a:ext cx="282514" cy="1754476"/>
            </a:xfrm>
            <a:custGeom>
              <a:avLst/>
              <a:gdLst>
                <a:gd name="T0" fmla="*/ 63 w 99"/>
                <a:gd name="T1" fmla="*/ 41 h 615"/>
                <a:gd name="T2" fmla="*/ 0 w 99"/>
                <a:gd name="T3" fmla="*/ 318 h 615"/>
                <a:gd name="T4" fmla="*/ 60 w 99"/>
                <a:gd name="T5" fmla="*/ 572 h 615"/>
                <a:gd name="T6" fmla="*/ 99 w 99"/>
                <a:gd name="T7" fmla="*/ 615 h 615"/>
                <a:gd name="T8" fmla="*/ 99 w 99"/>
                <a:gd name="T9" fmla="*/ 0 h 615"/>
                <a:gd name="T10" fmla="*/ 63 w 99"/>
                <a:gd name="T11" fmla="*/ 41 h 615"/>
              </a:gdLst>
              <a:ahLst/>
              <a:cxnLst>
                <a:cxn ang="0">
                  <a:pos x="T0" y="T1"/>
                </a:cxn>
                <a:cxn ang="0">
                  <a:pos x="T2" y="T3"/>
                </a:cxn>
                <a:cxn ang="0">
                  <a:pos x="T4" y="T5"/>
                </a:cxn>
                <a:cxn ang="0">
                  <a:pos x="T6" y="T7"/>
                </a:cxn>
                <a:cxn ang="0">
                  <a:pos x="T8" y="T9"/>
                </a:cxn>
                <a:cxn ang="0">
                  <a:pos x="T10" y="T11"/>
                </a:cxn>
              </a:cxnLst>
              <a:rect l="0" t="0" r="r" b="b"/>
              <a:pathLst>
                <a:path w="99" h="615">
                  <a:moveTo>
                    <a:pt x="63" y="41"/>
                  </a:moveTo>
                  <a:cubicBezTo>
                    <a:pt x="21" y="104"/>
                    <a:pt x="0" y="196"/>
                    <a:pt x="0" y="318"/>
                  </a:cubicBezTo>
                  <a:cubicBezTo>
                    <a:pt x="0" y="428"/>
                    <a:pt x="20" y="513"/>
                    <a:pt x="60" y="572"/>
                  </a:cubicBezTo>
                  <a:cubicBezTo>
                    <a:pt x="72" y="588"/>
                    <a:pt x="85" y="603"/>
                    <a:pt x="99" y="615"/>
                  </a:cubicBezTo>
                  <a:cubicBezTo>
                    <a:pt x="99" y="0"/>
                    <a:pt x="99" y="0"/>
                    <a:pt x="99" y="0"/>
                  </a:cubicBezTo>
                  <a:cubicBezTo>
                    <a:pt x="86" y="12"/>
                    <a:pt x="74" y="25"/>
                    <a:pt x="63" y="41"/>
                  </a:cubicBezTo>
                  <a:close/>
                </a:path>
              </a:pathLst>
            </a:custGeom>
            <a:solidFill>
              <a:srgbClr val="EB3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61" name="Freeform 33"/>
            <p:cNvSpPr>
              <a:spLocks/>
            </p:cNvSpPr>
            <p:nvPr/>
          </p:nvSpPr>
          <p:spPr bwMode="auto">
            <a:xfrm>
              <a:off x="12048478" y="5430636"/>
              <a:ext cx="391173" cy="1323552"/>
            </a:xfrm>
            <a:custGeom>
              <a:avLst/>
              <a:gdLst>
                <a:gd name="T0" fmla="*/ 75 w 137"/>
                <a:gd name="T1" fmla="*/ 238 h 464"/>
                <a:gd name="T2" fmla="*/ 137 w 137"/>
                <a:gd name="T3" fmla="*/ 60 h 464"/>
                <a:gd name="T4" fmla="*/ 137 w 137"/>
                <a:gd name="T5" fmla="*/ 0 h 464"/>
                <a:gd name="T6" fmla="*/ 41 w 137"/>
                <a:gd name="T7" fmla="*/ 60 h 464"/>
                <a:gd name="T8" fmla="*/ 0 w 137"/>
                <a:gd name="T9" fmla="*/ 241 h 464"/>
                <a:gd name="T10" fmla="*/ 40 w 137"/>
                <a:gd name="T11" fmla="*/ 407 h 464"/>
                <a:gd name="T12" fmla="*/ 137 w 137"/>
                <a:gd name="T13" fmla="*/ 464 h 464"/>
                <a:gd name="T14" fmla="*/ 137 w 137"/>
                <a:gd name="T15" fmla="*/ 404 h 464"/>
                <a:gd name="T16" fmla="*/ 75 w 137"/>
                <a:gd name="T17" fmla="*/ 23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464">
                  <a:moveTo>
                    <a:pt x="75" y="238"/>
                  </a:moveTo>
                  <a:cubicBezTo>
                    <a:pt x="75" y="133"/>
                    <a:pt x="95" y="74"/>
                    <a:pt x="137" y="60"/>
                  </a:cubicBezTo>
                  <a:cubicBezTo>
                    <a:pt x="137" y="0"/>
                    <a:pt x="137" y="0"/>
                    <a:pt x="137" y="0"/>
                  </a:cubicBezTo>
                  <a:cubicBezTo>
                    <a:pt x="96" y="6"/>
                    <a:pt x="65" y="26"/>
                    <a:pt x="41" y="60"/>
                  </a:cubicBezTo>
                  <a:cubicBezTo>
                    <a:pt x="14" y="101"/>
                    <a:pt x="0" y="161"/>
                    <a:pt x="0" y="241"/>
                  </a:cubicBezTo>
                  <a:cubicBezTo>
                    <a:pt x="0" y="313"/>
                    <a:pt x="13" y="369"/>
                    <a:pt x="40" y="407"/>
                  </a:cubicBezTo>
                  <a:cubicBezTo>
                    <a:pt x="63" y="442"/>
                    <a:pt x="96" y="461"/>
                    <a:pt x="137" y="464"/>
                  </a:cubicBezTo>
                  <a:cubicBezTo>
                    <a:pt x="137" y="404"/>
                    <a:pt x="137" y="404"/>
                    <a:pt x="137" y="404"/>
                  </a:cubicBezTo>
                  <a:cubicBezTo>
                    <a:pt x="95" y="392"/>
                    <a:pt x="75" y="337"/>
                    <a:pt x="75" y="238"/>
                  </a:cubicBez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grpSp>
          <p:nvGrpSpPr>
            <p:cNvPr id="33828" name="Group 61"/>
            <p:cNvGrpSpPr>
              <a:grpSpLocks/>
            </p:cNvGrpSpPr>
            <p:nvPr/>
          </p:nvGrpSpPr>
          <p:grpSpPr bwMode="auto">
            <a:xfrm>
              <a:off x="7824788" y="2765425"/>
              <a:ext cx="1971675" cy="1347788"/>
              <a:chOff x="7824788" y="2765425"/>
              <a:chExt cx="1971675" cy="1347788"/>
            </a:xfrm>
          </p:grpSpPr>
          <p:sp>
            <p:nvSpPr>
              <p:cNvPr id="93" name="Freeform 34"/>
              <p:cNvSpPr>
                <a:spLocks/>
              </p:cNvSpPr>
              <p:nvPr/>
            </p:nvSpPr>
            <p:spPr bwMode="auto">
              <a:xfrm>
                <a:off x="8830357" y="3801091"/>
                <a:ext cx="112281" cy="304182"/>
              </a:xfrm>
              <a:custGeom>
                <a:avLst/>
                <a:gdLst>
                  <a:gd name="T0" fmla="*/ 39 w 39"/>
                  <a:gd name="T1" fmla="*/ 0 h 107"/>
                  <a:gd name="T2" fmla="*/ 39 w 39"/>
                  <a:gd name="T3" fmla="*/ 107 h 107"/>
                  <a:gd name="T4" fmla="*/ 22 w 39"/>
                  <a:gd name="T5" fmla="*/ 107 h 107"/>
                  <a:gd name="T6" fmla="*/ 22 w 39"/>
                  <a:gd name="T7" fmla="*/ 21 h 107"/>
                  <a:gd name="T8" fmla="*/ 12 w 39"/>
                  <a:gd name="T9" fmla="*/ 26 h 107"/>
                  <a:gd name="T10" fmla="*/ 0 w 39"/>
                  <a:gd name="T11" fmla="*/ 30 h 107"/>
                  <a:gd name="T12" fmla="*/ 0 w 39"/>
                  <a:gd name="T13" fmla="*/ 16 h 107"/>
                  <a:gd name="T14" fmla="*/ 8 w 39"/>
                  <a:gd name="T15" fmla="*/ 13 h 107"/>
                  <a:gd name="T16" fmla="*/ 16 w 39"/>
                  <a:gd name="T17" fmla="*/ 10 h 107"/>
                  <a:gd name="T18" fmla="*/ 24 w 39"/>
                  <a:gd name="T19" fmla="*/ 5 h 107"/>
                  <a:gd name="T20" fmla="*/ 32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6" y="25"/>
                      <a:pt x="12" y="26"/>
                    </a:cubicBezTo>
                    <a:cubicBezTo>
                      <a:pt x="9" y="28"/>
                      <a:pt x="5" y="29"/>
                      <a:pt x="0" y="30"/>
                    </a:cubicBezTo>
                    <a:cubicBezTo>
                      <a:pt x="0" y="16"/>
                      <a:pt x="0" y="16"/>
                      <a:pt x="0" y="16"/>
                    </a:cubicBezTo>
                    <a:cubicBezTo>
                      <a:pt x="3" y="15"/>
                      <a:pt x="6" y="14"/>
                      <a:pt x="8" y="13"/>
                    </a:cubicBezTo>
                    <a:cubicBezTo>
                      <a:pt x="11" y="12"/>
                      <a:pt x="13" y="11"/>
                      <a:pt x="16" y="10"/>
                    </a:cubicBezTo>
                    <a:cubicBezTo>
                      <a:pt x="19" y="8"/>
                      <a:pt x="21" y="7"/>
                      <a:pt x="24" y="5"/>
                    </a:cubicBezTo>
                    <a:cubicBezTo>
                      <a:pt x="26" y="4"/>
                      <a:pt x="29" y="2"/>
                      <a:pt x="32"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94" name="Freeform 35"/>
              <p:cNvSpPr>
                <a:spLocks/>
              </p:cNvSpPr>
              <p:nvPr/>
            </p:nvSpPr>
            <p:spPr bwMode="auto">
              <a:xfrm>
                <a:off x="9219718" y="3801091"/>
                <a:ext cx="108659" cy="304182"/>
              </a:xfrm>
              <a:custGeom>
                <a:avLst/>
                <a:gdLst>
                  <a:gd name="T0" fmla="*/ 38 w 38"/>
                  <a:gd name="T1" fmla="*/ 0 h 107"/>
                  <a:gd name="T2" fmla="*/ 38 w 38"/>
                  <a:gd name="T3" fmla="*/ 107 h 107"/>
                  <a:gd name="T4" fmla="*/ 22 w 38"/>
                  <a:gd name="T5" fmla="*/ 107 h 107"/>
                  <a:gd name="T6" fmla="*/ 22 w 38"/>
                  <a:gd name="T7" fmla="*/ 21 h 107"/>
                  <a:gd name="T8" fmla="*/ 12 w 38"/>
                  <a:gd name="T9" fmla="*/ 26 h 107"/>
                  <a:gd name="T10" fmla="*/ 0 w 38"/>
                  <a:gd name="T11" fmla="*/ 30 h 107"/>
                  <a:gd name="T12" fmla="*/ 0 w 38"/>
                  <a:gd name="T13" fmla="*/ 16 h 107"/>
                  <a:gd name="T14" fmla="*/ 8 w 38"/>
                  <a:gd name="T15" fmla="*/ 13 h 107"/>
                  <a:gd name="T16" fmla="*/ 16 w 38"/>
                  <a:gd name="T17" fmla="*/ 10 h 107"/>
                  <a:gd name="T18" fmla="*/ 23 w 38"/>
                  <a:gd name="T19" fmla="*/ 5 h 107"/>
                  <a:gd name="T20" fmla="*/ 31 w 38"/>
                  <a:gd name="T21" fmla="*/ 0 h 107"/>
                  <a:gd name="T22" fmla="*/ 38 w 38"/>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07">
                    <a:moveTo>
                      <a:pt x="38" y="0"/>
                    </a:moveTo>
                    <a:cubicBezTo>
                      <a:pt x="38" y="107"/>
                      <a:pt x="38" y="107"/>
                      <a:pt x="38" y="107"/>
                    </a:cubicBezTo>
                    <a:cubicBezTo>
                      <a:pt x="22" y="107"/>
                      <a:pt x="22" y="107"/>
                      <a:pt x="22" y="107"/>
                    </a:cubicBezTo>
                    <a:cubicBezTo>
                      <a:pt x="22" y="21"/>
                      <a:pt x="22" y="21"/>
                      <a:pt x="22" y="21"/>
                    </a:cubicBezTo>
                    <a:cubicBezTo>
                      <a:pt x="18" y="23"/>
                      <a:pt x="15" y="25"/>
                      <a:pt x="12" y="26"/>
                    </a:cubicBezTo>
                    <a:cubicBezTo>
                      <a:pt x="8" y="28"/>
                      <a:pt x="4" y="29"/>
                      <a:pt x="0" y="30"/>
                    </a:cubicBezTo>
                    <a:cubicBezTo>
                      <a:pt x="0" y="16"/>
                      <a:pt x="0" y="16"/>
                      <a:pt x="0" y="16"/>
                    </a:cubicBezTo>
                    <a:cubicBezTo>
                      <a:pt x="2" y="15"/>
                      <a:pt x="5" y="14"/>
                      <a:pt x="8" y="13"/>
                    </a:cubicBezTo>
                    <a:cubicBezTo>
                      <a:pt x="10" y="12"/>
                      <a:pt x="13" y="11"/>
                      <a:pt x="16" y="10"/>
                    </a:cubicBezTo>
                    <a:cubicBezTo>
                      <a:pt x="18" y="8"/>
                      <a:pt x="21" y="7"/>
                      <a:pt x="23" y="5"/>
                    </a:cubicBezTo>
                    <a:cubicBezTo>
                      <a:pt x="26" y="4"/>
                      <a:pt x="29" y="2"/>
                      <a:pt x="31" y="0"/>
                    </a:cubicBezTo>
                    <a:lnTo>
                      <a:pt x="38"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95" name="Freeform 36"/>
              <p:cNvSpPr>
                <a:spLocks noEditPoints="1"/>
              </p:cNvSpPr>
              <p:nvPr/>
            </p:nvSpPr>
            <p:spPr bwMode="auto">
              <a:xfrm>
                <a:off x="8987912" y="3797470"/>
                <a:ext cx="208264" cy="315045"/>
              </a:xfrm>
              <a:custGeom>
                <a:avLst/>
                <a:gdLst>
                  <a:gd name="T0" fmla="*/ 35 w 73"/>
                  <a:gd name="T1" fmla="*/ 110 h 110"/>
                  <a:gd name="T2" fmla="*/ 9 w 73"/>
                  <a:gd name="T3" fmla="*/ 97 h 110"/>
                  <a:gd name="T4" fmla="*/ 0 w 73"/>
                  <a:gd name="T5" fmla="*/ 57 h 110"/>
                  <a:gd name="T6" fmla="*/ 10 w 73"/>
                  <a:gd name="T7" fmla="*/ 14 h 110"/>
                  <a:gd name="T8" fmla="*/ 38 w 73"/>
                  <a:gd name="T9" fmla="*/ 0 h 110"/>
                  <a:gd name="T10" fmla="*/ 73 w 73"/>
                  <a:gd name="T11" fmla="*/ 55 h 110"/>
                  <a:gd name="T12" fmla="*/ 63 w 73"/>
                  <a:gd name="T13" fmla="*/ 96 h 110"/>
                  <a:gd name="T14" fmla="*/ 35 w 73"/>
                  <a:gd name="T15" fmla="*/ 110 h 110"/>
                  <a:gd name="T16" fmla="*/ 37 w 73"/>
                  <a:gd name="T17" fmla="*/ 14 h 110"/>
                  <a:gd name="T18" fmla="*/ 18 w 73"/>
                  <a:gd name="T19" fmla="*/ 57 h 110"/>
                  <a:gd name="T20" fmla="*/ 37 w 73"/>
                  <a:gd name="T21" fmla="*/ 97 h 110"/>
                  <a:gd name="T22" fmla="*/ 55 w 73"/>
                  <a:gd name="T23" fmla="*/ 56 h 110"/>
                  <a:gd name="T24" fmla="*/ 37 w 73"/>
                  <a:gd name="T25"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0">
                    <a:moveTo>
                      <a:pt x="35" y="110"/>
                    </a:moveTo>
                    <a:cubicBezTo>
                      <a:pt x="24" y="110"/>
                      <a:pt x="16" y="106"/>
                      <a:pt x="9" y="97"/>
                    </a:cubicBezTo>
                    <a:cubicBezTo>
                      <a:pt x="3" y="88"/>
                      <a:pt x="0" y="74"/>
                      <a:pt x="0" y="57"/>
                    </a:cubicBezTo>
                    <a:cubicBezTo>
                      <a:pt x="0" y="38"/>
                      <a:pt x="3" y="24"/>
                      <a:pt x="10" y="14"/>
                    </a:cubicBezTo>
                    <a:cubicBezTo>
                      <a:pt x="16" y="5"/>
                      <a:pt x="26" y="0"/>
                      <a:pt x="38" y="0"/>
                    </a:cubicBezTo>
                    <a:cubicBezTo>
                      <a:pt x="61" y="0"/>
                      <a:pt x="73" y="18"/>
                      <a:pt x="73" y="55"/>
                    </a:cubicBezTo>
                    <a:cubicBezTo>
                      <a:pt x="73" y="73"/>
                      <a:pt x="70" y="87"/>
                      <a:pt x="63" y="96"/>
                    </a:cubicBezTo>
                    <a:cubicBezTo>
                      <a:pt x="57" y="106"/>
                      <a:pt x="47" y="110"/>
                      <a:pt x="35" y="110"/>
                    </a:cubicBezTo>
                    <a:close/>
                    <a:moveTo>
                      <a:pt x="37" y="14"/>
                    </a:moveTo>
                    <a:cubicBezTo>
                      <a:pt x="24" y="14"/>
                      <a:pt x="18" y="28"/>
                      <a:pt x="18" y="57"/>
                    </a:cubicBezTo>
                    <a:cubicBezTo>
                      <a:pt x="18" y="83"/>
                      <a:pt x="24" y="97"/>
                      <a:pt x="37" y="97"/>
                    </a:cubicBezTo>
                    <a:cubicBezTo>
                      <a:pt x="49" y="97"/>
                      <a:pt x="55" y="83"/>
                      <a:pt x="55" y="56"/>
                    </a:cubicBezTo>
                    <a:cubicBezTo>
                      <a:pt x="55" y="28"/>
                      <a:pt x="49"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96" name="Freeform 37"/>
              <p:cNvSpPr>
                <a:spLocks noEditPoints="1"/>
              </p:cNvSpPr>
              <p:nvPr/>
            </p:nvSpPr>
            <p:spPr bwMode="auto">
              <a:xfrm>
                <a:off x="9377275" y="3797470"/>
                <a:ext cx="210074" cy="315045"/>
              </a:xfrm>
              <a:custGeom>
                <a:avLst/>
                <a:gdLst>
                  <a:gd name="T0" fmla="*/ 36 w 74"/>
                  <a:gd name="T1" fmla="*/ 110 h 110"/>
                  <a:gd name="T2" fmla="*/ 10 w 74"/>
                  <a:gd name="T3" fmla="*/ 97 h 110"/>
                  <a:gd name="T4" fmla="*/ 0 w 74"/>
                  <a:gd name="T5" fmla="*/ 57 h 110"/>
                  <a:gd name="T6" fmla="*/ 10 w 74"/>
                  <a:gd name="T7" fmla="*/ 14 h 110"/>
                  <a:gd name="T8" fmla="*/ 38 w 74"/>
                  <a:gd name="T9" fmla="*/ 0 h 110"/>
                  <a:gd name="T10" fmla="*/ 74 w 74"/>
                  <a:gd name="T11" fmla="*/ 55 h 110"/>
                  <a:gd name="T12" fmla="*/ 64 w 74"/>
                  <a:gd name="T13" fmla="*/ 96 h 110"/>
                  <a:gd name="T14" fmla="*/ 36 w 74"/>
                  <a:gd name="T15" fmla="*/ 110 h 110"/>
                  <a:gd name="T16" fmla="*/ 38 w 74"/>
                  <a:gd name="T17" fmla="*/ 14 h 110"/>
                  <a:gd name="T18" fmla="*/ 18 w 74"/>
                  <a:gd name="T19" fmla="*/ 57 h 110"/>
                  <a:gd name="T20" fmla="*/ 37 w 74"/>
                  <a:gd name="T21" fmla="*/ 97 h 110"/>
                  <a:gd name="T22" fmla="*/ 56 w 74"/>
                  <a:gd name="T23" fmla="*/ 56 h 110"/>
                  <a:gd name="T24" fmla="*/ 38 w 74"/>
                  <a:gd name="T25"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110">
                    <a:moveTo>
                      <a:pt x="36" y="110"/>
                    </a:moveTo>
                    <a:cubicBezTo>
                      <a:pt x="25" y="110"/>
                      <a:pt x="16" y="106"/>
                      <a:pt x="10" y="97"/>
                    </a:cubicBezTo>
                    <a:cubicBezTo>
                      <a:pt x="4" y="88"/>
                      <a:pt x="0" y="74"/>
                      <a:pt x="0" y="57"/>
                    </a:cubicBezTo>
                    <a:cubicBezTo>
                      <a:pt x="0" y="38"/>
                      <a:pt x="4" y="24"/>
                      <a:pt x="10" y="14"/>
                    </a:cubicBezTo>
                    <a:cubicBezTo>
                      <a:pt x="17" y="5"/>
                      <a:pt x="26" y="0"/>
                      <a:pt x="38" y="0"/>
                    </a:cubicBezTo>
                    <a:cubicBezTo>
                      <a:pt x="62" y="0"/>
                      <a:pt x="74" y="18"/>
                      <a:pt x="74" y="55"/>
                    </a:cubicBezTo>
                    <a:cubicBezTo>
                      <a:pt x="74" y="73"/>
                      <a:pt x="70" y="87"/>
                      <a:pt x="64" y="96"/>
                    </a:cubicBezTo>
                    <a:cubicBezTo>
                      <a:pt x="57" y="106"/>
                      <a:pt x="48" y="110"/>
                      <a:pt x="36" y="110"/>
                    </a:cubicBezTo>
                    <a:close/>
                    <a:moveTo>
                      <a:pt x="38" y="14"/>
                    </a:moveTo>
                    <a:cubicBezTo>
                      <a:pt x="25" y="14"/>
                      <a:pt x="18" y="28"/>
                      <a:pt x="18" y="57"/>
                    </a:cubicBezTo>
                    <a:cubicBezTo>
                      <a:pt x="18" y="83"/>
                      <a:pt x="25" y="97"/>
                      <a:pt x="37" y="97"/>
                    </a:cubicBezTo>
                    <a:cubicBezTo>
                      <a:pt x="50" y="97"/>
                      <a:pt x="56" y="83"/>
                      <a:pt x="56" y="56"/>
                    </a:cubicBezTo>
                    <a:cubicBezTo>
                      <a:pt x="56" y="28"/>
                      <a:pt x="50" y="14"/>
                      <a:pt x="38"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97" name="Freeform 38"/>
              <p:cNvSpPr>
                <a:spLocks/>
              </p:cNvSpPr>
              <p:nvPr/>
            </p:nvSpPr>
            <p:spPr bwMode="auto">
              <a:xfrm>
                <a:off x="8040767" y="3801091"/>
                <a:ext cx="110470" cy="304182"/>
              </a:xfrm>
              <a:custGeom>
                <a:avLst/>
                <a:gdLst>
                  <a:gd name="T0" fmla="*/ 39 w 39"/>
                  <a:gd name="T1" fmla="*/ 0 h 107"/>
                  <a:gd name="T2" fmla="*/ 39 w 39"/>
                  <a:gd name="T3" fmla="*/ 107 h 107"/>
                  <a:gd name="T4" fmla="*/ 22 w 39"/>
                  <a:gd name="T5" fmla="*/ 107 h 107"/>
                  <a:gd name="T6" fmla="*/ 22 w 39"/>
                  <a:gd name="T7" fmla="*/ 21 h 107"/>
                  <a:gd name="T8" fmla="*/ 12 w 39"/>
                  <a:gd name="T9" fmla="*/ 26 h 107"/>
                  <a:gd name="T10" fmla="*/ 0 w 39"/>
                  <a:gd name="T11" fmla="*/ 30 h 107"/>
                  <a:gd name="T12" fmla="*/ 0 w 39"/>
                  <a:gd name="T13" fmla="*/ 16 h 107"/>
                  <a:gd name="T14" fmla="*/ 8 w 39"/>
                  <a:gd name="T15" fmla="*/ 13 h 107"/>
                  <a:gd name="T16" fmla="*/ 16 w 39"/>
                  <a:gd name="T17" fmla="*/ 10 h 107"/>
                  <a:gd name="T18" fmla="*/ 23 w 39"/>
                  <a:gd name="T19" fmla="*/ 5 h 107"/>
                  <a:gd name="T20" fmla="*/ 31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5" y="25"/>
                      <a:pt x="12" y="26"/>
                    </a:cubicBezTo>
                    <a:cubicBezTo>
                      <a:pt x="8" y="28"/>
                      <a:pt x="4" y="29"/>
                      <a:pt x="0" y="30"/>
                    </a:cubicBezTo>
                    <a:cubicBezTo>
                      <a:pt x="0" y="16"/>
                      <a:pt x="0" y="16"/>
                      <a:pt x="0" y="16"/>
                    </a:cubicBezTo>
                    <a:cubicBezTo>
                      <a:pt x="3" y="15"/>
                      <a:pt x="5" y="14"/>
                      <a:pt x="8" y="13"/>
                    </a:cubicBezTo>
                    <a:cubicBezTo>
                      <a:pt x="11" y="12"/>
                      <a:pt x="13" y="11"/>
                      <a:pt x="16" y="10"/>
                    </a:cubicBezTo>
                    <a:cubicBezTo>
                      <a:pt x="18" y="8"/>
                      <a:pt x="21" y="7"/>
                      <a:pt x="23" y="5"/>
                    </a:cubicBezTo>
                    <a:cubicBezTo>
                      <a:pt x="26" y="4"/>
                      <a:pt x="29" y="2"/>
                      <a:pt x="31"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98" name="Freeform 39"/>
              <p:cNvSpPr>
                <a:spLocks/>
              </p:cNvSpPr>
              <p:nvPr/>
            </p:nvSpPr>
            <p:spPr bwMode="auto">
              <a:xfrm>
                <a:off x="8214622" y="3458886"/>
                <a:ext cx="112281" cy="304182"/>
              </a:xfrm>
              <a:custGeom>
                <a:avLst/>
                <a:gdLst>
                  <a:gd name="T0" fmla="*/ 39 w 39"/>
                  <a:gd name="T1" fmla="*/ 0 h 107"/>
                  <a:gd name="T2" fmla="*/ 39 w 39"/>
                  <a:gd name="T3" fmla="*/ 107 h 107"/>
                  <a:gd name="T4" fmla="*/ 22 w 39"/>
                  <a:gd name="T5" fmla="*/ 107 h 107"/>
                  <a:gd name="T6" fmla="*/ 22 w 39"/>
                  <a:gd name="T7" fmla="*/ 21 h 107"/>
                  <a:gd name="T8" fmla="*/ 12 w 39"/>
                  <a:gd name="T9" fmla="*/ 26 h 107"/>
                  <a:gd name="T10" fmla="*/ 0 w 39"/>
                  <a:gd name="T11" fmla="*/ 30 h 107"/>
                  <a:gd name="T12" fmla="*/ 0 w 39"/>
                  <a:gd name="T13" fmla="*/ 16 h 107"/>
                  <a:gd name="T14" fmla="*/ 8 w 39"/>
                  <a:gd name="T15" fmla="*/ 13 h 107"/>
                  <a:gd name="T16" fmla="*/ 16 w 39"/>
                  <a:gd name="T17" fmla="*/ 10 h 107"/>
                  <a:gd name="T18" fmla="*/ 24 w 39"/>
                  <a:gd name="T19" fmla="*/ 5 h 107"/>
                  <a:gd name="T20" fmla="*/ 32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6" y="25"/>
                      <a:pt x="12" y="26"/>
                    </a:cubicBezTo>
                    <a:cubicBezTo>
                      <a:pt x="9" y="28"/>
                      <a:pt x="5" y="29"/>
                      <a:pt x="0" y="30"/>
                    </a:cubicBezTo>
                    <a:cubicBezTo>
                      <a:pt x="0" y="16"/>
                      <a:pt x="0" y="16"/>
                      <a:pt x="0" y="16"/>
                    </a:cubicBezTo>
                    <a:cubicBezTo>
                      <a:pt x="3" y="15"/>
                      <a:pt x="6" y="14"/>
                      <a:pt x="8" y="13"/>
                    </a:cubicBezTo>
                    <a:cubicBezTo>
                      <a:pt x="11" y="12"/>
                      <a:pt x="13" y="11"/>
                      <a:pt x="16" y="10"/>
                    </a:cubicBezTo>
                    <a:cubicBezTo>
                      <a:pt x="19" y="8"/>
                      <a:pt x="21" y="7"/>
                      <a:pt x="24" y="5"/>
                    </a:cubicBezTo>
                    <a:cubicBezTo>
                      <a:pt x="26" y="4"/>
                      <a:pt x="29" y="2"/>
                      <a:pt x="32"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99" name="Freeform 40"/>
              <p:cNvSpPr>
                <a:spLocks/>
              </p:cNvSpPr>
              <p:nvPr/>
            </p:nvSpPr>
            <p:spPr bwMode="auto">
              <a:xfrm>
                <a:off x="8372177" y="3458886"/>
                <a:ext cx="112281" cy="304182"/>
              </a:xfrm>
              <a:custGeom>
                <a:avLst/>
                <a:gdLst>
                  <a:gd name="T0" fmla="*/ 39 w 39"/>
                  <a:gd name="T1" fmla="*/ 0 h 107"/>
                  <a:gd name="T2" fmla="*/ 39 w 39"/>
                  <a:gd name="T3" fmla="*/ 107 h 107"/>
                  <a:gd name="T4" fmla="*/ 22 w 39"/>
                  <a:gd name="T5" fmla="*/ 107 h 107"/>
                  <a:gd name="T6" fmla="*/ 22 w 39"/>
                  <a:gd name="T7" fmla="*/ 21 h 107"/>
                  <a:gd name="T8" fmla="*/ 12 w 39"/>
                  <a:gd name="T9" fmla="*/ 26 h 107"/>
                  <a:gd name="T10" fmla="*/ 0 w 39"/>
                  <a:gd name="T11" fmla="*/ 30 h 107"/>
                  <a:gd name="T12" fmla="*/ 0 w 39"/>
                  <a:gd name="T13" fmla="*/ 16 h 107"/>
                  <a:gd name="T14" fmla="*/ 8 w 39"/>
                  <a:gd name="T15" fmla="*/ 13 h 107"/>
                  <a:gd name="T16" fmla="*/ 16 w 39"/>
                  <a:gd name="T17" fmla="*/ 10 h 107"/>
                  <a:gd name="T18" fmla="*/ 24 w 39"/>
                  <a:gd name="T19" fmla="*/ 5 h 107"/>
                  <a:gd name="T20" fmla="*/ 32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5" y="25"/>
                      <a:pt x="12" y="26"/>
                    </a:cubicBezTo>
                    <a:cubicBezTo>
                      <a:pt x="8" y="28"/>
                      <a:pt x="4" y="29"/>
                      <a:pt x="0" y="30"/>
                    </a:cubicBezTo>
                    <a:cubicBezTo>
                      <a:pt x="0" y="16"/>
                      <a:pt x="0" y="16"/>
                      <a:pt x="0" y="16"/>
                    </a:cubicBezTo>
                    <a:cubicBezTo>
                      <a:pt x="3" y="15"/>
                      <a:pt x="5" y="14"/>
                      <a:pt x="8" y="13"/>
                    </a:cubicBezTo>
                    <a:cubicBezTo>
                      <a:pt x="11" y="12"/>
                      <a:pt x="13" y="11"/>
                      <a:pt x="16" y="10"/>
                    </a:cubicBezTo>
                    <a:cubicBezTo>
                      <a:pt x="18" y="8"/>
                      <a:pt x="21" y="7"/>
                      <a:pt x="24" y="5"/>
                    </a:cubicBezTo>
                    <a:cubicBezTo>
                      <a:pt x="26" y="4"/>
                      <a:pt x="29" y="2"/>
                      <a:pt x="32"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0" name="Freeform 41"/>
              <p:cNvSpPr>
                <a:spLocks/>
              </p:cNvSpPr>
              <p:nvPr/>
            </p:nvSpPr>
            <p:spPr bwMode="auto">
              <a:xfrm>
                <a:off x="8533355" y="3458886"/>
                <a:ext cx="110470" cy="304182"/>
              </a:xfrm>
              <a:custGeom>
                <a:avLst/>
                <a:gdLst>
                  <a:gd name="T0" fmla="*/ 39 w 39"/>
                  <a:gd name="T1" fmla="*/ 0 h 107"/>
                  <a:gd name="T2" fmla="*/ 39 w 39"/>
                  <a:gd name="T3" fmla="*/ 107 h 107"/>
                  <a:gd name="T4" fmla="*/ 22 w 39"/>
                  <a:gd name="T5" fmla="*/ 107 h 107"/>
                  <a:gd name="T6" fmla="*/ 22 w 39"/>
                  <a:gd name="T7" fmla="*/ 21 h 107"/>
                  <a:gd name="T8" fmla="*/ 12 w 39"/>
                  <a:gd name="T9" fmla="*/ 26 h 107"/>
                  <a:gd name="T10" fmla="*/ 0 w 39"/>
                  <a:gd name="T11" fmla="*/ 30 h 107"/>
                  <a:gd name="T12" fmla="*/ 0 w 39"/>
                  <a:gd name="T13" fmla="*/ 16 h 107"/>
                  <a:gd name="T14" fmla="*/ 8 w 39"/>
                  <a:gd name="T15" fmla="*/ 13 h 107"/>
                  <a:gd name="T16" fmla="*/ 16 w 39"/>
                  <a:gd name="T17" fmla="*/ 10 h 107"/>
                  <a:gd name="T18" fmla="*/ 23 w 39"/>
                  <a:gd name="T19" fmla="*/ 5 h 107"/>
                  <a:gd name="T20" fmla="*/ 31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5" y="25"/>
                      <a:pt x="12" y="26"/>
                    </a:cubicBezTo>
                    <a:cubicBezTo>
                      <a:pt x="8" y="28"/>
                      <a:pt x="4" y="29"/>
                      <a:pt x="0" y="30"/>
                    </a:cubicBezTo>
                    <a:cubicBezTo>
                      <a:pt x="0" y="16"/>
                      <a:pt x="0" y="16"/>
                      <a:pt x="0" y="16"/>
                    </a:cubicBezTo>
                    <a:cubicBezTo>
                      <a:pt x="3" y="15"/>
                      <a:pt x="5" y="14"/>
                      <a:pt x="8" y="13"/>
                    </a:cubicBezTo>
                    <a:cubicBezTo>
                      <a:pt x="11" y="12"/>
                      <a:pt x="13" y="11"/>
                      <a:pt x="16" y="10"/>
                    </a:cubicBezTo>
                    <a:cubicBezTo>
                      <a:pt x="18" y="8"/>
                      <a:pt x="21" y="7"/>
                      <a:pt x="23" y="5"/>
                    </a:cubicBezTo>
                    <a:cubicBezTo>
                      <a:pt x="26" y="4"/>
                      <a:pt x="29" y="2"/>
                      <a:pt x="31"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1" name="Freeform 42"/>
              <p:cNvSpPr>
                <a:spLocks/>
              </p:cNvSpPr>
              <p:nvPr/>
            </p:nvSpPr>
            <p:spPr bwMode="auto">
              <a:xfrm>
                <a:off x="9427982" y="3458886"/>
                <a:ext cx="106848" cy="304182"/>
              </a:xfrm>
              <a:custGeom>
                <a:avLst/>
                <a:gdLst>
                  <a:gd name="T0" fmla="*/ 38 w 38"/>
                  <a:gd name="T1" fmla="*/ 0 h 107"/>
                  <a:gd name="T2" fmla="*/ 38 w 38"/>
                  <a:gd name="T3" fmla="*/ 107 h 107"/>
                  <a:gd name="T4" fmla="*/ 22 w 38"/>
                  <a:gd name="T5" fmla="*/ 107 h 107"/>
                  <a:gd name="T6" fmla="*/ 22 w 38"/>
                  <a:gd name="T7" fmla="*/ 21 h 107"/>
                  <a:gd name="T8" fmla="*/ 12 w 38"/>
                  <a:gd name="T9" fmla="*/ 26 h 107"/>
                  <a:gd name="T10" fmla="*/ 0 w 38"/>
                  <a:gd name="T11" fmla="*/ 30 h 107"/>
                  <a:gd name="T12" fmla="*/ 0 w 38"/>
                  <a:gd name="T13" fmla="*/ 16 h 107"/>
                  <a:gd name="T14" fmla="*/ 8 w 38"/>
                  <a:gd name="T15" fmla="*/ 13 h 107"/>
                  <a:gd name="T16" fmla="*/ 16 w 38"/>
                  <a:gd name="T17" fmla="*/ 10 h 107"/>
                  <a:gd name="T18" fmla="*/ 23 w 38"/>
                  <a:gd name="T19" fmla="*/ 5 h 107"/>
                  <a:gd name="T20" fmla="*/ 31 w 38"/>
                  <a:gd name="T21" fmla="*/ 0 h 107"/>
                  <a:gd name="T22" fmla="*/ 38 w 38"/>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07">
                    <a:moveTo>
                      <a:pt x="38" y="0"/>
                    </a:moveTo>
                    <a:cubicBezTo>
                      <a:pt x="38" y="107"/>
                      <a:pt x="38" y="107"/>
                      <a:pt x="38" y="107"/>
                    </a:cubicBezTo>
                    <a:cubicBezTo>
                      <a:pt x="22" y="107"/>
                      <a:pt x="22" y="107"/>
                      <a:pt x="22" y="107"/>
                    </a:cubicBezTo>
                    <a:cubicBezTo>
                      <a:pt x="22" y="21"/>
                      <a:pt x="22" y="21"/>
                      <a:pt x="22" y="21"/>
                    </a:cubicBezTo>
                    <a:cubicBezTo>
                      <a:pt x="19" y="23"/>
                      <a:pt x="15" y="25"/>
                      <a:pt x="12" y="26"/>
                    </a:cubicBezTo>
                    <a:cubicBezTo>
                      <a:pt x="8" y="28"/>
                      <a:pt x="4" y="29"/>
                      <a:pt x="0" y="30"/>
                    </a:cubicBezTo>
                    <a:cubicBezTo>
                      <a:pt x="0" y="16"/>
                      <a:pt x="0" y="16"/>
                      <a:pt x="0" y="16"/>
                    </a:cubicBezTo>
                    <a:cubicBezTo>
                      <a:pt x="3" y="15"/>
                      <a:pt x="5" y="14"/>
                      <a:pt x="8" y="13"/>
                    </a:cubicBezTo>
                    <a:cubicBezTo>
                      <a:pt x="10" y="12"/>
                      <a:pt x="13" y="11"/>
                      <a:pt x="16" y="10"/>
                    </a:cubicBezTo>
                    <a:cubicBezTo>
                      <a:pt x="18" y="8"/>
                      <a:pt x="21" y="7"/>
                      <a:pt x="23" y="5"/>
                    </a:cubicBezTo>
                    <a:cubicBezTo>
                      <a:pt x="26" y="4"/>
                      <a:pt x="29" y="2"/>
                      <a:pt x="31" y="0"/>
                    </a:cubicBezTo>
                    <a:lnTo>
                      <a:pt x="38"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2" name="Freeform 43"/>
              <p:cNvSpPr>
                <a:spLocks/>
              </p:cNvSpPr>
              <p:nvPr/>
            </p:nvSpPr>
            <p:spPr bwMode="auto">
              <a:xfrm>
                <a:off x="7825259" y="3458886"/>
                <a:ext cx="110471" cy="304182"/>
              </a:xfrm>
              <a:custGeom>
                <a:avLst/>
                <a:gdLst>
                  <a:gd name="T0" fmla="*/ 39 w 39"/>
                  <a:gd name="T1" fmla="*/ 0 h 107"/>
                  <a:gd name="T2" fmla="*/ 39 w 39"/>
                  <a:gd name="T3" fmla="*/ 107 h 107"/>
                  <a:gd name="T4" fmla="*/ 22 w 39"/>
                  <a:gd name="T5" fmla="*/ 107 h 107"/>
                  <a:gd name="T6" fmla="*/ 22 w 39"/>
                  <a:gd name="T7" fmla="*/ 21 h 107"/>
                  <a:gd name="T8" fmla="*/ 12 w 39"/>
                  <a:gd name="T9" fmla="*/ 26 h 107"/>
                  <a:gd name="T10" fmla="*/ 0 w 39"/>
                  <a:gd name="T11" fmla="*/ 30 h 107"/>
                  <a:gd name="T12" fmla="*/ 0 w 39"/>
                  <a:gd name="T13" fmla="*/ 16 h 107"/>
                  <a:gd name="T14" fmla="*/ 8 w 39"/>
                  <a:gd name="T15" fmla="*/ 13 h 107"/>
                  <a:gd name="T16" fmla="*/ 16 w 39"/>
                  <a:gd name="T17" fmla="*/ 10 h 107"/>
                  <a:gd name="T18" fmla="*/ 23 w 39"/>
                  <a:gd name="T19" fmla="*/ 5 h 107"/>
                  <a:gd name="T20" fmla="*/ 31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5" y="25"/>
                      <a:pt x="12" y="26"/>
                    </a:cubicBezTo>
                    <a:cubicBezTo>
                      <a:pt x="8" y="28"/>
                      <a:pt x="4" y="29"/>
                      <a:pt x="0" y="30"/>
                    </a:cubicBezTo>
                    <a:cubicBezTo>
                      <a:pt x="0" y="16"/>
                      <a:pt x="0" y="16"/>
                      <a:pt x="0" y="16"/>
                    </a:cubicBezTo>
                    <a:cubicBezTo>
                      <a:pt x="3" y="15"/>
                      <a:pt x="5" y="14"/>
                      <a:pt x="8" y="13"/>
                    </a:cubicBezTo>
                    <a:cubicBezTo>
                      <a:pt x="11" y="12"/>
                      <a:pt x="13" y="11"/>
                      <a:pt x="16" y="10"/>
                    </a:cubicBezTo>
                    <a:cubicBezTo>
                      <a:pt x="18" y="8"/>
                      <a:pt x="21" y="7"/>
                      <a:pt x="23" y="5"/>
                    </a:cubicBezTo>
                    <a:cubicBezTo>
                      <a:pt x="26" y="4"/>
                      <a:pt x="29" y="2"/>
                      <a:pt x="31"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3" name="Freeform 44"/>
              <p:cNvSpPr>
                <a:spLocks/>
              </p:cNvSpPr>
              <p:nvPr/>
            </p:nvSpPr>
            <p:spPr bwMode="auto">
              <a:xfrm>
                <a:off x="8426507" y="3801091"/>
                <a:ext cx="110471" cy="304182"/>
              </a:xfrm>
              <a:custGeom>
                <a:avLst/>
                <a:gdLst>
                  <a:gd name="T0" fmla="*/ 39 w 39"/>
                  <a:gd name="T1" fmla="*/ 0 h 107"/>
                  <a:gd name="T2" fmla="*/ 39 w 39"/>
                  <a:gd name="T3" fmla="*/ 107 h 107"/>
                  <a:gd name="T4" fmla="*/ 22 w 39"/>
                  <a:gd name="T5" fmla="*/ 107 h 107"/>
                  <a:gd name="T6" fmla="*/ 22 w 39"/>
                  <a:gd name="T7" fmla="*/ 21 h 107"/>
                  <a:gd name="T8" fmla="*/ 12 w 39"/>
                  <a:gd name="T9" fmla="*/ 26 h 107"/>
                  <a:gd name="T10" fmla="*/ 0 w 39"/>
                  <a:gd name="T11" fmla="*/ 30 h 107"/>
                  <a:gd name="T12" fmla="*/ 0 w 39"/>
                  <a:gd name="T13" fmla="*/ 16 h 107"/>
                  <a:gd name="T14" fmla="*/ 8 w 39"/>
                  <a:gd name="T15" fmla="*/ 13 h 107"/>
                  <a:gd name="T16" fmla="*/ 16 w 39"/>
                  <a:gd name="T17" fmla="*/ 10 h 107"/>
                  <a:gd name="T18" fmla="*/ 24 w 39"/>
                  <a:gd name="T19" fmla="*/ 5 h 107"/>
                  <a:gd name="T20" fmla="*/ 32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6" y="25"/>
                      <a:pt x="12" y="26"/>
                    </a:cubicBezTo>
                    <a:cubicBezTo>
                      <a:pt x="9" y="28"/>
                      <a:pt x="5" y="29"/>
                      <a:pt x="0" y="30"/>
                    </a:cubicBezTo>
                    <a:cubicBezTo>
                      <a:pt x="0" y="16"/>
                      <a:pt x="0" y="16"/>
                      <a:pt x="0" y="16"/>
                    </a:cubicBezTo>
                    <a:cubicBezTo>
                      <a:pt x="3" y="15"/>
                      <a:pt x="6" y="14"/>
                      <a:pt x="8" y="13"/>
                    </a:cubicBezTo>
                    <a:cubicBezTo>
                      <a:pt x="11" y="12"/>
                      <a:pt x="14" y="11"/>
                      <a:pt x="16" y="10"/>
                    </a:cubicBezTo>
                    <a:cubicBezTo>
                      <a:pt x="19" y="8"/>
                      <a:pt x="21" y="7"/>
                      <a:pt x="24" y="5"/>
                    </a:cubicBezTo>
                    <a:cubicBezTo>
                      <a:pt x="27" y="4"/>
                      <a:pt x="29" y="2"/>
                      <a:pt x="32"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4" name="Freeform 45"/>
              <p:cNvSpPr>
                <a:spLocks noEditPoints="1"/>
              </p:cNvSpPr>
              <p:nvPr/>
            </p:nvSpPr>
            <p:spPr bwMode="auto">
              <a:xfrm>
                <a:off x="8198322" y="3797470"/>
                <a:ext cx="208264" cy="315045"/>
              </a:xfrm>
              <a:custGeom>
                <a:avLst/>
                <a:gdLst>
                  <a:gd name="T0" fmla="*/ 35 w 73"/>
                  <a:gd name="T1" fmla="*/ 110 h 110"/>
                  <a:gd name="T2" fmla="*/ 9 w 73"/>
                  <a:gd name="T3" fmla="*/ 97 h 110"/>
                  <a:gd name="T4" fmla="*/ 0 w 73"/>
                  <a:gd name="T5" fmla="*/ 57 h 110"/>
                  <a:gd name="T6" fmla="*/ 9 w 73"/>
                  <a:gd name="T7" fmla="*/ 14 h 110"/>
                  <a:gd name="T8" fmla="*/ 38 w 73"/>
                  <a:gd name="T9" fmla="*/ 0 h 110"/>
                  <a:gd name="T10" fmla="*/ 73 w 73"/>
                  <a:gd name="T11" fmla="*/ 55 h 110"/>
                  <a:gd name="T12" fmla="*/ 63 w 73"/>
                  <a:gd name="T13" fmla="*/ 96 h 110"/>
                  <a:gd name="T14" fmla="*/ 35 w 73"/>
                  <a:gd name="T15" fmla="*/ 110 h 110"/>
                  <a:gd name="T16" fmla="*/ 37 w 73"/>
                  <a:gd name="T17" fmla="*/ 14 h 110"/>
                  <a:gd name="T18" fmla="*/ 17 w 73"/>
                  <a:gd name="T19" fmla="*/ 57 h 110"/>
                  <a:gd name="T20" fmla="*/ 36 w 73"/>
                  <a:gd name="T21" fmla="*/ 97 h 110"/>
                  <a:gd name="T22" fmla="*/ 55 w 73"/>
                  <a:gd name="T23" fmla="*/ 56 h 110"/>
                  <a:gd name="T24" fmla="*/ 37 w 73"/>
                  <a:gd name="T25"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0">
                    <a:moveTo>
                      <a:pt x="35" y="110"/>
                    </a:moveTo>
                    <a:cubicBezTo>
                      <a:pt x="24" y="110"/>
                      <a:pt x="15" y="106"/>
                      <a:pt x="9" y="97"/>
                    </a:cubicBezTo>
                    <a:cubicBezTo>
                      <a:pt x="3" y="88"/>
                      <a:pt x="0" y="74"/>
                      <a:pt x="0" y="57"/>
                    </a:cubicBezTo>
                    <a:cubicBezTo>
                      <a:pt x="0" y="38"/>
                      <a:pt x="3" y="24"/>
                      <a:pt x="9" y="14"/>
                    </a:cubicBezTo>
                    <a:cubicBezTo>
                      <a:pt x="16" y="5"/>
                      <a:pt x="25" y="0"/>
                      <a:pt x="38" y="0"/>
                    </a:cubicBezTo>
                    <a:cubicBezTo>
                      <a:pt x="61" y="0"/>
                      <a:pt x="73" y="18"/>
                      <a:pt x="73" y="55"/>
                    </a:cubicBezTo>
                    <a:cubicBezTo>
                      <a:pt x="73" y="73"/>
                      <a:pt x="70" y="87"/>
                      <a:pt x="63" y="96"/>
                    </a:cubicBezTo>
                    <a:cubicBezTo>
                      <a:pt x="56" y="106"/>
                      <a:pt x="47" y="110"/>
                      <a:pt x="35" y="110"/>
                    </a:cubicBezTo>
                    <a:close/>
                    <a:moveTo>
                      <a:pt x="37" y="14"/>
                    </a:moveTo>
                    <a:cubicBezTo>
                      <a:pt x="24" y="14"/>
                      <a:pt x="17" y="28"/>
                      <a:pt x="17" y="57"/>
                    </a:cubicBezTo>
                    <a:cubicBezTo>
                      <a:pt x="17" y="83"/>
                      <a:pt x="24" y="97"/>
                      <a:pt x="36" y="97"/>
                    </a:cubicBezTo>
                    <a:cubicBezTo>
                      <a:pt x="49" y="97"/>
                      <a:pt x="55" y="83"/>
                      <a:pt x="55" y="56"/>
                    </a:cubicBezTo>
                    <a:cubicBezTo>
                      <a:pt x="55" y="28"/>
                      <a:pt x="49"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5" name="Freeform 46"/>
              <p:cNvSpPr>
                <a:spLocks noEditPoints="1"/>
              </p:cNvSpPr>
              <p:nvPr/>
            </p:nvSpPr>
            <p:spPr bwMode="auto">
              <a:xfrm>
                <a:off x="7971950" y="3451644"/>
                <a:ext cx="208263" cy="318666"/>
              </a:xfrm>
              <a:custGeom>
                <a:avLst/>
                <a:gdLst>
                  <a:gd name="T0" fmla="*/ 35 w 73"/>
                  <a:gd name="T1" fmla="*/ 111 h 111"/>
                  <a:gd name="T2" fmla="*/ 9 w 73"/>
                  <a:gd name="T3" fmla="*/ 97 h 111"/>
                  <a:gd name="T4" fmla="*/ 0 w 73"/>
                  <a:gd name="T5" fmla="*/ 58 h 111"/>
                  <a:gd name="T6" fmla="*/ 10 w 73"/>
                  <a:gd name="T7" fmla="*/ 15 h 111"/>
                  <a:gd name="T8" fmla="*/ 38 w 73"/>
                  <a:gd name="T9" fmla="*/ 0 h 111"/>
                  <a:gd name="T10" fmla="*/ 73 w 73"/>
                  <a:gd name="T11" fmla="*/ 55 h 111"/>
                  <a:gd name="T12" fmla="*/ 63 w 73"/>
                  <a:gd name="T13" fmla="*/ 96 h 111"/>
                  <a:gd name="T14" fmla="*/ 35 w 73"/>
                  <a:gd name="T15" fmla="*/ 111 h 111"/>
                  <a:gd name="T16" fmla="*/ 37 w 73"/>
                  <a:gd name="T17" fmla="*/ 14 h 111"/>
                  <a:gd name="T18" fmla="*/ 18 w 73"/>
                  <a:gd name="T19" fmla="*/ 57 h 111"/>
                  <a:gd name="T20" fmla="*/ 37 w 73"/>
                  <a:gd name="T21" fmla="*/ 97 h 111"/>
                  <a:gd name="T22" fmla="*/ 55 w 73"/>
                  <a:gd name="T23" fmla="*/ 56 h 111"/>
                  <a:gd name="T24" fmla="*/ 37 w 73"/>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1">
                    <a:moveTo>
                      <a:pt x="35" y="111"/>
                    </a:moveTo>
                    <a:cubicBezTo>
                      <a:pt x="24" y="111"/>
                      <a:pt x="16" y="106"/>
                      <a:pt x="9" y="97"/>
                    </a:cubicBezTo>
                    <a:cubicBezTo>
                      <a:pt x="3" y="88"/>
                      <a:pt x="0" y="75"/>
                      <a:pt x="0" y="58"/>
                    </a:cubicBezTo>
                    <a:cubicBezTo>
                      <a:pt x="0" y="39"/>
                      <a:pt x="3" y="24"/>
                      <a:pt x="10" y="15"/>
                    </a:cubicBezTo>
                    <a:cubicBezTo>
                      <a:pt x="16" y="5"/>
                      <a:pt x="26" y="0"/>
                      <a:pt x="38" y="0"/>
                    </a:cubicBezTo>
                    <a:cubicBezTo>
                      <a:pt x="61" y="0"/>
                      <a:pt x="73" y="18"/>
                      <a:pt x="73" y="55"/>
                    </a:cubicBezTo>
                    <a:cubicBezTo>
                      <a:pt x="73" y="73"/>
                      <a:pt x="70" y="87"/>
                      <a:pt x="63" y="96"/>
                    </a:cubicBezTo>
                    <a:cubicBezTo>
                      <a:pt x="57" y="106"/>
                      <a:pt x="47" y="111"/>
                      <a:pt x="35" y="111"/>
                    </a:cubicBezTo>
                    <a:close/>
                    <a:moveTo>
                      <a:pt x="37" y="14"/>
                    </a:moveTo>
                    <a:cubicBezTo>
                      <a:pt x="24" y="14"/>
                      <a:pt x="18" y="28"/>
                      <a:pt x="18" y="57"/>
                    </a:cubicBezTo>
                    <a:cubicBezTo>
                      <a:pt x="18" y="84"/>
                      <a:pt x="24" y="97"/>
                      <a:pt x="37" y="97"/>
                    </a:cubicBezTo>
                    <a:cubicBezTo>
                      <a:pt x="49" y="97"/>
                      <a:pt x="55" y="83"/>
                      <a:pt x="55" y="56"/>
                    </a:cubicBezTo>
                    <a:cubicBezTo>
                      <a:pt x="55" y="28"/>
                      <a:pt x="49"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6" name="Freeform 47"/>
              <p:cNvSpPr>
                <a:spLocks noEditPoints="1"/>
              </p:cNvSpPr>
              <p:nvPr/>
            </p:nvSpPr>
            <p:spPr bwMode="auto">
              <a:xfrm>
                <a:off x="8690910" y="3451644"/>
                <a:ext cx="210074" cy="318666"/>
              </a:xfrm>
              <a:custGeom>
                <a:avLst/>
                <a:gdLst>
                  <a:gd name="T0" fmla="*/ 35 w 73"/>
                  <a:gd name="T1" fmla="*/ 111 h 111"/>
                  <a:gd name="T2" fmla="*/ 9 w 73"/>
                  <a:gd name="T3" fmla="*/ 97 h 111"/>
                  <a:gd name="T4" fmla="*/ 0 w 73"/>
                  <a:gd name="T5" fmla="*/ 58 h 111"/>
                  <a:gd name="T6" fmla="*/ 10 w 73"/>
                  <a:gd name="T7" fmla="*/ 15 h 111"/>
                  <a:gd name="T8" fmla="*/ 38 w 73"/>
                  <a:gd name="T9" fmla="*/ 0 h 111"/>
                  <a:gd name="T10" fmla="*/ 73 w 73"/>
                  <a:gd name="T11" fmla="*/ 55 h 111"/>
                  <a:gd name="T12" fmla="*/ 63 w 73"/>
                  <a:gd name="T13" fmla="*/ 96 h 111"/>
                  <a:gd name="T14" fmla="*/ 35 w 73"/>
                  <a:gd name="T15" fmla="*/ 111 h 111"/>
                  <a:gd name="T16" fmla="*/ 37 w 73"/>
                  <a:gd name="T17" fmla="*/ 14 h 111"/>
                  <a:gd name="T18" fmla="*/ 17 w 73"/>
                  <a:gd name="T19" fmla="*/ 57 h 111"/>
                  <a:gd name="T20" fmla="*/ 37 w 73"/>
                  <a:gd name="T21" fmla="*/ 97 h 111"/>
                  <a:gd name="T22" fmla="*/ 55 w 73"/>
                  <a:gd name="T23" fmla="*/ 56 h 111"/>
                  <a:gd name="T24" fmla="*/ 37 w 73"/>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1">
                    <a:moveTo>
                      <a:pt x="35" y="111"/>
                    </a:moveTo>
                    <a:cubicBezTo>
                      <a:pt x="24" y="111"/>
                      <a:pt x="15" y="106"/>
                      <a:pt x="9" y="97"/>
                    </a:cubicBezTo>
                    <a:cubicBezTo>
                      <a:pt x="3" y="88"/>
                      <a:pt x="0" y="75"/>
                      <a:pt x="0" y="58"/>
                    </a:cubicBezTo>
                    <a:cubicBezTo>
                      <a:pt x="0" y="39"/>
                      <a:pt x="3" y="24"/>
                      <a:pt x="10" y="15"/>
                    </a:cubicBezTo>
                    <a:cubicBezTo>
                      <a:pt x="16" y="5"/>
                      <a:pt x="25" y="0"/>
                      <a:pt x="38" y="0"/>
                    </a:cubicBezTo>
                    <a:cubicBezTo>
                      <a:pt x="61" y="0"/>
                      <a:pt x="73" y="18"/>
                      <a:pt x="73" y="55"/>
                    </a:cubicBezTo>
                    <a:cubicBezTo>
                      <a:pt x="73" y="73"/>
                      <a:pt x="70" y="87"/>
                      <a:pt x="63" y="96"/>
                    </a:cubicBezTo>
                    <a:cubicBezTo>
                      <a:pt x="56" y="106"/>
                      <a:pt x="47" y="111"/>
                      <a:pt x="35" y="111"/>
                    </a:cubicBezTo>
                    <a:close/>
                    <a:moveTo>
                      <a:pt x="37" y="14"/>
                    </a:moveTo>
                    <a:cubicBezTo>
                      <a:pt x="24" y="14"/>
                      <a:pt x="17" y="28"/>
                      <a:pt x="17" y="57"/>
                    </a:cubicBezTo>
                    <a:cubicBezTo>
                      <a:pt x="17" y="84"/>
                      <a:pt x="24" y="97"/>
                      <a:pt x="37" y="97"/>
                    </a:cubicBezTo>
                    <a:cubicBezTo>
                      <a:pt x="49" y="97"/>
                      <a:pt x="55" y="83"/>
                      <a:pt x="55" y="56"/>
                    </a:cubicBezTo>
                    <a:cubicBezTo>
                      <a:pt x="55" y="28"/>
                      <a:pt x="49"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7" name="Freeform 48"/>
              <p:cNvSpPr>
                <a:spLocks noEditPoints="1"/>
              </p:cNvSpPr>
              <p:nvPr/>
            </p:nvSpPr>
            <p:spPr bwMode="auto">
              <a:xfrm>
                <a:off x="8942638" y="3451644"/>
                <a:ext cx="208263" cy="318666"/>
              </a:xfrm>
              <a:custGeom>
                <a:avLst/>
                <a:gdLst>
                  <a:gd name="T0" fmla="*/ 35 w 73"/>
                  <a:gd name="T1" fmla="*/ 111 h 111"/>
                  <a:gd name="T2" fmla="*/ 9 w 73"/>
                  <a:gd name="T3" fmla="*/ 97 h 111"/>
                  <a:gd name="T4" fmla="*/ 0 w 73"/>
                  <a:gd name="T5" fmla="*/ 58 h 111"/>
                  <a:gd name="T6" fmla="*/ 10 w 73"/>
                  <a:gd name="T7" fmla="*/ 15 h 111"/>
                  <a:gd name="T8" fmla="*/ 38 w 73"/>
                  <a:gd name="T9" fmla="*/ 0 h 111"/>
                  <a:gd name="T10" fmla="*/ 73 w 73"/>
                  <a:gd name="T11" fmla="*/ 55 h 111"/>
                  <a:gd name="T12" fmla="*/ 63 w 73"/>
                  <a:gd name="T13" fmla="*/ 96 h 111"/>
                  <a:gd name="T14" fmla="*/ 35 w 73"/>
                  <a:gd name="T15" fmla="*/ 111 h 111"/>
                  <a:gd name="T16" fmla="*/ 37 w 73"/>
                  <a:gd name="T17" fmla="*/ 14 h 111"/>
                  <a:gd name="T18" fmla="*/ 18 w 73"/>
                  <a:gd name="T19" fmla="*/ 57 h 111"/>
                  <a:gd name="T20" fmla="*/ 37 w 73"/>
                  <a:gd name="T21" fmla="*/ 97 h 111"/>
                  <a:gd name="T22" fmla="*/ 55 w 73"/>
                  <a:gd name="T23" fmla="*/ 56 h 111"/>
                  <a:gd name="T24" fmla="*/ 37 w 73"/>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1">
                    <a:moveTo>
                      <a:pt x="35" y="111"/>
                    </a:moveTo>
                    <a:cubicBezTo>
                      <a:pt x="24" y="111"/>
                      <a:pt x="15" y="106"/>
                      <a:pt x="9" y="97"/>
                    </a:cubicBezTo>
                    <a:cubicBezTo>
                      <a:pt x="3" y="88"/>
                      <a:pt x="0" y="75"/>
                      <a:pt x="0" y="58"/>
                    </a:cubicBezTo>
                    <a:cubicBezTo>
                      <a:pt x="0" y="39"/>
                      <a:pt x="3" y="24"/>
                      <a:pt x="10" y="15"/>
                    </a:cubicBezTo>
                    <a:cubicBezTo>
                      <a:pt x="16" y="5"/>
                      <a:pt x="26" y="0"/>
                      <a:pt x="38" y="0"/>
                    </a:cubicBezTo>
                    <a:cubicBezTo>
                      <a:pt x="61" y="0"/>
                      <a:pt x="73" y="18"/>
                      <a:pt x="73" y="55"/>
                    </a:cubicBezTo>
                    <a:cubicBezTo>
                      <a:pt x="73" y="73"/>
                      <a:pt x="70" y="87"/>
                      <a:pt x="63" y="96"/>
                    </a:cubicBezTo>
                    <a:cubicBezTo>
                      <a:pt x="56" y="106"/>
                      <a:pt x="47" y="111"/>
                      <a:pt x="35" y="111"/>
                    </a:cubicBezTo>
                    <a:close/>
                    <a:moveTo>
                      <a:pt x="37" y="14"/>
                    </a:moveTo>
                    <a:cubicBezTo>
                      <a:pt x="24" y="14"/>
                      <a:pt x="18" y="28"/>
                      <a:pt x="18" y="57"/>
                    </a:cubicBezTo>
                    <a:cubicBezTo>
                      <a:pt x="18" y="84"/>
                      <a:pt x="24" y="97"/>
                      <a:pt x="37" y="97"/>
                    </a:cubicBezTo>
                    <a:cubicBezTo>
                      <a:pt x="49" y="97"/>
                      <a:pt x="55" y="83"/>
                      <a:pt x="55" y="56"/>
                    </a:cubicBezTo>
                    <a:cubicBezTo>
                      <a:pt x="55" y="28"/>
                      <a:pt x="49"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8" name="Freeform 49"/>
              <p:cNvSpPr>
                <a:spLocks/>
              </p:cNvSpPr>
              <p:nvPr/>
            </p:nvSpPr>
            <p:spPr bwMode="auto">
              <a:xfrm>
                <a:off x="8676423" y="2772667"/>
                <a:ext cx="112281" cy="300560"/>
              </a:xfrm>
              <a:custGeom>
                <a:avLst/>
                <a:gdLst>
                  <a:gd name="T0" fmla="*/ 39 w 39"/>
                  <a:gd name="T1" fmla="*/ 0 h 106"/>
                  <a:gd name="T2" fmla="*/ 39 w 39"/>
                  <a:gd name="T3" fmla="*/ 106 h 106"/>
                  <a:gd name="T4" fmla="*/ 22 w 39"/>
                  <a:gd name="T5" fmla="*/ 106 h 106"/>
                  <a:gd name="T6" fmla="*/ 22 w 39"/>
                  <a:gd name="T7" fmla="*/ 20 h 106"/>
                  <a:gd name="T8" fmla="*/ 12 w 39"/>
                  <a:gd name="T9" fmla="*/ 26 h 106"/>
                  <a:gd name="T10" fmla="*/ 0 w 39"/>
                  <a:gd name="T11" fmla="*/ 30 h 106"/>
                  <a:gd name="T12" fmla="*/ 0 w 39"/>
                  <a:gd name="T13" fmla="*/ 16 h 106"/>
                  <a:gd name="T14" fmla="*/ 8 w 39"/>
                  <a:gd name="T15" fmla="*/ 13 h 106"/>
                  <a:gd name="T16" fmla="*/ 16 w 39"/>
                  <a:gd name="T17" fmla="*/ 9 h 106"/>
                  <a:gd name="T18" fmla="*/ 24 w 39"/>
                  <a:gd name="T19" fmla="*/ 5 h 106"/>
                  <a:gd name="T20" fmla="*/ 32 w 39"/>
                  <a:gd name="T21" fmla="*/ 0 h 106"/>
                  <a:gd name="T22" fmla="*/ 39 w 39"/>
                  <a:gd name="T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6">
                    <a:moveTo>
                      <a:pt x="39" y="0"/>
                    </a:moveTo>
                    <a:cubicBezTo>
                      <a:pt x="39" y="106"/>
                      <a:pt x="39" y="106"/>
                      <a:pt x="39" y="106"/>
                    </a:cubicBezTo>
                    <a:cubicBezTo>
                      <a:pt x="22" y="106"/>
                      <a:pt x="22" y="106"/>
                      <a:pt x="22" y="106"/>
                    </a:cubicBezTo>
                    <a:cubicBezTo>
                      <a:pt x="22" y="20"/>
                      <a:pt x="22" y="20"/>
                      <a:pt x="22" y="20"/>
                    </a:cubicBezTo>
                    <a:cubicBezTo>
                      <a:pt x="19" y="23"/>
                      <a:pt x="16" y="25"/>
                      <a:pt x="12" y="26"/>
                    </a:cubicBezTo>
                    <a:cubicBezTo>
                      <a:pt x="9" y="28"/>
                      <a:pt x="5" y="29"/>
                      <a:pt x="0" y="30"/>
                    </a:cubicBezTo>
                    <a:cubicBezTo>
                      <a:pt x="0" y="16"/>
                      <a:pt x="0" y="16"/>
                      <a:pt x="0" y="16"/>
                    </a:cubicBezTo>
                    <a:cubicBezTo>
                      <a:pt x="3" y="15"/>
                      <a:pt x="6" y="14"/>
                      <a:pt x="8" y="13"/>
                    </a:cubicBezTo>
                    <a:cubicBezTo>
                      <a:pt x="11" y="12"/>
                      <a:pt x="14" y="11"/>
                      <a:pt x="16" y="9"/>
                    </a:cubicBezTo>
                    <a:cubicBezTo>
                      <a:pt x="19" y="8"/>
                      <a:pt x="21" y="7"/>
                      <a:pt x="24" y="5"/>
                    </a:cubicBezTo>
                    <a:cubicBezTo>
                      <a:pt x="26" y="4"/>
                      <a:pt x="29" y="2"/>
                      <a:pt x="32"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09" name="Freeform 50"/>
              <p:cNvSpPr>
                <a:spLocks noEditPoints="1"/>
              </p:cNvSpPr>
              <p:nvPr/>
            </p:nvSpPr>
            <p:spPr bwMode="auto">
              <a:xfrm>
                <a:off x="8837601" y="2765425"/>
                <a:ext cx="208263" cy="315045"/>
              </a:xfrm>
              <a:custGeom>
                <a:avLst/>
                <a:gdLst>
                  <a:gd name="T0" fmla="*/ 36 w 73"/>
                  <a:gd name="T1" fmla="*/ 110 h 110"/>
                  <a:gd name="T2" fmla="*/ 10 w 73"/>
                  <a:gd name="T3" fmla="*/ 97 h 110"/>
                  <a:gd name="T4" fmla="*/ 0 w 73"/>
                  <a:gd name="T5" fmla="*/ 57 h 110"/>
                  <a:gd name="T6" fmla="*/ 10 w 73"/>
                  <a:gd name="T7" fmla="*/ 14 h 110"/>
                  <a:gd name="T8" fmla="*/ 38 w 73"/>
                  <a:gd name="T9" fmla="*/ 0 h 110"/>
                  <a:gd name="T10" fmla="*/ 73 w 73"/>
                  <a:gd name="T11" fmla="*/ 55 h 110"/>
                  <a:gd name="T12" fmla="*/ 64 w 73"/>
                  <a:gd name="T13" fmla="*/ 96 h 110"/>
                  <a:gd name="T14" fmla="*/ 36 w 73"/>
                  <a:gd name="T15" fmla="*/ 110 h 110"/>
                  <a:gd name="T16" fmla="*/ 37 w 73"/>
                  <a:gd name="T17" fmla="*/ 14 h 110"/>
                  <a:gd name="T18" fmla="*/ 18 w 73"/>
                  <a:gd name="T19" fmla="*/ 57 h 110"/>
                  <a:gd name="T20" fmla="*/ 37 w 73"/>
                  <a:gd name="T21" fmla="*/ 97 h 110"/>
                  <a:gd name="T22" fmla="*/ 56 w 73"/>
                  <a:gd name="T23" fmla="*/ 56 h 110"/>
                  <a:gd name="T24" fmla="*/ 37 w 73"/>
                  <a:gd name="T25"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0">
                    <a:moveTo>
                      <a:pt x="36" y="110"/>
                    </a:moveTo>
                    <a:cubicBezTo>
                      <a:pt x="25" y="110"/>
                      <a:pt x="16" y="106"/>
                      <a:pt x="10" y="97"/>
                    </a:cubicBezTo>
                    <a:cubicBezTo>
                      <a:pt x="3" y="88"/>
                      <a:pt x="0" y="74"/>
                      <a:pt x="0" y="57"/>
                    </a:cubicBezTo>
                    <a:cubicBezTo>
                      <a:pt x="0" y="38"/>
                      <a:pt x="4" y="24"/>
                      <a:pt x="10" y="14"/>
                    </a:cubicBezTo>
                    <a:cubicBezTo>
                      <a:pt x="17" y="5"/>
                      <a:pt x="26" y="0"/>
                      <a:pt x="38" y="0"/>
                    </a:cubicBezTo>
                    <a:cubicBezTo>
                      <a:pt x="62" y="0"/>
                      <a:pt x="73" y="18"/>
                      <a:pt x="73" y="55"/>
                    </a:cubicBezTo>
                    <a:cubicBezTo>
                      <a:pt x="73" y="73"/>
                      <a:pt x="70" y="87"/>
                      <a:pt x="64" y="96"/>
                    </a:cubicBezTo>
                    <a:cubicBezTo>
                      <a:pt x="57" y="106"/>
                      <a:pt x="48" y="110"/>
                      <a:pt x="36" y="110"/>
                    </a:cubicBezTo>
                    <a:close/>
                    <a:moveTo>
                      <a:pt x="37" y="14"/>
                    </a:moveTo>
                    <a:cubicBezTo>
                      <a:pt x="24" y="14"/>
                      <a:pt x="18" y="28"/>
                      <a:pt x="18" y="57"/>
                    </a:cubicBezTo>
                    <a:cubicBezTo>
                      <a:pt x="18" y="83"/>
                      <a:pt x="24" y="97"/>
                      <a:pt x="37" y="97"/>
                    </a:cubicBezTo>
                    <a:cubicBezTo>
                      <a:pt x="50" y="97"/>
                      <a:pt x="56" y="83"/>
                      <a:pt x="56" y="56"/>
                    </a:cubicBezTo>
                    <a:cubicBezTo>
                      <a:pt x="56" y="28"/>
                      <a:pt x="50"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0" name="Freeform 51"/>
              <p:cNvSpPr>
                <a:spLocks noEditPoints="1"/>
              </p:cNvSpPr>
              <p:nvPr/>
            </p:nvSpPr>
            <p:spPr bwMode="auto">
              <a:xfrm>
                <a:off x="9087517" y="2765425"/>
                <a:ext cx="211885" cy="315045"/>
              </a:xfrm>
              <a:custGeom>
                <a:avLst/>
                <a:gdLst>
                  <a:gd name="T0" fmla="*/ 36 w 74"/>
                  <a:gd name="T1" fmla="*/ 110 h 110"/>
                  <a:gd name="T2" fmla="*/ 10 w 74"/>
                  <a:gd name="T3" fmla="*/ 97 h 110"/>
                  <a:gd name="T4" fmla="*/ 0 w 74"/>
                  <a:gd name="T5" fmla="*/ 57 h 110"/>
                  <a:gd name="T6" fmla="*/ 10 w 74"/>
                  <a:gd name="T7" fmla="*/ 14 h 110"/>
                  <a:gd name="T8" fmla="*/ 38 w 74"/>
                  <a:gd name="T9" fmla="*/ 0 h 110"/>
                  <a:gd name="T10" fmla="*/ 74 w 74"/>
                  <a:gd name="T11" fmla="*/ 55 h 110"/>
                  <a:gd name="T12" fmla="*/ 64 w 74"/>
                  <a:gd name="T13" fmla="*/ 96 h 110"/>
                  <a:gd name="T14" fmla="*/ 36 w 74"/>
                  <a:gd name="T15" fmla="*/ 110 h 110"/>
                  <a:gd name="T16" fmla="*/ 38 w 74"/>
                  <a:gd name="T17" fmla="*/ 14 h 110"/>
                  <a:gd name="T18" fmla="*/ 18 w 74"/>
                  <a:gd name="T19" fmla="*/ 57 h 110"/>
                  <a:gd name="T20" fmla="*/ 37 w 74"/>
                  <a:gd name="T21" fmla="*/ 97 h 110"/>
                  <a:gd name="T22" fmla="*/ 56 w 74"/>
                  <a:gd name="T23" fmla="*/ 56 h 110"/>
                  <a:gd name="T24" fmla="*/ 38 w 74"/>
                  <a:gd name="T25"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110">
                    <a:moveTo>
                      <a:pt x="36" y="110"/>
                    </a:moveTo>
                    <a:cubicBezTo>
                      <a:pt x="25" y="110"/>
                      <a:pt x="16" y="106"/>
                      <a:pt x="10" y="97"/>
                    </a:cubicBezTo>
                    <a:cubicBezTo>
                      <a:pt x="3" y="88"/>
                      <a:pt x="0" y="74"/>
                      <a:pt x="0" y="57"/>
                    </a:cubicBezTo>
                    <a:cubicBezTo>
                      <a:pt x="0" y="38"/>
                      <a:pt x="4" y="24"/>
                      <a:pt x="10" y="14"/>
                    </a:cubicBezTo>
                    <a:cubicBezTo>
                      <a:pt x="17" y="5"/>
                      <a:pt x="26" y="0"/>
                      <a:pt x="38" y="0"/>
                    </a:cubicBezTo>
                    <a:cubicBezTo>
                      <a:pt x="62" y="0"/>
                      <a:pt x="74" y="18"/>
                      <a:pt x="74" y="55"/>
                    </a:cubicBezTo>
                    <a:cubicBezTo>
                      <a:pt x="74" y="73"/>
                      <a:pt x="70" y="87"/>
                      <a:pt x="64" y="96"/>
                    </a:cubicBezTo>
                    <a:cubicBezTo>
                      <a:pt x="57" y="106"/>
                      <a:pt x="48" y="110"/>
                      <a:pt x="36" y="110"/>
                    </a:cubicBezTo>
                    <a:close/>
                    <a:moveTo>
                      <a:pt x="38" y="14"/>
                    </a:moveTo>
                    <a:cubicBezTo>
                      <a:pt x="25" y="14"/>
                      <a:pt x="18" y="28"/>
                      <a:pt x="18" y="57"/>
                    </a:cubicBezTo>
                    <a:cubicBezTo>
                      <a:pt x="18" y="83"/>
                      <a:pt x="24" y="97"/>
                      <a:pt x="37" y="97"/>
                    </a:cubicBezTo>
                    <a:cubicBezTo>
                      <a:pt x="50" y="97"/>
                      <a:pt x="56" y="83"/>
                      <a:pt x="56" y="56"/>
                    </a:cubicBezTo>
                    <a:cubicBezTo>
                      <a:pt x="56" y="28"/>
                      <a:pt x="50" y="14"/>
                      <a:pt x="38"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1" name="Freeform 52"/>
              <p:cNvSpPr>
                <a:spLocks noEditPoints="1"/>
              </p:cNvSpPr>
              <p:nvPr/>
            </p:nvSpPr>
            <p:spPr bwMode="auto">
              <a:xfrm>
                <a:off x="9196176" y="3451644"/>
                <a:ext cx="210074" cy="318666"/>
              </a:xfrm>
              <a:custGeom>
                <a:avLst/>
                <a:gdLst>
                  <a:gd name="T0" fmla="*/ 36 w 73"/>
                  <a:gd name="T1" fmla="*/ 111 h 111"/>
                  <a:gd name="T2" fmla="*/ 10 w 73"/>
                  <a:gd name="T3" fmla="*/ 97 h 111"/>
                  <a:gd name="T4" fmla="*/ 0 w 73"/>
                  <a:gd name="T5" fmla="*/ 58 h 111"/>
                  <a:gd name="T6" fmla="*/ 10 w 73"/>
                  <a:gd name="T7" fmla="*/ 15 h 111"/>
                  <a:gd name="T8" fmla="*/ 38 w 73"/>
                  <a:gd name="T9" fmla="*/ 0 h 111"/>
                  <a:gd name="T10" fmla="*/ 73 w 73"/>
                  <a:gd name="T11" fmla="*/ 55 h 111"/>
                  <a:gd name="T12" fmla="*/ 63 w 73"/>
                  <a:gd name="T13" fmla="*/ 96 h 111"/>
                  <a:gd name="T14" fmla="*/ 36 w 73"/>
                  <a:gd name="T15" fmla="*/ 111 h 111"/>
                  <a:gd name="T16" fmla="*/ 37 w 73"/>
                  <a:gd name="T17" fmla="*/ 14 h 111"/>
                  <a:gd name="T18" fmla="*/ 18 w 73"/>
                  <a:gd name="T19" fmla="*/ 57 h 111"/>
                  <a:gd name="T20" fmla="*/ 37 w 73"/>
                  <a:gd name="T21" fmla="*/ 97 h 111"/>
                  <a:gd name="T22" fmla="*/ 56 w 73"/>
                  <a:gd name="T23" fmla="*/ 56 h 111"/>
                  <a:gd name="T24" fmla="*/ 37 w 73"/>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1">
                    <a:moveTo>
                      <a:pt x="36" y="111"/>
                    </a:moveTo>
                    <a:cubicBezTo>
                      <a:pt x="24" y="111"/>
                      <a:pt x="16" y="106"/>
                      <a:pt x="10" y="97"/>
                    </a:cubicBezTo>
                    <a:cubicBezTo>
                      <a:pt x="3" y="88"/>
                      <a:pt x="0" y="75"/>
                      <a:pt x="0" y="58"/>
                    </a:cubicBezTo>
                    <a:cubicBezTo>
                      <a:pt x="0" y="39"/>
                      <a:pt x="3" y="24"/>
                      <a:pt x="10" y="15"/>
                    </a:cubicBezTo>
                    <a:cubicBezTo>
                      <a:pt x="16" y="5"/>
                      <a:pt x="26" y="0"/>
                      <a:pt x="38" y="0"/>
                    </a:cubicBezTo>
                    <a:cubicBezTo>
                      <a:pt x="62" y="0"/>
                      <a:pt x="73" y="18"/>
                      <a:pt x="73" y="55"/>
                    </a:cubicBezTo>
                    <a:cubicBezTo>
                      <a:pt x="73" y="73"/>
                      <a:pt x="70" y="87"/>
                      <a:pt x="63" y="96"/>
                    </a:cubicBezTo>
                    <a:cubicBezTo>
                      <a:pt x="57" y="106"/>
                      <a:pt x="48" y="111"/>
                      <a:pt x="36" y="111"/>
                    </a:cubicBezTo>
                    <a:close/>
                    <a:moveTo>
                      <a:pt x="37" y="14"/>
                    </a:moveTo>
                    <a:cubicBezTo>
                      <a:pt x="24" y="14"/>
                      <a:pt x="18" y="28"/>
                      <a:pt x="18" y="57"/>
                    </a:cubicBezTo>
                    <a:cubicBezTo>
                      <a:pt x="18" y="84"/>
                      <a:pt x="24" y="97"/>
                      <a:pt x="37" y="97"/>
                    </a:cubicBezTo>
                    <a:cubicBezTo>
                      <a:pt x="49" y="97"/>
                      <a:pt x="56" y="83"/>
                      <a:pt x="56" y="56"/>
                    </a:cubicBezTo>
                    <a:cubicBezTo>
                      <a:pt x="56" y="28"/>
                      <a:pt x="50"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2" name="Freeform 53"/>
              <p:cNvSpPr>
                <a:spLocks noEditPoints="1"/>
              </p:cNvSpPr>
              <p:nvPr/>
            </p:nvSpPr>
            <p:spPr bwMode="auto">
              <a:xfrm>
                <a:off x="9587349" y="3451644"/>
                <a:ext cx="208263" cy="318666"/>
              </a:xfrm>
              <a:custGeom>
                <a:avLst/>
                <a:gdLst>
                  <a:gd name="T0" fmla="*/ 35 w 73"/>
                  <a:gd name="T1" fmla="*/ 111 h 111"/>
                  <a:gd name="T2" fmla="*/ 9 w 73"/>
                  <a:gd name="T3" fmla="*/ 97 h 111"/>
                  <a:gd name="T4" fmla="*/ 0 w 73"/>
                  <a:gd name="T5" fmla="*/ 58 h 111"/>
                  <a:gd name="T6" fmla="*/ 9 w 73"/>
                  <a:gd name="T7" fmla="*/ 15 h 111"/>
                  <a:gd name="T8" fmla="*/ 38 w 73"/>
                  <a:gd name="T9" fmla="*/ 0 h 111"/>
                  <a:gd name="T10" fmla="*/ 73 w 73"/>
                  <a:gd name="T11" fmla="*/ 55 h 111"/>
                  <a:gd name="T12" fmla="*/ 63 w 73"/>
                  <a:gd name="T13" fmla="*/ 96 h 111"/>
                  <a:gd name="T14" fmla="*/ 35 w 73"/>
                  <a:gd name="T15" fmla="*/ 111 h 111"/>
                  <a:gd name="T16" fmla="*/ 37 w 73"/>
                  <a:gd name="T17" fmla="*/ 14 h 111"/>
                  <a:gd name="T18" fmla="*/ 17 w 73"/>
                  <a:gd name="T19" fmla="*/ 57 h 111"/>
                  <a:gd name="T20" fmla="*/ 36 w 73"/>
                  <a:gd name="T21" fmla="*/ 97 h 111"/>
                  <a:gd name="T22" fmla="*/ 55 w 73"/>
                  <a:gd name="T23" fmla="*/ 56 h 111"/>
                  <a:gd name="T24" fmla="*/ 37 w 73"/>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1">
                    <a:moveTo>
                      <a:pt x="35" y="111"/>
                    </a:moveTo>
                    <a:cubicBezTo>
                      <a:pt x="24" y="111"/>
                      <a:pt x="15" y="106"/>
                      <a:pt x="9" y="97"/>
                    </a:cubicBezTo>
                    <a:cubicBezTo>
                      <a:pt x="3" y="88"/>
                      <a:pt x="0" y="75"/>
                      <a:pt x="0" y="58"/>
                    </a:cubicBezTo>
                    <a:cubicBezTo>
                      <a:pt x="0" y="39"/>
                      <a:pt x="3" y="24"/>
                      <a:pt x="9" y="15"/>
                    </a:cubicBezTo>
                    <a:cubicBezTo>
                      <a:pt x="16" y="5"/>
                      <a:pt x="25" y="0"/>
                      <a:pt x="38" y="0"/>
                    </a:cubicBezTo>
                    <a:cubicBezTo>
                      <a:pt x="61" y="0"/>
                      <a:pt x="73" y="18"/>
                      <a:pt x="73" y="55"/>
                    </a:cubicBezTo>
                    <a:cubicBezTo>
                      <a:pt x="73" y="73"/>
                      <a:pt x="70" y="87"/>
                      <a:pt x="63" y="96"/>
                    </a:cubicBezTo>
                    <a:cubicBezTo>
                      <a:pt x="56" y="106"/>
                      <a:pt x="47" y="111"/>
                      <a:pt x="35" y="111"/>
                    </a:cubicBezTo>
                    <a:close/>
                    <a:moveTo>
                      <a:pt x="37" y="14"/>
                    </a:moveTo>
                    <a:cubicBezTo>
                      <a:pt x="24" y="14"/>
                      <a:pt x="17" y="28"/>
                      <a:pt x="17" y="57"/>
                    </a:cubicBezTo>
                    <a:cubicBezTo>
                      <a:pt x="17" y="84"/>
                      <a:pt x="24" y="97"/>
                      <a:pt x="36" y="97"/>
                    </a:cubicBezTo>
                    <a:cubicBezTo>
                      <a:pt x="49" y="97"/>
                      <a:pt x="55" y="83"/>
                      <a:pt x="55" y="56"/>
                    </a:cubicBezTo>
                    <a:cubicBezTo>
                      <a:pt x="55" y="28"/>
                      <a:pt x="49"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3" name="Freeform 54"/>
              <p:cNvSpPr>
                <a:spLocks noEditPoints="1"/>
              </p:cNvSpPr>
              <p:nvPr/>
            </p:nvSpPr>
            <p:spPr bwMode="auto">
              <a:xfrm>
                <a:off x="8585873" y="3797470"/>
                <a:ext cx="208264" cy="315045"/>
              </a:xfrm>
              <a:custGeom>
                <a:avLst/>
                <a:gdLst>
                  <a:gd name="T0" fmla="*/ 36 w 73"/>
                  <a:gd name="T1" fmla="*/ 110 h 110"/>
                  <a:gd name="T2" fmla="*/ 10 w 73"/>
                  <a:gd name="T3" fmla="*/ 97 h 110"/>
                  <a:gd name="T4" fmla="*/ 0 w 73"/>
                  <a:gd name="T5" fmla="*/ 57 h 110"/>
                  <a:gd name="T6" fmla="*/ 10 w 73"/>
                  <a:gd name="T7" fmla="*/ 14 h 110"/>
                  <a:gd name="T8" fmla="*/ 38 w 73"/>
                  <a:gd name="T9" fmla="*/ 0 h 110"/>
                  <a:gd name="T10" fmla="*/ 73 w 73"/>
                  <a:gd name="T11" fmla="*/ 55 h 110"/>
                  <a:gd name="T12" fmla="*/ 63 w 73"/>
                  <a:gd name="T13" fmla="*/ 96 h 110"/>
                  <a:gd name="T14" fmla="*/ 36 w 73"/>
                  <a:gd name="T15" fmla="*/ 110 h 110"/>
                  <a:gd name="T16" fmla="*/ 37 w 73"/>
                  <a:gd name="T17" fmla="*/ 14 h 110"/>
                  <a:gd name="T18" fmla="*/ 18 w 73"/>
                  <a:gd name="T19" fmla="*/ 57 h 110"/>
                  <a:gd name="T20" fmla="*/ 37 w 73"/>
                  <a:gd name="T21" fmla="*/ 97 h 110"/>
                  <a:gd name="T22" fmla="*/ 56 w 73"/>
                  <a:gd name="T23" fmla="*/ 56 h 110"/>
                  <a:gd name="T24" fmla="*/ 37 w 73"/>
                  <a:gd name="T25"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0">
                    <a:moveTo>
                      <a:pt x="36" y="110"/>
                    </a:moveTo>
                    <a:cubicBezTo>
                      <a:pt x="24" y="110"/>
                      <a:pt x="16" y="106"/>
                      <a:pt x="10" y="97"/>
                    </a:cubicBezTo>
                    <a:cubicBezTo>
                      <a:pt x="3" y="88"/>
                      <a:pt x="0" y="74"/>
                      <a:pt x="0" y="57"/>
                    </a:cubicBezTo>
                    <a:cubicBezTo>
                      <a:pt x="0" y="38"/>
                      <a:pt x="3" y="24"/>
                      <a:pt x="10" y="14"/>
                    </a:cubicBezTo>
                    <a:cubicBezTo>
                      <a:pt x="16" y="5"/>
                      <a:pt x="26" y="0"/>
                      <a:pt x="38" y="0"/>
                    </a:cubicBezTo>
                    <a:cubicBezTo>
                      <a:pt x="62" y="0"/>
                      <a:pt x="73" y="18"/>
                      <a:pt x="73" y="55"/>
                    </a:cubicBezTo>
                    <a:cubicBezTo>
                      <a:pt x="73" y="73"/>
                      <a:pt x="70" y="87"/>
                      <a:pt x="63" y="96"/>
                    </a:cubicBezTo>
                    <a:cubicBezTo>
                      <a:pt x="57" y="106"/>
                      <a:pt x="47" y="110"/>
                      <a:pt x="36" y="110"/>
                    </a:cubicBezTo>
                    <a:close/>
                    <a:moveTo>
                      <a:pt x="37" y="14"/>
                    </a:moveTo>
                    <a:cubicBezTo>
                      <a:pt x="24" y="14"/>
                      <a:pt x="18" y="28"/>
                      <a:pt x="18" y="57"/>
                    </a:cubicBezTo>
                    <a:cubicBezTo>
                      <a:pt x="18" y="83"/>
                      <a:pt x="24" y="97"/>
                      <a:pt x="37" y="97"/>
                    </a:cubicBezTo>
                    <a:cubicBezTo>
                      <a:pt x="49" y="97"/>
                      <a:pt x="56" y="83"/>
                      <a:pt x="56" y="56"/>
                    </a:cubicBezTo>
                    <a:cubicBezTo>
                      <a:pt x="56" y="28"/>
                      <a:pt x="50"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4" name="Freeform 55"/>
              <p:cNvSpPr>
                <a:spLocks/>
              </p:cNvSpPr>
              <p:nvPr/>
            </p:nvSpPr>
            <p:spPr bwMode="auto">
              <a:xfrm>
                <a:off x="8830357" y="3109440"/>
                <a:ext cx="112281" cy="305992"/>
              </a:xfrm>
              <a:custGeom>
                <a:avLst/>
                <a:gdLst>
                  <a:gd name="T0" fmla="*/ 39 w 39"/>
                  <a:gd name="T1" fmla="*/ 0 h 107"/>
                  <a:gd name="T2" fmla="*/ 39 w 39"/>
                  <a:gd name="T3" fmla="*/ 107 h 107"/>
                  <a:gd name="T4" fmla="*/ 22 w 39"/>
                  <a:gd name="T5" fmla="*/ 107 h 107"/>
                  <a:gd name="T6" fmla="*/ 22 w 39"/>
                  <a:gd name="T7" fmla="*/ 21 h 107"/>
                  <a:gd name="T8" fmla="*/ 12 w 39"/>
                  <a:gd name="T9" fmla="*/ 27 h 107"/>
                  <a:gd name="T10" fmla="*/ 0 w 39"/>
                  <a:gd name="T11" fmla="*/ 31 h 107"/>
                  <a:gd name="T12" fmla="*/ 0 w 39"/>
                  <a:gd name="T13" fmla="*/ 16 h 107"/>
                  <a:gd name="T14" fmla="*/ 8 w 39"/>
                  <a:gd name="T15" fmla="*/ 13 h 107"/>
                  <a:gd name="T16" fmla="*/ 16 w 39"/>
                  <a:gd name="T17" fmla="*/ 10 h 107"/>
                  <a:gd name="T18" fmla="*/ 24 w 39"/>
                  <a:gd name="T19" fmla="*/ 6 h 107"/>
                  <a:gd name="T20" fmla="*/ 32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6" y="25"/>
                      <a:pt x="12" y="27"/>
                    </a:cubicBezTo>
                    <a:cubicBezTo>
                      <a:pt x="9" y="28"/>
                      <a:pt x="5" y="29"/>
                      <a:pt x="0" y="31"/>
                    </a:cubicBezTo>
                    <a:cubicBezTo>
                      <a:pt x="0" y="16"/>
                      <a:pt x="0" y="16"/>
                      <a:pt x="0" y="16"/>
                    </a:cubicBezTo>
                    <a:cubicBezTo>
                      <a:pt x="3" y="15"/>
                      <a:pt x="6" y="14"/>
                      <a:pt x="8" y="13"/>
                    </a:cubicBezTo>
                    <a:cubicBezTo>
                      <a:pt x="11" y="12"/>
                      <a:pt x="13" y="11"/>
                      <a:pt x="16" y="10"/>
                    </a:cubicBezTo>
                    <a:cubicBezTo>
                      <a:pt x="19" y="9"/>
                      <a:pt x="21" y="7"/>
                      <a:pt x="24" y="6"/>
                    </a:cubicBezTo>
                    <a:cubicBezTo>
                      <a:pt x="26" y="4"/>
                      <a:pt x="29" y="2"/>
                      <a:pt x="32"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5" name="Freeform 56"/>
              <p:cNvSpPr>
                <a:spLocks noEditPoints="1"/>
              </p:cNvSpPr>
              <p:nvPr/>
            </p:nvSpPr>
            <p:spPr bwMode="auto">
              <a:xfrm>
                <a:off x="8987912" y="3107629"/>
                <a:ext cx="208264" cy="316856"/>
              </a:xfrm>
              <a:custGeom>
                <a:avLst/>
                <a:gdLst>
                  <a:gd name="T0" fmla="*/ 35 w 73"/>
                  <a:gd name="T1" fmla="*/ 111 h 111"/>
                  <a:gd name="T2" fmla="*/ 9 w 73"/>
                  <a:gd name="T3" fmla="*/ 97 h 111"/>
                  <a:gd name="T4" fmla="*/ 0 w 73"/>
                  <a:gd name="T5" fmla="*/ 57 h 111"/>
                  <a:gd name="T6" fmla="*/ 10 w 73"/>
                  <a:gd name="T7" fmla="*/ 15 h 111"/>
                  <a:gd name="T8" fmla="*/ 38 w 73"/>
                  <a:gd name="T9" fmla="*/ 0 h 111"/>
                  <a:gd name="T10" fmla="*/ 73 w 73"/>
                  <a:gd name="T11" fmla="*/ 55 h 111"/>
                  <a:gd name="T12" fmla="*/ 63 w 73"/>
                  <a:gd name="T13" fmla="*/ 96 h 111"/>
                  <a:gd name="T14" fmla="*/ 35 w 73"/>
                  <a:gd name="T15" fmla="*/ 111 h 111"/>
                  <a:gd name="T16" fmla="*/ 37 w 73"/>
                  <a:gd name="T17" fmla="*/ 14 h 111"/>
                  <a:gd name="T18" fmla="*/ 18 w 73"/>
                  <a:gd name="T19" fmla="*/ 57 h 111"/>
                  <a:gd name="T20" fmla="*/ 37 w 73"/>
                  <a:gd name="T21" fmla="*/ 97 h 111"/>
                  <a:gd name="T22" fmla="*/ 55 w 73"/>
                  <a:gd name="T23" fmla="*/ 56 h 111"/>
                  <a:gd name="T24" fmla="*/ 37 w 73"/>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1">
                    <a:moveTo>
                      <a:pt x="35" y="111"/>
                    </a:moveTo>
                    <a:cubicBezTo>
                      <a:pt x="24" y="111"/>
                      <a:pt x="16" y="106"/>
                      <a:pt x="9" y="97"/>
                    </a:cubicBezTo>
                    <a:cubicBezTo>
                      <a:pt x="3" y="88"/>
                      <a:pt x="0" y="75"/>
                      <a:pt x="0" y="57"/>
                    </a:cubicBezTo>
                    <a:cubicBezTo>
                      <a:pt x="0" y="39"/>
                      <a:pt x="3" y="24"/>
                      <a:pt x="10" y="15"/>
                    </a:cubicBezTo>
                    <a:cubicBezTo>
                      <a:pt x="16" y="5"/>
                      <a:pt x="26" y="0"/>
                      <a:pt x="38" y="0"/>
                    </a:cubicBezTo>
                    <a:cubicBezTo>
                      <a:pt x="61" y="0"/>
                      <a:pt x="73" y="18"/>
                      <a:pt x="73" y="55"/>
                    </a:cubicBezTo>
                    <a:cubicBezTo>
                      <a:pt x="73" y="73"/>
                      <a:pt x="70" y="87"/>
                      <a:pt x="63" y="96"/>
                    </a:cubicBezTo>
                    <a:cubicBezTo>
                      <a:pt x="57" y="106"/>
                      <a:pt x="47" y="111"/>
                      <a:pt x="35" y="111"/>
                    </a:cubicBezTo>
                    <a:close/>
                    <a:moveTo>
                      <a:pt x="37" y="14"/>
                    </a:moveTo>
                    <a:cubicBezTo>
                      <a:pt x="24" y="14"/>
                      <a:pt x="18" y="28"/>
                      <a:pt x="18" y="57"/>
                    </a:cubicBezTo>
                    <a:cubicBezTo>
                      <a:pt x="18" y="83"/>
                      <a:pt x="24" y="97"/>
                      <a:pt x="37" y="97"/>
                    </a:cubicBezTo>
                    <a:cubicBezTo>
                      <a:pt x="49" y="97"/>
                      <a:pt x="55" y="83"/>
                      <a:pt x="55" y="56"/>
                    </a:cubicBezTo>
                    <a:cubicBezTo>
                      <a:pt x="55" y="28"/>
                      <a:pt x="49"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6" name="Freeform 57"/>
              <p:cNvSpPr>
                <a:spLocks/>
              </p:cNvSpPr>
              <p:nvPr/>
            </p:nvSpPr>
            <p:spPr bwMode="auto">
              <a:xfrm>
                <a:off x="9223340" y="3109440"/>
                <a:ext cx="110471" cy="305992"/>
              </a:xfrm>
              <a:custGeom>
                <a:avLst/>
                <a:gdLst>
                  <a:gd name="T0" fmla="*/ 39 w 39"/>
                  <a:gd name="T1" fmla="*/ 0 h 107"/>
                  <a:gd name="T2" fmla="*/ 39 w 39"/>
                  <a:gd name="T3" fmla="*/ 107 h 107"/>
                  <a:gd name="T4" fmla="*/ 22 w 39"/>
                  <a:gd name="T5" fmla="*/ 107 h 107"/>
                  <a:gd name="T6" fmla="*/ 22 w 39"/>
                  <a:gd name="T7" fmla="*/ 21 h 107"/>
                  <a:gd name="T8" fmla="*/ 12 w 39"/>
                  <a:gd name="T9" fmla="*/ 27 h 107"/>
                  <a:gd name="T10" fmla="*/ 0 w 39"/>
                  <a:gd name="T11" fmla="*/ 31 h 107"/>
                  <a:gd name="T12" fmla="*/ 0 w 39"/>
                  <a:gd name="T13" fmla="*/ 16 h 107"/>
                  <a:gd name="T14" fmla="*/ 8 w 39"/>
                  <a:gd name="T15" fmla="*/ 13 h 107"/>
                  <a:gd name="T16" fmla="*/ 16 w 39"/>
                  <a:gd name="T17" fmla="*/ 10 h 107"/>
                  <a:gd name="T18" fmla="*/ 24 w 39"/>
                  <a:gd name="T19" fmla="*/ 6 h 107"/>
                  <a:gd name="T20" fmla="*/ 32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6" y="25"/>
                      <a:pt x="12" y="27"/>
                    </a:cubicBezTo>
                    <a:cubicBezTo>
                      <a:pt x="9" y="28"/>
                      <a:pt x="5" y="29"/>
                      <a:pt x="0" y="31"/>
                    </a:cubicBezTo>
                    <a:cubicBezTo>
                      <a:pt x="0" y="16"/>
                      <a:pt x="0" y="16"/>
                      <a:pt x="0" y="16"/>
                    </a:cubicBezTo>
                    <a:cubicBezTo>
                      <a:pt x="3" y="15"/>
                      <a:pt x="6" y="14"/>
                      <a:pt x="8" y="13"/>
                    </a:cubicBezTo>
                    <a:cubicBezTo>
                      <a:pt x="11" y="12"/>
                      <a:pt x="14" y="11"/>
                      <a:pt x="16" y="10"/>
                    </a:cubicBezTo>
                    <a:cubicBezTo>
                      <a:pt x="19" y="9"/>
                      <a:pt x="21" y="7"/>
                      <a:pt x="24" y="6"/>
                    </a:cubicBezTo>
                    <a:cubicBezTo>
                      <a:pt x="27" y="4"/>
                      <a:pt x="29" y="2"/>
                      <a:pt x="32"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7" name="Freeform 58"/>
              <p:cNvSpPr>
                <a:spLocks noEditPoints="1"/>
              </p:cNvSpPr>
              <p:nvPr/>
            </p:nvSpPr>
            <p:spPr bwMode="auto">
              <a:xfrm>
                <a:off x="9379085" y="3107629"/>
                <a:ext cx="208264" cy="316856"/>
              </a:xfrm>
              <a:custGeom>
                <a:avLst/>
                <a:gdLst>
                  <a:gd name="T0" fmla="*/ 36 w 73"/>
                  <a:gd name="T1" fmla="*/ 111 h 111"/>
                  <a:gd name="T2" fmla="*/ 10 w 73"/>
                  <a:gd name="T3" fmla="*/ 97 h 111"/>
                  <a:gd name="T4" fmla="*/ 0 w 73"/>
                  <a:gd name="T5" fmla="*/ 57 h 111"/>
                  <a:gd name="T6" fmla="*/ 10 w 73"/>
                  <a:gd name="T7" fmla="*/ 15 h 111"/>
                  <a:gd name="T8" fmla="*/ 38 w 73"/>
                  <a:gd name="T9" fmla="*/ 0 h 111"/>
                  <a:gd name="T10" fmla="*/ 73 w 73"/>
                  <a:gd name="T11" fmla="*/ 55 h 111"/>
                  <a:gd name="T12" fmla="*/ 63 w 73"/>
                  <a:gd name="T13" fmla="*/ 96 h 111"/>
                  <a:gd name="T14" fmla="*/ 36 w 73"/>
                  <a:gd name="T15" fmla="*/ 111 h 111"/>
                  <a:gd name="T16" fmla="*/ 37 w 73"/>
                  <a:gd name="T17" fmla="*/ 14 h 111"/>
                  <a:gd name="T18" fmla="*/ 18 w 73"/>
                  <a:gd name="T19" fmla="*/ 57 h 111"/>
                  <a:gd name="T20" fmla="*/ 37 w 73"/>
                  <a:gd name="T21" fmla="*/ 97 h 111"/>
                  <a:gd name="T22" fmla="*/ 56 w 73"/>
                  <a:gd name="T23" fmla="*/ 56 h 111"/>
                  <a:gd name="T24" fmla="*/ 37 w 73"/>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1">
                    <a:moveTo>
                      <a:pt x="36" y="111"/>
                    </a:moveTo>
                    <a:cubicBezTo>
                      <a:pt x="24" y="111"/>
                      <a:pt x="16" y="106"/>
                      <a:pt x="10" y="97"/>
                    </a:cubicBezTo>
                    <a:cubicBezTo>
                      <a:pt x="3" y="88"/>
                      <a:pt x="0" y="75"/>
                      <a:pt x="0" y="57"/>
                    </a:cubicBezTo>
                    <a:cubicBezTo>
                      <a:pt x="0" y="39"/>
                      <a:pt x="3" y="24"/>
                      <a:pt x="10" y="15"/>
                    </a:cubicBezTo>
                    <a:cubicBezTo>
                      <a:pt x="16" y="5"/>
                      <a:pt x="26" y="0"/>
                      <a:pt x="38" y="0"/>
                    </a:cubicBezTo>
                    <a:cubicBezTo>
                      <a:pt x="62" y="0"/>
                      <a:pt x="73" y="18"/>
                      <a:pt x="73" y="55"/>
                    </a:cubicBezTo>
                    <a:cubicBezTo>
                      <a:pt x="73" y="73"/>
                      <a:pt x="70" y="87"/>
                      <a:pt x="63" y="96"/>
                    </a:cubicBezTo>
                    <a:cubicBezTo>
                      <a:pt x="57" y="106"/>
                      <a:pt x="48" y="111"/>
                      <a:pt x="36" y="111"/>
                    </a:cubicBezTo>
                    <a:close/>
                    <a:moveTo>
                      <a:pt x="37" y="14"/>
                    </a:moveTo>
                    <a:cubicBezTo>
                      <a:pt x="24" y="14"/>
                      <a:pt x="18" y="28"/>
                      <a:pt x="18" y="57"/>
                    </a:cubicBezTo>
                    <a:cubicBezTo>
                      <a:pt x="18" y="83"/>
                      <a:pt x="24" y="97"/>
                      <a:pt x="37" y="97"/>
                    </a:cubicBezTo>
                    <a:cubicBezTo>
                      <a:pt x="49" y="97"/>
                      <a:pt x="56" y="83"/>
                      <a:pt x="56" y="56"/>
                    </a:cubicBezTo>
                    <a:cubicBezTo>
                      <a:pt x="56" y="28"/>
                      <a:pt x="50"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8" name="Freeform 59"/>
              <p:cNvSpPr>
                <a:spLocks/>
              </p:cNvSpPr>
              <p:nvPr/>
            </p:nvSpPr>
            <p:spPr bwMode="auto">
              <a:xfrm>
                <a:off x="8040767" y="3109440"/>
                <a:ext cx="110470" cy="305992"/>
              </a:xfrm>
              <a:custGeom>
                <a:avLst/>
                <a:gdLst>
                  <a:gd name="T0" fmla="*/ 39 w 39"/>
                  <a:gd name="T1" fmla="*/ 0 h 107"/>
                  <a:gd name="T2" fmla="*/ 39 w 39"/>
                  <a:gd name="T3" fmla="*/ 107 h 107"/>
                  <a:gd name="T4" fmla="*/ 22 w 39"/>
                  <a:gd name="T5" fmla="*/ 107 h 107"/>
                  <a:gd name="T6" fmla="*/ 22 w 39"/>
                  <a:gd name="T7" fmla="*/ 21 h 107"/>
                  <a:gd name="T8" fmla="*/ 12 w 39"/>
                  <a:gd name="T9" fmla="*/ 27 h 107"/>
                  <a:gd name="T10" fmla="*/ 0 w 39"/>
                  <a:gd name="T11" fmla="*/ 31 h 107"/>
                  <a:gd name="T12" fmla="*/ 0 w 39"/>
                  <a:gd name="T13" fmla="*/ 16 h 107"/>
                  <a:gd name="T14" fmla="*/ 8 w 39"/>
                  <a:gd name="T15" fmla="*/ 13 h 107"/>
                  <a:gd name="T16" fmla="*/ 16 w 39"/>
                  <a:gd name="T17" fmla="*/ 10 h 107"/>
                  <a:gd name="T18" fmla="*/ 23 w 39"/>
                  <a:gd name="T19" fmla="*/ 6 h 107"/>
                  <a:gd name="T20" fmla="*/ 31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5" y="25"/>
                      <a:pt x="12" y="27"/>
                    </a:cubicBezTo>
                    <a:cubicBezTo>
                      <a:pt x="8" y="28"/>
                      <a:pt x="4" y="29"/>
                      <a:pt x="0" y="31"/>
                    </a:cubicBezTo>
                    <a:cubicBezTo>
                      <a:pt x="0" y="16"/>
                      <a:pt x="0" y="16"/>
                      <a:pt x="0" y="16"/>
                    </a:cubicBezTo>
                    <a:cubicBezTo>
                      <a:pt x="3" y="15"/>
                      <a:pt x="5" y="14"/>
                      <a:pt x="8" y="13"/>
                    </a:cubicBezTo>
                    <a:cubicBezTo>
                      <a:pt x="11" y="12"/>
                      <a:pt x="13" y="11"/>
                      <a:pt x="16" y="10"/>
                    </a:cubicBezTo>
                    <a:cubicBezTo>
                      <a:pt x="18" y="9"/>
                      <a:pt x="21" y="7"/>
                      <a:pt x="23" y="6"/>
                    </a:cubicBezTo>
                    <a:cubicBezTo>
                      <a:pt x="26" y="4"/>
                      <a:pt x="29" y="2"/>
                      <a:pt x="31"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19" name="Freeform 60"/>
              <p:cNvSpPr>
                <a:spLocks/>
              </p:cNvSpPr>
              <p:nvPr/>
            </p:nvSpPr>
            <p:spPr bwMode="auto">
              <a:xfrm>
                <a:off x="8426507" y="3109440"/>
                <a:ext cx="110471" cy="305992"/>
              </a:xfrm>
              <a:custGeom>
                <a:avLst/>
                <a:gdLst>
                  <a:gd name="T0" fmla="*/ 39 w 39"/>
                  <a:gd name="T1" fmla="*/ 0 h 107"/>
                  <a:gd name="T2" fmla="*/ 39 w 39"/>
                  <a:gd name="T3" fmla="*/ 107 h 107"/>
                  <a:gd name="T4" fmla="*/ 22 w 39"/>
                  <a:gd name="T5" fmla="*/ 107 h 107"/>
                  <a:gd name="T6" fmla="*/ 22 w 39"/>
                  <a:gd name="T7" fmla="*/ 21 h 107"/>
                  <a:gd name="T8" fmla="*/ 12 w 39"/>
                  <a:gd name="T9" fmla="*/ 27 h 107"/>
                  <a:gd name="T10" fmla="*/ 0 w 39"/>
                  <a:gd name="T11" fmla="*/ 31 h 107"/>
                  <a:gd name="T12" fmla="*/ 0 w 39"/>
                  <a:gd name="T13" fmla="*/ 16 h 107"/>
                  <a:gd name="T14" fmla="*/ 8 w 39"/>
                  <a:gd name="T15" fmla="*/ 13 h 107"/>
                  <a:gd name="T16" fmla="*/ 16 w 39"/>
                  <a:gd name="T17" fmla="*/ 10 h 107"/>
                  <a:gd name="T18" fmla="*/ 24 w 39"/>
                  <a:gd name="T19" fmla="*/ 6 h 107"/>
                  <a:gd name="T20" fmla="*/ 32 w 39"/>
                  <a:gd name="T21" fmla="*/ 0 h 107"/>
                  <a:gd name="T22" fmla="*/ 39 w 39"/>
                  <a:gd name="T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7">
                    <a:moveTo>
                      <a:pt x="39" y="0"/>
                    </a:moveTo>
                    <a:cubicBezTo>
                      <a:pt x="39" y="107"/>
                      <a:pt x="39" y="107"/>
                      <a:pt x="39" y="107"/>
                    </a:cubicBezTo>
                    <a:cubicBezTo>
                      <a:pt x="22" y="107"/>
                      <a:pt x="22" y="107"/>
                      <a:pt x="22" y="107"/>
                    </a:cubicBezTo>
                    <a:cubicBezTo>
                      <a:pt x="22" y="21"/>
                      <a:pt x="22" y="21"/>
                      <a:pt x="22" y="21"/>
                    </a:cubicBezTo>
                    <a:cubicBezTo>
                      <a:pt x="19" y="23"/>
                      <a:pt x="16" y="25"/>
                      <a:pt x="12" y="27"/>
                    </a:cubicBezTo>
                    <a:cubicBezTo>
                      <a:pt x="9" y="28"/>
                      <a:pt x="5" y="29"/>
                      <a:pt x="0" y="31"/>
                    </a:cubicBezTo>
                    <a:cubicBezTo>
                      <a:pt x="0" y="16"/>
                      <a:pt x="0" y="16"/>
                      <a:pt x="0" y="16"/>
                    </a:cubicBezTo>
                    <a:cubicBezTo>
                      <a:pt x="3" y="15"/>
                      <a:pt x="6" y="14"/>
                      <a:pt x="8" y="13"/>
                    </a:cubicBezTo>
                    <a:cubicBezTo>
                      <a:pt x="11" y="12"/>
                      <a:pt x="14" y="11"/>
                      <a:pt x="16" y="10"/>
                    </a:cubicBezTo>
                    <a:cubicBezTo>
                      <a:pt x="19" y="9"/>
                      <a:pt x="21" y="7"/>
                      <a:pt x="24" y="6"/>
                    </a:cubicBezTo>
                    <a:cubicBezTo>
                      <a:pt x="27" y="4"/>
                      <a:pt x="29" y="2"/>
                      <a:pt x="32" y="0"/>
                    </a:cubicBezTo>
                    <a:lnTo>
                      <a:pt x="39"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20" name="Freeform 61"/>
              <p:cNvSpPr>
                <a:spLocks noEditPoints="1"/>
              </p:cNvSpPr>
              <p:nvPr/>
            </p:nvSpPr>
            <p:spPr bwMode="auto">
              <a:xfrm>
                <a:off x="8198322" y="3107629"/>
                <a:ext cx="208264" cy="316856"/>
              </a:xfrm>
              <a:custGeom>
                <a:avLst/>
                <a:gdLst>
                  <a:gd name="T0" fmla="*/ 35 w 73"/>
                  <a:gd name="T1" fmla="*/ 111 h 111"/>
                  <a:gd name="T2" fmla="*/ 9 w 73"/>
                  <a:gd name="T3" fmla="*/ 97 h 111"/>
                  <a:gd name="T4" fmla="*/ 0 w 73"/>
                  <a:gd name="T5" fmla="*/ 57 h 111"/>
                  <a:gd name="T6" fmla="*/ 9 w 73"/>
                  <a:gd name="T7" fmla="*/ 15 h 111"/>
                  <a:gd name="T8" fmla="*/ 38 w 73"/>
                  <a:gd name="T9" fmla="*/ 0 h 111"/>
                  <a:gd name="T10" fmla="*/ 73 w 73"/>
                  <a:gd name="T11" fmla="*/ 55 h 111"/>
                  <a:gd name="T12" fmla="*/ 63 w 73"/>
                  <a:gd name="T13" fmla="*/ 96 h 111"/>
                  <a:gd name="T14" fmla="*/ 35 w 73"/>
                  <a:gd name="T15" fmla="*/ 111 h 111"/>
                  <a:gd name="T16" fmla="*/ 37 w 73"/>
                  <a:gd name="T17" fmla="*/ 14 h 111"/>
                  <a:gd name="T18" fmla="*/ 17 w 73"/>
                  <a:gd name="T19" fmla="*/ 57 h 111"/>
                  <a:gd name="T20" fmla="*/ 36 w 73"/>
                  <a:gd name="T21" fmla="*/ 97 h 111"/>
                  <a:gd name="T22" fmla="*/ 55 w 73"/>
                  <a:gd name="T23" fmla="*/ 56 h 111"/>
                  <a:gd name="T24" fmla="*/ 37 w 73"/>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1">
                    <a:moveTo>
                      <a:pt x="35" y="111"/>
                    </a:moveTo>
                    <a:cubicBezTo>
                      <a:pt x="24" y="111"/>
                      <a:pt x="15" y="106"/>
                      <a:pt x="9" y="97"/>
                    </a:cubicBezTo>
                    <a:cubicBezTo>
                      <a:pt x="3" y="88"/>
                      <a:pt x="0" y="75"/>
                      <a:pt x="0" y="57"/>
                    </a:cubicBezTo>
                    <a:cubicBezTo>
                      <a:pt x="0" y="39"/>
                      <a:pt x="3" y="24"/>
                      <a:pt x="9" y="15"/>
                    </a:cubicBezTo>
                    <a:cubicBezTo>
                      <a:pt x="16" y="5"/>
                      <a:pt x="25" y="0"/>
                      <a:pt x="38" y="0"/>
                    </a:cubicBezTo>
                    <a:cubicBezTo>
                      <a:pt x="61" y="0"/>
                      <a:pt x="73" y="18"/>
                      <a:pt x="73" y="55"/>
                    </a:cubicBezTo>
                    <a:cubicBezTo>
                      <a:pt x="73" y="73"/>
                      <a:pt x="70" y="87"/>
                      <a:pt x="63" y="96"/>
                    </a:cubicBezTo>
                    <a:cubicBezTo>
                      <a:pt x="56" y="106"/>
                      <a:pt x="47" y="111"/>
                      <a:pt x="35" y="111"/>
                    </a:cubicBezTo>
                    <a:close/>
                    <a:moveTo>
                      <a:pt x="37" y="14"/>
                    </a:moveTo>
                    <a:cubicBezTo>
                      <a:pt x="24" y="14"/>
                      <a:pt x="17" y="28"/>
                      <a:pt x="17" y="57"/>
                    </a:cubicBezTo>
                    <a:cubicBezTo>
                      <a:pt x="17" y="83"/>
                      <a:pt x="24" y="97"/>
                      <a:pt x="36" y="97"/>
                    </a:cubicBezTo>
                    <a:cubicBezTo>
                      <a:pt x="49" y="97"/>
                      <a:pt x="55" y="83"/>
                      <a:pt x="55" y="56"/>
                    </a:cubicBezTo>
                    <a:cubicBezTo>
                      <a:pt x="55" y="28"/>
                      <a:pt x="49"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121" name="Freeform 62"/>
              <p:cNvSpPr>
                <a:spLocks noEditPoints="1"/>
              </p:cNvSpPr>
              <p:nvPr/>
            </p:nvSpPr>
            <p:spPr bwMode="auto">
              <a:xfrm>
                <a:off x="8585873" y="3107629"/>
                <a:ext cx="208264" cy="316856"/>
              </a:xfrm>
              <a:custGeom>
                <a:avLst/>
                <a:gdLst>
                  <a:gd name="T0" fmla="*/ 36 w 73"/>
                  <a:gd name="T1" fmla="*/ 111 h 111"/>
                  <a:gd name="T2" fmla="*/ 10 w 73"/>
                  <a:gd name="T3" fmla="*/ 97 h 111"/>
                  <a:gd name="T4" fmla="*/ 0 w 73"/>
                  <a:gd name="T5" fmla="*/ 57 h 111"/>
                  <a:gd name="T6" fmla="*/ 10 w 73"/>
                  <a:gd name="T7" fmla="*/ 15 h 111"/>
                  <a:gd name="T8" fmla="*/ 38 w 73"/>
                  <a:gd name="T9" fmla="*/ 0 h 111"/>
                  <a:gd name="T10" fmla="*/ 73 w 73"/>
                  <a:gd name="T11" fmla="*/ 55 h 111"/>
                  <a:gd name="T12" fmla="*/ 63 w 73"/>
                  <a:gd name="T13" fmla="*/ 96 h 111"/>
                  <a:gd name="T14" fmla="*/ 36 w 73"/>
                  <a:gd name="T15" fmla="*/ 111 h 111"/>
                  <a:gd name="T16" fmla="*/ 37 w 73"/>
                  <a:gd name="T17" fmla="*/ 14 h 111"/>
                  <a:gd name="T18" fmla="*/ 18 w 73"/>
                  <a:gd name="T19" fmla="*/ 57 h 111"/>
                  <a:gd name="T20" fmla="*/ 37 w 73"/>
                  <a:gd name="T21" fmla="*/ 97 h 111"/>
                  <a:gd name="T22" fmla="*/ 56 w 73"/>
                  <a:gd name="T23" fmla="*/ 56 h 111"/>
                  <a:gd name="T24" fmla="*/ 37 w 73"/>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11">
                    <a:moveTo>
                      <a:pt x="36" y="111"/>
                    </a:moveTo>
                    <a:cubicBezTo>
                      <a:pt x="24" y="111"/>
                      <a:pt x="16" y="106"/>
                      <a:pt x="10" y="97"/>
                    </a:cubicBezTo>
                    <a:cubicBezTo>
                      <a:pt x="3" y="88"/>
                      <a:pt x="0" y="75"/>
                      <a:pt x="0" y="57"/>
                    </a:cubicBezTo>
                    <a:cubicBezTo>
                      <a:pt x="0" y="39"/>
                      <a:pt x="3" y="24"/>
                      <a:pt x="10" y="15"/>
                    </a:cubicBezTo>
                    <a:cubicBezTo>
                      <a:pt x="16" y="5"/>
                      <a:pt x="26" y="0"/>
                      <a:pt x="38" y="0"/>
                    </a:cubicBezTo>
                    <a:cubicBezTo>
                      <a:pt x="62" y="0"/>
                      <a:pt x="73" y="18"/>
                      <a:pt x="73" y="55"/>
                    </a:cubicBezTo>
                    <a:cubicBezTo>
                      <a:pt x="73" y="73"/>
                      <a:pt x="70" y="87"/>
                      <a:pt x="63" y="96"/>
                    </a:cubicBezTo>
                    <a:cubicBezTo>
                      <a:pt x="57" y="106"/>
                      <a:pt x="47" y="111"/>
                      <a:pt x="36" y="111"/>
                    </a:cubicBezTo>
                    <a:close/>
                    <a:moveTo>
                      <a:pt x="37" y="14"/>
                    </a:moveTo>
                    <a:cubicBezTo>
                      <a:pt x="24" y="14"/>
                      <a:pt x="18" y="28"/>
                      <a:pt x="18" y="57"/>
                    </a:cubicBezTo>
                    <a:cubicBezTo>
                      <a:pt x="18" y="83"/>
                      <a:pt x="24" y="97"/>
                      <a:pt x="37" y="97"/>
                    </a:cubicBezTo>
                    <a:cubicBezTo>
                      <a:pt x="49" y="97"/>
                      <a:pt x="56" y="83"/>
                      <a:pt x="56" y="56"/>
                    </a:cubicBezTo>
                    <a:cubicBezTo>
                      <a:pt x="56" y="28"/>
                      <a:pt x="50" y="14"/>
                      <a:pt x="37" y="14"/>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grpSp>
        <p:grpSp>
          <p:nvGrpSpPr>
            <p:cNvPr id="33829" name="Group 62"/>
            <p:cNvGrpSpPr>
              <a:grpSpLocks/>
            </p:cNvGrpSpPr>
            <p:nvPr/>
          </p:nvGrpSpPr>
          <p:grpSpPr bwMode="auto">
            <a:xfrm>
              <a:off x="10236200" y="3170238"/>
              <a:ext cx="1062038" cy="725487"/>
              <a:chOff x="10236200" y="3170238"/>
              <a:chExt cx="1062038" cy="725487"/>
            </a:xfrm>
          </p:grpSpPr>
          <p:sp>
            <p:nvSpPr>
              <p:cNvPr id="64" name="Freeform 63"/>
              <p:cNvSpPr>
                <a:spLocks/>
              </p:cNvSpPr>
              <p:nvPr/>
            </p:nvSpPr>
            <p:spPr bwMode="auto">
              <a:xfrm>
                <a:off x="10778978" y="3726856"/>
                <a:ext cx="59762" cy="164766"/>
              </a:xfrm>
              <a:custGeom>
                <a:avLst/>
                <a:gdLst>
                  <a:gd name="T0" fmla="*/ 21 w 21"/>
                  <a:gd name="T1" fmla="*/ 0 h 58"/>
                  <a:gd name="T2" fmla="*/ 21 w 21"/>
                  <a:gd name="T3" fmla="*/ 58 h 58"/>
                  <a:gd name="T4" fmla="*/ 12 w 21"/>
                  <a:gd name="T5" fmla="*/ 58 h 58"/>
                  <a:gd name="T6" fmla="*/ 12 w 21"/>
                  <a:gd name="T7" fmla="*/ 11 h 58"/>
                  <a:gd name="T8" fmla="*/ 7 w 21"/>
                  <a:gd name="T9" fmla="*/ 14 h 58"/>
                  <a:gd name="T10" fmla="*/ 0 w 21"/>
                  <a:gd name="T11" fmla="*/ 16 h 58"/>
                  <a:gd name="T12" fmla="*/ 0 w 21"/>
                  <a:gd name="T13" fmla="*/ 9 h 58"/>
                  <a:gd name="T14" fmla="*/ 5 w 21"/>
                  <a:gd name="T15" fmla="*/ 7 h 58"/>
                  <a:gd name="T16" fmla="*/ 9 w 21"/>
                  <a:gd name="T17" fmla="*/ 5 h 58"/>
                  <a:gd name="T18" fmla="*/ 13 w 21"/>
                  <a:gd name="T19" fmla="*/ 3 h 58"/>
                  <a:gd name="T20" fmla="*/ 17 w 21"/>
                  <a:gd name="T21" fmla="*/ 0 h 58"/>
                  <a:gd name="T22" fmla="*/ 21 w 2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8">
                    <a:moveTo>
                      <a:pt x="21" y="0"/>
                    </a:moveTo>
                    <a:cubicBezTo>
                      <a:pt x="21" y="58"/>
                      <a:pt x="21" y="58"/>
                      <a:pt x="21" y="58"/>
                    </a:cubicBezTo>
                    <a:cubicBezTo>
                      <a:pt x="12" y="58"/>
                      <a:pt x="12" y="58"/>
                      <a:pt x="12" y="58"/>
                    </a:cubicBezTo>
                    <a:cubicBezTo>
                      <a:pt x="12" y="11"/>
                      <a:pt x="12" y="11"/>
                      <a:pt x="12" y="11"/>
                    </a:cubicBezTo>
                    <a:cubicBezTo>
                      <a:pt x="10" y="12"/>
                      <a:pt x="8" y="13"/>
                      <a:pt x="7" y="14"/>
                    </a:cubicBezTo>
                    <a:cubicBezTo>
                      <a:pt x="5" y="15"/>
                      <a:pt x="3" y="16"/>
                      <a:pt x="0" y="16"/>
                    </a:cubicBezTo>
                    <a:cubicBezTo>
                      <a:pt x="0" y="9"/>
                      <a:pt x="0" y="9"/>
                      <a:pt x="0" y="9"/>
                    </a:cubicBezTo>
                    <a:cubicBezTo>
                      <a:pt x="2" y="8"/>
                      <a:pt x="3" y="8"/>
                      <a:pt x="5" y="7"/>
                    </a:cubicBezTo>
                    <a:cubicBezTo>
                      <a:pt x="6" y="7"/>
                      <a:pt x="7" y="6"/>
                      <a:pt x="9" y="5"/>
                    </a:cubicBezTo>
                    <a:cubicBezTo>
                      <a:pt x="10" y="5"/>
                      <a:pt x="11" y="4"/>
                      <a:pt x="13" y="3"/>
                    </a:cubicBezTo>
                    <a:cubicBezTo>
                      <a:pt x="14" y="2"/>
                      <a:pt x="16"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65" name="Freeform 64"/>
              <p:cNvSpPr>
                <a:spLocks/>
              </p:cNvSpPr>
              <p:nvPr/>
            </p:nvSpPr>
            <p:spPr bwMode="auto">
              <a:xfrm>
                <a:off x="10987240" y="3726856"/>
                <a:ext cx="59763" cy="164766"/>
              </a:xfrm>
              <a:custGeom>
                <a:avLst/>
                <a:gdLst>
                  <a:gd name="T0" fmla="*/ 21 w 21"/>
                  <a:gd name="T1" fmla="*/ 0 h 58"/>
                  <a:gd name="T2" fmla="*/ 21 w 21"/>
                  <a:gd name="T3" fmla="*/ 58 h 58"/>
                  <a:gd name="T4" fmla="*/ 12 w 21"/>
                  <a:gd name="T5" fmla="*/ 58 h 58"/>
                  <a:gd name="T6" fmla="*/ 12 w 21"/>
                  <a:gd name="T7" fmla="*/ 11 h 58"/>
                  <a:gd name="T8" fmla="*/ 7 w 21"/>
                  <a:gd name="T9" fmla="*/ 14 h 58"/>
                  <a:gd name="T10" fmla="*/ 0 w 21"/>
                  <a:gd name="T11" fmla="*/ 16 h 58"/>
                  <a:gd name="T12" fmla="*/ 0 w 21"/>
                  <a:gd name="T13" fmla="*/ 9 h 58"/>
                  <a:gd name="T14" fmla="*/ 4 w 21"/>
                  <a:gd name="T15" fmla="*/ 7 h 58"/>
                  <a:gd name="T16" fmla="*/ 9 w 21"/>
                  <a:gd name="T17" fmla="*/ 5 h 58"/>
                  <a:gd name="T18" fmla="*/ 13 w 21"/>
                  <a:gd name="T19" fmla="*/ 3 h 58"/>
                  <a:gd name="T20" fmla="*/ 17 w 21"/>
                  <a:gd name="T21" fmla="*/ 0 h 58"/>
                  <a:gd name="T22" fmla="*/ 21 w 2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8">
                    <a:moveTo>
                      <a:pt x="21" y="0"/>
                    </a:moveTo>
                    <a:cubicBezTo>
                      <a:pt x="21" y="58"/>
                      <a:pt x="21" y="58"/>
                      <a:pt x="21" y="58"/>
                    </a:cubicBezTo>
                    <a:cubicBezTo>
                      <a:pt x="12" y="58"/>
                      <a:pt x="12" y="58"/>
                      <a:pt x="12" y="58"/>
                    </a:cubicBezTo>
                    <a:cubicBezTo>
                      <a:pt x="12" y="11"/>
                      <a:pt x="12" y="11"/>
                      <a:pt x="12" y="11"/>
                    </a:cubicBezTo>
                    <a:cubicBezTo>
                      <a:pt x="10" y="12"/>
                      <a:pt x="8" y="13"/>
                      <a:pt x="7" y="14"/>
                    </a:cubicBezTo>
                    <a:cubicBezTo>
                      <a:pt x="5" y="15"/>
                      <a:pt x="2" y="16"/>
                      <a:pt x="0" y="16"/>
                    </a:cubicBezTo>
                    <a:cubicBezTo>
                      <a:pt x="0" y="9"/>
                      <a:pt x="0" y="9"/>
                      <a:pt x="0" y="9"/>
                    </a:cubicBezTo>
                    <a:cubicBezTo>
                      <a:pt x="2" y="8"/>
                      <a:pt x="3" y="8"/>
                      <a:pt x="4" y="7"/>
                    </a:cubicBezTo>
                    <a:cubicBezTo>
                      <a:pt x="6" y="7"/>
                      <a:pt x="7" y="6"/>
                      <a:pt x="9" y="5"/>
                    </a:cubicBezTo>
                    <a:cubicBezTo>
                      <a:pt x="10" y="5"/>
                      <a:pt x="11" y="4"/>
                      <a:pt x="13" y="3"/>
                    </a:cubicBezTo>
                    <a:cubicBezTo>
                      <a:pt x="14" y="2"/>
                      <a:pt x="16"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66" name="Freeform 65"/>
              <p:cNvSpPr>
                <a:spLocks noEditPoints="1"/>
              </p:cNvSpPr>
              <p:nvPr/>
            </p:nvSpPr>
            <p:spPr bwMode="auto">
              <a:xfrm>
                <a:off x="10864093" y="3723235"/>
                <a:ext cx="112281" cy="172008"/>
              </a:xfrm>
              <a:custGeom>
                <a:avLst/>
                <a:gdLst>
                  <a:gd name="T0" fmla="*/ 19 w 39"/>
                  <a:gd name="T1" fmla="*/ 60 h 60"/>
                  <a:gd name="T2" fmla="*/ 5 w 39"/>
                  <a:gd name="T3" fmla="*/ 53 h 60"/>
                  <a:gd name="T4" fmla="*/ 0 w 39"/>
                  <a:gd name="T5" fmla="*/ 31 h 60"/>
                  <a:gd name="T6" fmla="*/ 5 w 39"/>
                  <a:gd name="T7" fmla="*/ 8 h 60"/>
                  <a:gd name="T8" fmla="*/ 20 w 39"/>
                  <a:gd name="T9" fmla="*/ 0 h 60"/>
                  <a:gd name="T10" fmla="*/ 39 w 39"/>
                  <a:gd name="T11" fmla="*/ 30 h 60"/>
                  <a:gd name="T12" fmla="*/ 34 w 39"/>
                  <a:gd name="T13" fmla="*/ 52 h 60"/>
                  <a:gd name="T14" fmla="*/ 19 w 39"/>
                  <a:gd name="T15" fmla="*/ 60 h 60"/>
                  <a:gd name="T16" fmla="*/ 20 w 39"/>
                  <a:gd name="T17" fmla="*/ 8 h 60"/>
                  <a:gd name="T18" fmla="*/ 9 w 39"/>
                  <a:gd name="T19" fmla="*/ 31 h 60"/>
                  <a:gd name="T20" fmla="*/ 19 w 39"/>
                  <a:gd name="T21" fmla="*/ 53 h 60"/>
                  <a:gd name="T22" fmla="*/ 30 w 39"/>
                  <a:gd name="T23" fmla="*/ 31 h 60"/>
                  <a:gd name="T24" fmla="*/ 20 w 39"/>
                  <a:gd name="T25"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0">
                    <a:moveTo>
                      <a:pt x="19" y="60"/>
                    </a:moveTo>
                    <a:cubicBezTo>
                      <a:pt x="13" y="60"/>
                      <a:pt x="8" y="57"/>
                      <a:pt x="5" y="53"/>
                    </a:cubicBezTo>
                    <a:cubicBezTo>
                      <a:pt x="1" y="48"/>
                      <a:pt x="0" y="41"/>
                      <a:pt x="0" y="31"/>
                    </a:cubicBezTo>
                    <a:cubicBezTo>
                      <a:pt x="0" y="21"/>
                      <a:pt x="1" y="14"/>
                      <a:pt x="5" y="8"/>
                    </a:cubicBezTo>
                    <a:cubicBezTo>
                      <a:pt x="8" y="3"/>
                      <a:pt x="13" y="0"/>
                      <a:pt x="20" y="0"/>
                    </a:cubicBezTo>
                    <a:cubicBezTo>
                      <a:pt x="33" y="0"/>
                      <a:pt x="39" y="10"/>
                      <a:pt x="39" y="30"/>
                    </a:cubicBezTo>
                    <a:cubicBezTo>
                      <a:pt x="39" y="40"/>
                      <a:pt x="37" y="47"/>
                      <a:pt x="34" y="52"/>
                    </a:cubicBezTo>
                    <a:cubicBezTo>
                      <a:pt x="30" y="57"/>
                      <a:pt x="25" y="60"/>
                      <a:pt x="19" y="60"/>
                    </a:cubicBezTo>
                    <a:close/>
                    <a:moveTo>
                      <a:pt x="20" y="8"/>
                    </a:moveTo>
                    <a:cubicBezTo>
                      <a:pt x="13" y="8"/>
                      <a:pt x="9" y="16"/>
                      <a:pt x="9" y="31"/>
                    </a:cubicBezTo>
                    <a:cubicBezTo>
                      <a:pt x="9" y="45"/>
                      <a:pt x="13" y="53"/>
                      <a:pt x="19" y="53"/>
                    </a:cubicBezTo>
                    <a:cubicBezTo>
                      <a:pt x="26" y="53"/>
                      <a:pt x="30" y="45"/>
                      <a:pt x="30" y="31"/>
                    </a:cubicBezTo>
                    <a:cubicBezTo>
                      <a:pt x="30" y="15"/>
                      <a:pt x="26" y="8"/>
                      <a:pt x="20" y="8"/>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67" name="Freeform 66"/>
              <p:cNvSpPr>
                <a:spLocks noEditPoints="1"/>
              </p:cNvSpPr>
              <p:nvPr/>
            </p:nvSpPr>
            <p:spPr bwMode="auto">
              <a:xfrm>
                <a:off x="11072357" y="3723235"/>
                <a:ext cx="112281" cy="172008"/>
              </a:xfrm>
              <a:custGeom>
                <a:avLst/>
                <a:gdLst>
                  <a:gd name="T0" fmla="*/ 19 w 39"/>
                  <a:gd name="T1" fmla="*/ 60 h 60"/>
                  <a:gd name="T2" fmla="*/ 5 w 39"/>
                  <a:gd name="T3" fmla="*/ 53 h 60"/>
                  <a:gd name="T4" fmla="*/ 0 w 39"/>
                  <a:gd name="T5" fmla="*/ 31 h 60"/>
                  <a:gd name="T6" fmla="*/ 5 w 39"/>
                  <a:gd name="T7" fmla="*/ 8 h 60"/>
                  <a:gd name="T8" fmla="*/ 21 w 39"/>
                  <a:gd name="T9" fmla="*/ 0 h 60"/>
                  <a:gd name="T10" fmla="*/ 39 w 39"/>
                  <a:gd name="T11" fmla="*/ 30 h 60"/>
                  <a:gd name="T12" fmla="*/ 34 w 39"/>
                  <a:gd name="T13" fmla="*/ 52 h 60"/>
                  <a:gd name="T14" fmla="*/ 19 w 39"/>
                  <a:gd name="T15" fmla="*/ 60 h 60"/>
                  <a:gd name="T16" fmla="*/ 20 w 39"/>
                  <a:gd name="T17" fmla="*/ 8 h 60"/>
                  <a:gd name="T18" fmla="*/ 10 w 39"/>
                  <a:gd name="T19" fmla="*/ 31 h 60"/>
                  <a:gd name="T20" fmla="*/ 20 w 39"/>
                  <a:gd name="T21" fmla="*/ 53 h 60"/>
                  <a:gd name="T22" fmla="*/ 30 w 39"/>
                  <a:gd name="T23" fmla="*/ 31 h 60"/>
                  <a:gd name="T24" fmla="*/ 20 w 39"/>
                  <a:gd name="T25"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0">
                    <a:moveTo>
                      <a:pt x="19" y="60"/>
                    </a:moveTo>
                    <a:cubicBezTo>
                      <a:pt x="13" y="60"/>
                      <a:pt x="8" y="57"/>
                      <a:pt x="5" y="53"/>
                    </a:cubicBezTo>
                    <a:cubicBezTo>
                      <a:pt x="2" y="48"/>
                      <a:pt x="0" y="41"/>
                      <a:pt x="0" y="31"/>
                    </a:cubicBezTo>
                    <a:cubicBezTo>
                      <a:pt x="0" y="21"/>
                      <a:pt x="2" y="14"/>
                      <a:pt x="5" y="8"/>
                    </a:cubicBezTo>
                    <a:cubicBezTo>
                      <a:pt x="9" y="3"/>
                      <a:pt x="14" y="0"/>
                      <a:pt x="21" y="0"/>
                    </a:cubicBezTo>
                    <a:cubicBezTo>
                      <a:pt x="33" y="0"/>
                      <a:pt x="39" y="10"/>
                      <a:pt x="39" y="30"/>
                    </a:cubicBezTo>
                    <a:cubicBezTo>
                      <a:pt x="39" y="40"/>
                      <a:pt x="38" y="47"/>
                      <a:pt x="34" y="52"/>
                    </a:cubicBezTo>
                    <a:cubicBezTo>
                      <a:pt x="31" y="57"/>
                      <a:pt x="26" y="60"/>
                      <a:pt x="19" y="60"/>
                    </a:cubicBezTo>
                    <a:close/>
                    <a:moveTo>
                      <a:pt x="20" y="8"/>
                    </a:moveTo>
                    <a:cubicBezTo>
                      <a:pt x="13" y="8"/>
                      <a:pt x="10" y="16"/>
                      <a:pt x="10" y="31"/>
                    </a:cubicBezTo>
                    <a:cubicBezTo>
                      <a:pt x="10" y="45"/>
                      <a:pt x="13" y="53"/>
                      <a:pt x="20" y="53"/>
                    </a:cubicBezTo>
                    <a:cubicBezTo>
                      <a:pt x="27" y="53"/>
                      <a:pt x="30" y="45"/>
                      <a:pt x="30" y="31"/>
                    </a:cubicBezTo>
                    <a:cubicBezTo>
                      <a:pt x="30" y="15"/>
                      <a:pt x="27" y="8"/>
                      <a:pt x="20" y="8"/>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68" name="Freeform 67"/>
              <p:cNvSpPr>
                <a:spLocks/>
              </p:cNvSpPr>
              <p:nvPr/>
            </p:nvSpPr>
            <p:spPr bwMode="auto">
              <a:xfrm>
                <a:off x="10353396" y="3726856"/>
                <a:ext cx="57952" cy="164766"/>
              </a:xfrm>
              <a:custGeom>
                <a:avLst/>
                <a:gdLst>
                  <a:gd name="T0" fmla="*/ 21 w 21"/>
                  <a:gd name="T1" fmla="*/ 0 h 58"/>
                  <a:gd name="T2" fmla="*/ 21 w 21"/>
                  <a:gd name="T3" fmla="*/ 58 h 58"/>
                  <a:gd name="T4" fmla="*/ 12 w 21"/>
                  <a:gd name="T5" fmla="*/ 58 h 58"/>
                  <a:gd name="T6" fmla="*/ 12 w 21"/>
                  <a:gd name="T7" fmla="*/ 11 h 58"/>
                  <a:gd name="T8" fmla="*/ 6 w 21"/>
                  <a:gd name="T9" fmla="*/ 14 h 58"/>
                  <a:gd name="T10" fmla="*/ 0 w 21"/>
                  <a:gd name="T11" fmla="*/ 16 h 58"/>
                  <a:gd name="T12" fmla="*/ 0 w 21"/>
                  <a:gd name="T13" fmla="*/ 9 h 58"/>
                  <a:gd name="T14" fmla="*/ 4 w 21"/>
                  <a:gd name="T15" fmla="*/ 7 h 58"/>
                  <a:gd name="T16" fmla="*/ 8 w 21"/>
                  <a:gd name="T17" fmla="*/ 5 h 58"/>
                  <a:gd name="T18" fmla="*/ 13 w 21"/>
                  <a:gd name="T19" fmla="*/ 3 h 58"/>
                  <a:gd name="T20" fmla="*/ 17 w 21"/>
                  <a:gd name="T21" fmla="*/ 0 h 58"/>
                  <a:gd name="T22" fmla="*/ 21 w 2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8">
                    <a:moveTo>
                      <a:pt x="21" y="0"/>
                    </a:moveTo>
                    <a:cubicBezTo>
                      <a:pt x="21" y="58"/>
                      <a:pt x="21" y="58"/>
                      <a:pt x="21" y="58"/>
                    </a:cubicBezTo>
                    <a:cubicBezTo>
                      <a:pt x="12" y="58"/>
                      <a:pt x="12" y="58"/>
                      <a:pt x="12" y="58"/>
                    </a:cubicBezTo>
                    <a:cubicBezTo>
                      <a:pt x="12" y="11"/>
                      <a:pt x="12" y="11"/>
                      <a:pt x="12" y="11"/>
                    </a:cubicBezTo>
                    <a:cubicBezTo>
                      <a:pt x="10" y="12"/>
                      <a:pt x="8" y="13"/>
                      <a:pt x="6" y="14"/>
                    </a:cubicBezTo>
                    <a:cubicBezTo>
                      <a:pt x="5" y="15"/>
                      <a:pt x="2" y="16"/>
                      <a:pt x="0" y="16"/>
                    </a:cubicBezTo>
                    <a:cubicBezTo>
                      <a:pt x="0" y="9"/>
                      <a:pt x="0" y="9"/>
                      <a:pt x="0" y="9"/>
                    </a:cubicBezTo>
                    <a:cubicBezTo>
                      <a:pt x="1" y="8"/>
                      <a:pt x="3" y="8"/>
                      <a:pt x="4" y="7"/>
                    </a:cubicBezTo>
                    <a:cubicBezTo>
                      <a:pt x="6" y="7"/>
                      <a:pt x="7" y="6"/>
                      <a:pt x="8" y="5"/>
                    </a:cubicBezTo>
                    <a:cubicBezTo>
                      <a:pt x="10" y="5"/>
                      <a:pt x="11" y="4"/>
                      <a:pt x="13" y="3"/>
                    </a:cubicBezTo>
                    <a:cubicBezTo>
                      <a:pt x="14" y="2"/>
                      <a:pt x="15"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69" name="Freeform 68"/>
              <p:cNvSpPr>
                <a:spLocks/>
              </p:cNvSpPr>
              <p:nvPr/>
            </p:nvSpPr>
            <p:spPr bwMode="auto">
              <a:xfrm>
                <a:off x="10447567" y="3545795"/>
                <a:ext cx="59763" cy="161144"/>
              </a:xfrm>
              <a:custGeom>
                <a:avLst/>
                <a:gdLst>
                  <a:gd name="T0" fmla="*/ 21 w 21"/>
                  <a:gd name="T1" fmla="*/ 0 h 57"/>
                  <a:gd name="T2" fmla="*/ 21 w 21"/>
                  <a:gd name="T3" fmla="*/ 57 h 57"/>
                  <a:gd name="T4" fmla="*/ 12 w 21"/>
                  <a:gd name="T5" fmla="*/ 57 h 57"/>
                  <a:gd name="T6" fmla="*/ 12 w 21"/>
                  <a:gd name="T7" fmla="*/ 11 h 57"/>
                  <a:gd name="T8" fmla="*/ 6 w 21"/>
                  <a:gd name="T9" fmla="*/ 14 h 57"/>
                  <a:gd name="T10" fmla="*/ 0 w 21"/>
                  <a:gd name="T11" fmla="*/ 16 h 57"/>
                  <a:gd name="T12" fmla="*/ 0 w 21"/>
                  <a:gd name="T13" fmla="*/ 8 h 57"/>
                  <a:gd name="T14" fmla="*/ 4 w 21"/>
                  <a:gd name="T15" fmla="*/ 7 h 57"/>
                  <a:gd name="T16" fmla="*/ 8 w 21"/>
                  <a:gd name="T17" fmla="*/ 5 h 57"/>
                  <a:gd name="T18" fmla="*/ 13 w 21"/>
                  <a:gd name="T19" fmla="*/ 2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0" y="12"/>
                      <a:pt x="8" y="13"/>
                      <a:pt x="6" y="14"/>
                    </a:cubicBezTo>
                    <a:cubicBezTo>
                      <a:pt x="5" y="15"/>
                      <a:pt x="2" y="15"/>
                      <a:pt x="0" y="16"/>
                    </a:cubicBezTo>
                    <a:cubicBezTo>
                      <a:pt x="0" y="8"/>
                      <a:pt x="0" y="8"/>
                      <a:pt x="0" y="8"/>
                    </a:cubicBezTo>
                    <a:cubicBezTo>
                      <a:pt x="1" y="8"/>
                      <a:pt x="3" y="7"/>
                      <a:pt x="4" y="7"/>
                    </a:cubicBezTo>
                    <a:cubicBezTo>
                      <a:pt x="6" y="6"/>
                      <a:pt x="7" y="5"/>
                      <a:pt x="8" y="5"/>
                    </a:cubicBezTo>
                    <a:cubicBezTo>
                      <a:pt x="10" y="4"/>
                      <a:pt x="11" y="3"/>
                      <a:pt x="13" y="2"/>
                    </a:cubicBezTo>
                    <a:cubicBezTo>
                      <a:pt x="14" y="2"/>
                      <a:pt x="15"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0" name="Freeform 69"/>
              <p:cNvSpPr>
                <a:spLocks/>
              </p:cNvSpPr>
              <p:nvPr/>
            </p:nvSpPr>
            <p:spPr bwMode="auto">
              <a:xfrm>
                <a:off x="10529062" y="3545795"/>
                <a:ext cx="61573" cy="161144"/>
              </a:xfrm>
              <a:custGeom>
                <a:avLst/>
                <a:gdLst>
                  <a:gd name="T0" fmla="*/ 21 w 21"/>
                  <a:gd name="T1" fmla="*/ 0 h 57"/>
                  <a:gd name="T2" fmla="*/ 21 w 21"/>
                  <a:gd name="T3" fmla="*/ 57 h 57"/>
                  <a:gd name="T4" fmla="*/ 12 w 21"/>
                  <a:gd name="T5" fmla="*/ 57 h 57"/>
                  <a:gd name="T6" fmla="*/ 12 w 21"/>
                  <a:gd name="T7" fmla="*/ 11 h 57"/>
                  <a:gd name="T8" fmla="*/ 7 w 21"/>
                  <a:gd name="T9" fmla="*/ 14 h 57"/>
                  <a:gd name="T10" fmla="*/ 0 w 21"/>
                  <a:gd name="T11" fmla="*/ 16 h 57"/>
                  <a:gd name="T12" fmla="*/ 0 w 21"/>
                  <a:gd name="T13" fmla="*/ 8 h 57"/>
                  <a:gd name="T14" fmla="*/ 5 w 21"/>
                  <a:gd name="T15" fmla="*/ 7 h 57"/>
                  <a:gd name="T16" fmla="*/ 9 w 21"/>
                  <a:gd name="T17" fmla="*/ 5 h 57"/>
                  <a:gd name="T18" fmla="*/ 13 w 21"/>
                  <a:gd name="T19" fmla="*/ 2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1" y="12"/>
                      <a:pt x="9" y="13"/>
                      <a:pt x="7" y="14"/>
                    </a:cubicBezTo>
                    <a:cubicBezTo>
                      <a:pt x="5" y="15"/>
                      <a:pt x="3" y="15"/>
                      <a:pt x="0" y="16"/>
                    </a:cubicBezTo>
                    <a:cubicBezTo>
                      <a:pt x="0" y="8"/>
                      <a:pt x="0" y="8"/>
                      <a:pt x="0" y="8"/>
                    </a:cubicBezTo>
                    <a:cubicBezTo>
                      <a:pt x="2" y="8"/>
                      <a:pt x="3" y="7"/>
                      <a:pt x="5" y="7"/>
                    </a:cubicBezTo>
                    <a:cubicBezTo>
                      <a:pt x="6" y="6"/>
                      <a:pt x="8" y="5"/>
                      <a:pt x="9" y="5"/>
                    </a:cubicBezTo>
                    <a:cubicBezTo>
                      <a:pt x="10" y="4"/>
                      <a:pt x="12" y="3"/>
                      <a:pt x="13" y="2"/>
                    </a:cubicBezTo>
                    <a:cubicBezTo>
                      <a:pt x="15" y="2"/>
                      <a:pt x="16"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1" name="Freeform 70"/>
              <p:cNvSpPr>
                <a:spLocks/>
              </p:cNvSpPr>
              <p:nvPr/>
            </p:nvSpPr>
            <p:spPr bwMode="auto">
              <a:xfrm>
                <a:off x="10615989" y="3545795"/>
                <a:ext cx="59762" cy="161144"/>
              </a:xfrm>
              <a:custGeom>
                <a:avLst/>
                <a:gdLst>
                  <a:gd name="T0" fmla="*/ 21 w 21"/>
                  <a:gd name="T1" fmla="*/ 0 h 57"/>
                  <a:gd name="T2" fmla="*/ 21 w 21"/>
                  <a:gd name="T3" fmla="*/ 57 h 57"/>
                  <a:gd name="T4" fmla="*/ 12 w 21"/>
                  <a:gd name="T5" fmla="*/ 57 h 57"/>
                  <a:gd name="T6" fmla="*/ 12 w 21"/>
                  <a:gd name="T7" fmla="*/ 11 h 57"/>
                  <a:gd name="T8" fmla="*/ 7 w 21"/>
                  <a:gd name="T9" fmla="*/ 14 h 57"/>
                  <a:gd name="T10" fmla="*/ 0 w 21"/>
                  <a:gd name="T11" fmla="*/ 16 h 57"/>
                  <a:gd name="T12" fmla="*/ 0 w 21"/>
                  <a:gd name="T13" fmla="*/ 8 h 57"/>
                  <a:gd name="T14" fmla="*/ 5 w 21"/>
                  <a:gd name="T15" fmla="*/ 7 h 57"/>
                  <a:gd name="T16" fmla="*/ 9 w 21"/>
                  <a:gd name="T17" fmla="*/ 5 h 57"/>
                  <a:gd name="T18" fmla="*/ 13 w 21"/>
                  <a:gd name="T19" fmla="*/ 2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1" y="12"/>
                      <a:pt x="9" y="13"/>
                      <a:pt x="7" y="14"/>
                    </a:cubicBezTo>
                    <a:cubicBezTo>
                      <a:pt x="5" y="15"/>
                      <a:pt x="3" y="15"/>
                      <a:pt x="0" y="16"/>
                    </a:cubicBezTo>
                    <a:cubicBezTo>
                      <a:pt x="0" y="8"/>
                      <a:pt x="0" y="8"/>
                      <a:pt x="0" y="8"/>
                    </a:cubicBezTo>
                    <a:cubicBezTo>
                      <a:pt x="2" y="8"/>
                      <a:pt x="3" y="7"/>
                      <a:pt x="5" y="7"/>
                    </a:cubicBezTo>
                    <a:cubicBezTo>
                      <a:pt x="6" y="6"/>
                      <a:pt x="8" y="5"/>
                      <a:pt x="9" y="5"/>
                    </a:cubicBezTo>
                    <a:cubicBezTo>
                      <a:pt x="10" y="4"/>
                      <a:pt x="12" y="3"/>
                      <a:pt x="13" y="2"/>
                    </a:cubicBezTo>
                    <a:cubicBezTo>
                      <a:pt x="15" y="2"/>
                      <a:pt x="16"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2" name="Freeform 71"/>
              <p:cNvSpPr>
                <a:spLocks/>
              </p:cNvSpPr>
              <p:nvPr/>
            </p:nvSpPr>
            <p:spPr bwMode="auto">
              <a:xfrm>
                <a:off x="11097711" y="3545795"/>
                <a:ext cx="61573" cy="161144"/>
              </a:xfrm>
              <a:custGeom>
                <a:avLst/>
                <a:gdLst>
                  <a:gd name="T0" fmla="*/ 21 w 21"/>
                  <a:gd name="T1" fmla="*/ 0 h 57"/>
                  <a:gd name="T2" fmla="*/ 21 w 21"/>
                  <a:gd name="T3" fmla="*/ 57 h 57"/>
                  <a:gd name="T4" fmla="*/ 12 w 21"/>
                  <a:gd name="T5" fmla="*/ 57 h 57"/>
                  <a:gd name="T6" fmla="*/ 12 w 21"/>
                  <a:gd name="T7" fmla="*/ 11 h 57"/>
                  <a:gd name="T8" fmla="*/ 7 w 21"/>
                  <a:gd name="T9" fmla="*/ 14 h 57"/>
                  <a:gd name="T10" fmla="*/ 0 w 21"/>
                  <a:gd name="T11" fmla="*/ 16 h 57"/>
                  <a:gd name="T12" fmla="*/ 0 w 21"/>
                  <a:gd name="T13" fmla="*/ 8 h 57"/>
                  <a:gd name="T14" fmla="*/ 5 w 21"/>
                  <a:gd name="T15" fmla="*/ 7 h 57"/>
                  <a:gd name="T16" fmla="*/ 9 w 21"/>
                  <a:gd name="T17" fmla="*/ 5 h 57"/>
                  <a:gd name="T18" fmla="*/ 13 w 21"/>
                  <a:gd name="T19" fmla="*/ 2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1" y="12"/>
                      <a:pt x="9" y="13"/>
                      <a:pt x="7" y="14"/>
                    </a:cubicBezTo>
                    <a:cubicBezTo>
                      <a:pt x="5" y="15"/>
                      <a:pt x="3" y="15"/>
                      <a:pt x="0" y="16"/>
                    </a:cubicBezTo>
                    <a:cubicBezTo>
                      <a:pt x="0" y="8"/>
                      <a:pt x="0" y="8"/>
                      <a:pt x="0" y="8"/>
                    </a:cubicBezTo>
                    <a:cubicBezTo>
                      <a:pt x="2" y="8"/>
                      <a:pt x="3" y="7"/>
                      <a:pt x="5" y="7"/>
                    </a:cubicBezTo>
                    <a:cubicBezTo>
                      <a:pt x="6" y="6"/>
                      <a:pt x="8" y="5"/>
                      <a:pt x="9" y="5"/>
                    </a:cubicBezTo>
                    <a:cubicBezTo>
                      <a:pt x="10" y="4"/>
                      <a:pt x="12" y="3"/>
                      <a:pt x="13" y="2"/>
                    </a:cubicBezTo>
                    <a:cubicBezTo>
                      <a:pt x="14" y="2"/>
                      <a:pt x="16"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3" name="Freeform 72"/>
              <p:cNvSpPr>
                <a:spLocks/>
              </p:cNvSpPr>
              <p:nvPr/>
            </p:nvSpPr>
            <p:spPr bwMode="auto">
              <a:xfrm>
                <a:off x="10235682" y="3545795"/>
                <a:ext cx="59762" cy="161144"/>
              </a:xfrm>
              <a:custGeom>
                <a:avLst/>
                <a:gdLst>
                  <a:gd name="T0" fmla="*/ 21 w 21"/>
                  <a:gd name="T1" fmla="*/ 0 h 57"/>
                  <a:gd name="T2" fmla="*/ 21 w 21"/>
                  <a:gd name="T3" fmla="*/ 57 h 57"/>
                  <a:gd name="T4" fmla="*/ 12 w 21"/>
                  <a:gd name="T5" fmla="*/ 57 h 57"/>
                  <a:gd name="T6" fmla="*/ 12 w 21"/>
                  <a:gd name="T7" fmla="*/ 11 h 57"/>
                  <a:gd name="T8" fmla="*/ 7 w 21"/>
                  <a:gd name="T9" fmla="*/ 14 h 57"/>
                  <a:gd name="T10" fmla="*/ 0 w 21"/>
                  <a:gd name="T11" fmla="*/ 16 h 57"/>
                  <a:gd name="T12" fmla="*/ 0 w 21"/>
                  <a:gd name="T13" fmla="*/ 8 h 57"/>
                  <a:gd name="T14" fmla="*/ 4 w 21"/>
                  <a:gd name="T15" fmla="*/ 7 h 57"/>
                  <a:gd name="T16" fmla="*/ 9 w 21"/>
                  <a:gd name="T17" fmla="*/ 5 h 57"/>
                  <a:gd name="T18" fmla="*/ 13 w 21"/>
                  <a:gd name="T19" fmla="*/ 2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0" y="12"/>
                      <a:pt x="8" y="13"/>
                      <a:pt x="7" y="14"/>
                    </a:cubicBezTo>
                    <a:cubicBezTo>
                      <a:pt x="5" y="15"/>
                      <a:pt x="2" y="15"/>
                      <a:pt x="0" y="16"/>
                    </a:cubicBezTo>
                    <a:cubicBezTo>
                      <a:pt x="0" y="8"/>
                      <a:pt x="0" y="8"/>
                      <a:pt x="0" y="8"/>
                    </a:cubicBezTo>
                    <a:cubicBezTo>
                      <a:pt x="2" y="8"/>
                      <a:pt x="3" y="7"/>
                      <a:pt x="4" y="7"/>
                    </a:cubicBezTo>
                    <a:cubicBezTo>
                      <a:pt x="6" y="6"/>
                      <a:pt x="7" y="5"/>
                      <a:pt x="9" y="5"/>
                    </a:cubicBezTo>
                    <a:cubicBezTo>
                      <a:pt x="10" y="4"/>
                      <a:pt x="11" y="3"/>
                      <a:pt x="13" y="2"/>
                    </a:cubicBezTo>
                    <a:cubicBezTo>
                      <a:pt x="14" y="2"/>
                      <a:pt x="16"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4" name="Freeform 73"/>
              <p:cNvSpPr>
                <a:spLocks/>
              </p:cNvSpPr>
              <p:nvPr/>
            </p:nvSpPr>
            <p:spPr bwMode="auto">
              <a:xfrm>
                <a:off x="10561659" y="3726856"/>
                <a:ext cx="59762" cy="164766"/>
              </a:xfrm>
              <a:custGeom>
                <a:avLst/>
                <a:gdLst>
                  <a:gd name="T0" fmla="*/ 21 w 21"/>
                  <a:gd name="T1" fmla="*/ 0 h 58"/>
                  <a:gd name="T2" fmla="*/ 21 w 21"/>
                  <a:gd name="T3" fmla="*/ 58 h 58"/>
                  <a:gd name="T4" fmla="*/ 12 w 21"/>
                  <a:gd name="T5" fmla="*/ 58 h 58"/>
                  <a:gd name="T6" fmla="*/ 12 w 21"/>
                  <a:gd name="T7" fmla="*/ 11 h 58"/>
                  <a:gd name="T8" fmla="*/ 6 w 21"/>
                  <a:gd name="T9" fmla="*/ 14 h 58"/>
                  <a:gd name="T10" fmla="*/ 0 w 21"/>
                  <a:gd name="T11" fmla="*/ 16 h 58"/>
                  <a:gd name="T12" fmla="*/ 0 w 21"/>
                  <a:gd name="T13" fmla="*/ 9 h 58"/>
                  <a:gd name="T14" fmla="*/ 4 w 21"/>
                  <a:gd name="T15" fmla="*/ 7 h 58"/>
                  <a:gd name="T16" fmla="*/ 8 w 21"/>
                  <a:gd name="T17" fmla="*/ 5 h 58"/>
                  <a:gd name="T18" fmla="*/ 13 w 21"/>
                  <a:gd name="T19" fmla="*/ 3 h 58"/>
                  <a:gd name="T20" fmla="*/ 17 w 21"/>
                  <a:gd name="T21" fmla="*/ 0 h 58"/>
                  <a:gd name="T22" fmla="*/ 21 w 2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8">
                    <a:moveTo>
                      <a:pt x="21" y="0"/>
                    </a:moveTo>
                    <a:cubicBezTo>
                      <a:pt x="21" y="58"/>
                      <a:pt x="21" y="58"/>
                      <a:pt x="21" y="58"/>
                    </a:cubicBezTo>
                    <a:cubicBezTo>
                      <a:pt x="12" y="58"/>
                      <a:pt x="12" y="58"/>
                      <a:pt x="12" y="58"/>
                    </a:cubicBezTo>
                    <a:cubicBezTo>
                      <a:pt x="12" y="11"/>
                      <a:pt x="12" y="11"/>
                      <a:pt x="12" y="11"/>
                    </a:cubicBezTo>
                    <a:cubicBezTo>
                      <a:pt x="10" y="12"/>
                      <a:pt x="8" y="13"/>
                      <a:pt x="6" y="14"/>
                    </a:cubicBezTo>
                    <a:cubicBezTo>
                      <a:pt x="4" y="15"/>
                      <a:pt x="2" y="16"/>
                      <a:pt x="0" y="16"/>
                    </a:cubicBezTo>
                    <a:cubicBezTo>
                      <a:pt x="0" y="9"/>
                      <a:pt x="0" y="9"/>
                      <a:pt x="0" y="9"/>
                    </a:cubicBezTo>
                    <a:cubicBezTo>
                      <a:pt x="1" y="8"/>
                      <a:pt x="3" y="8"/>
                      <a:pt x="4" y="7"/>
                    </a:cubicBezTo>
                    <a:cubicBezTo>
                      <a:pt x="6" y="7"/>
                      <a:pt x="7" y="6"/>
                      <a:pt x="8" y="5"/>
                    </a:cubicBezTo>
                    <a:cubicBezTo>
                      <a:pt x="10" y="5"/>
                      <a:pt x="11" y="4"/>
                      <a:pt x="13" y="3"/>
                    </a:cubicBezTo>
                    <a:cubicBezTo>
                      <a:pt x="14" y="2"/>
                      <a:pt x="15"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5" name="Freeform 74"/>
              <p:cNvSpPr>
                <a:spLocks noEditPoints="1"/>
              </p:cNvSpPr>
              <p:nvPr/>
            </p:nvSpPr>
            <p:spPr bwMode="auto">
              <a:xfrm>
                <a:off x="10436701" y="3723235"/>
                <a:ext cx="114093" cy="172008"/>
              </a:xfrm>
              <a:custGeom>
                <a:avLst/>
                <a:gdLst>
                  <a:gd name="T0" fmla="*/ 19 w 40"/>
                  <a:gd name="T1" fmla="*/ 60 h 60"/>
                  <a:gd name="T2" fmla="*/ 5 w 40"/>
                  <a:gd name="T3" fmla="*/ 53 h 60"/>
                  <a:gd name="T4" fmla="*/ 0 w 40"/>
                  <a:gd name="T5" fmla="*/ 31 h 60"/>
                  <a:gd name="T6" fmla="*/ 6 w 40"/>
                  <a:gd name="T7" fmla="*/ 8 h 60"/>
                  <a:gd name="T8" fmla="*/ 21 w 40"/>
                  <a:gd name="T9" fmla="*/ 0 h 60"/>
                  <a:gd name="T10" fmla="*/ 40 w 40"/>
                  <a:gd name="T11" fmla="*/ 30 h 60"/>
                  <a:gd name="T12" fmla="*/ 34 w 40"/>
                  <a:gd name="T13" fmla="*/ 52 h 60"/>
                  <a:gd name="T14" fmla="*/ 19 w 40"/>
                  <a:gd name="T15" fmla="*/ 60 h 60"/>
                  <a:gd name="T16" fmla="*/ 20 w 40"/>
                  <a:gd name="T17" fmla="*/ 8 h 60"/>
                  <a:gd name="T18" fmla="*/ 10 w 40"/>
                  <a:gd name="T19" fmla="*/ 31 h 60"/>
                  <a:gd name="T20" fmla="*/ 20 w 40"/>
                  <a:gd name="T21" fmla="*/ 53 h 60"/>
                  <a:gd name="T22" fmla="*/ 30 w 40"/>
                  <a:gd name="T23" fmla="*/ 31 h 60"/>
                  <a:gd name="T24" fmla="*/ 20 w 40"/>
                  <a:gd name="T25"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0">
                    <a:moveTo>
                      <a:pt x="19" y="60"/>
                    </a:moveTo>
                    <a:cubicBezTo>
                      <a:pt x="13" y="60"/>
                      <a:pt x="9" y="57"/>
                      <a:pt x="5" y="53"/>
                    </a:cubicBezTo>
                    <a:cubicBezTo>
                      <a:pt x="2" y="48"/>
                      <a:pt x="0" y="41"/>
                      <a:pt x="0" y="31"/>
                    </a:cubicBezTo>
                    <a:cubicBezTo>
                      <a:pt x="0" y="21"/>
                      <a:pt x="2" y="14"/>
                      <a:pt x="6" y="8"/>
                    </a:cubicBezTo>
                    <a:cubicBezTo>
                      <a:pt x="9" y="3"/>
                      <a:pt x="14" y="0"/>
                      <a:pt x="21" y="0"/>
                    </a:cubicBezTo>
                    <a:cubicBezTo>
                      <a:pt x="34" y="0"/>
                      <a:pt x="40" y="10"/>
                      <a:pt x="40" y="30"/>
                    </a:cubicBezTo>
                    <a:cubicBezTo>
                      <a:pt x="40" y="40"/>
                      <a:pt x="38" y="47"/>
                      <a:pt x="34" y="52"/>
                    </a:cubicBezTo>
                    <a:cubicBezTo>
                      <a:pt x="31" y="57"/>
                      <a:pt x="26" y="60"/>
                      <a:pt x="19" y="60"/>
                    </a:cubicBezTo>
                    <a:close/>
                    <a:moveTo>
                      <a:pt x="20" y="8"/>
                    </a:moveTo>
                    <a:cubicBezTo>
                      <a:pt x="13" y="8"/>
                      <a:pt x="10" y="16"/>
                      <a:pt x="10" y="31"/>
                    </a:cubicBezTo>
                    <a:cubicBezTo>
                      <a:pt x="10" y="45"/>
                      <a:pt x="13" y="53"/>
                      <a:pt x="20" y="53"/>
                    </a:cubicBezTo>
                    <a:cubicBezTo>
                      <a:pt x="27" y="53"/>
                      <a:pt x="30" y="45"/>
                      <a:pt x="30" y="31"/>
                    </a:cubicBezTo>
                    <a:cubicBezTo>
                      <a:pt x="30" y="15"/>
                      <a:pt x="27" y="8"/>
                      <a:pt x="20" y="8"/>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6" name="Freeform 75"/>
              <p:cNvSpPr>
                <a:spLocks noEditPoints="1"/>
              </p:cNvSpPr>
              <p:nvPr/>
            </p:nvSpPr>
            <p:spPr bwMode="auto">
              <a:xfrm>
                <a:off x="10315365" y="3542174"/>
                <a:ext cx="114091" cy="168387"/>
              </a:xfrm>
              <a:custGeom>
                <a:avLst/>
                <a:gdLst>
                  <a:gd name="T0" fmla="*/ 19 w 40"/>
                  <a:gd name="T1" fmla="*/ 59 h 59"/>
                  <a:gd name="T2" fmla="*/ 5 w 40"/>
                  <a:gd name="T3" fmla="*/ 52 h 59"/>
                  <a:gd name="T4" fmla="*/ 0 w 40"/>
                  <a:gd name="T5" fmla="*/ 30 h 59"/>
                  <a:gd name="T6" fmla="*/ 5 w 40"/>
                  <a:gd name="T7" fmla="*/ 7 h 59"/>
                  <a:gd name="T8" fmla="*/ 21 w 40"/>
                  <a:gd name="T9" fmla="*/ 0 h 59"/>
                  <a:gd name="T10" fmla="*/ 40 w 40"/>
                  <a:gd name="T11" fmla="*/ 29 h 59"/>
                  <a:gd name="T12" fmla="*/ 34 w 40"/>
                  <a:gd name="T13" fmla="*/ 51 h 59"/>
                  <a:gd name="T14" fmla="*/ 19 w 40"/>
                  <a:gd name="T15" fmla="*/ 59 h 59"/>
                  <a:gd name="T16" fmla="*/ 20 w 40"/>
                  <a:gd name="T17" fmla="*/ 7 h 59"/>
                  <a:gd name="T18" fmla="*/ 10 w 40"/>
                  <a:gd name="T19" fmla="*/ 30 h 59"/>
                  <a:gd name="T20" fmla="*/ 20 w 40"/>
                  <a:gd name="T21" fmla="*/ 52 h 59"/>
                  <a:gd name="T22" fmla="*/ 30 w 40"/>
                  <a:gd name="T23" fmla="*/ 30 h 59"/>
                  <a:gd name="T24" fmla="*/ 20 w 40"/>
                  <a:gd name="T2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9">
                    <a:moveTo>
                      <a:pt x="19" y="59"/>
                    </a:moveTo>
                    <a:cubicBezTo>
                      <a:pt x="13" y="59"/>
                      <a:pt x="9" y="57"/>
                      <a:pt x="5" y="52"/>
                    </a:cubicBezTo>
                    <a:cubicBezTo>
                      <a:pt x="2" y="47"/>
                      <a:pt x="0" y="40"/>
                      <a:pt x="0" y="30"/>
                    </a:cubicBezTo>
                    <a:cubicBezTo>
                      <a:pt x="0" y="20"/>
                      <a:pt x="2" y="13"/>
                      <a:pt x="5" y="7"/>
                    </a:cubicBezTo>
                    <a:cubicBezTo>
                      <a:pt x="9" y="2"/>
                      <a:pt x="14" y="0"/>
                      <a:pt x="21" y="0"/>
                    </a:cubicBezTo>
                    <a:cubicBezTo>
                      <a:pt x="33" y="0"/>
                      <a:pt x="40" y="9"/>
                      <a:pt x="40" y="29"/>
                    </a:cubicBezTo>
                    <a:cubicBezTo>
                      <a:pt x="40" y="39"/>
                      <a:pt x="38" y="46"/>
                      <a:pt x="34" y="51"/>
                    </a:cubicBezTo>
                    <a:cubicBezTo>
                      <a:pt x="31" y="56"/>
                      <a:pt x="26" y="59"/>
                      <a:pt x="19" y="59"/>
                    </a:cubicBezTo>
                    <a:close/>
                    <a:moveTo>
                      <a:pt x="20" y="7"/>
                    </a:moveTo>
                    <a:cubicBezTo>
                      <a:pt x="13" y="7"/>
                      <a:pt x="10" y="15"/>
                      <a:pt x="10" y="30"/>
                    </a:cubicBezTo>
                    <a:cubicBezTo>
                      <a:pt x="10" y="44"/>
                      <a:pt x="13" y="52"/>
                      <a:pt x="20" y="52"/>
                    </a:cubicBezTo>
                    <a:cubicBezTo>
                      <a:pt x="27" y="52"/>
                      <a:pt x="30" y="44"/>
                      <a:pt x="30" y="30"/>
                    </a:cubicBezTo>
                    <a:cubicBezTo>
                      <a:pt x="30" y="15"/>
                      <a:pt x="27" y="7"/>
                      <a:pt x="20" y="7"/>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7" name="Freeform 76"/>
              <p:cNvSpPr>
                <a:spLocks noEditPoints="1"/>
              </p:cNvSpPr>
              <p:nvPr/>
            </p:nvSpPr>
            <p:spPr bwMode="auto">
              <a:xfrm>
                <a:off x="10704727" y="3542174"/>
                <a:ext cx="110471" cy="168387"/>
              </a:xfrm>
              <a:custGeom>
                <a:avLst/>
                <a:gdLst>
                  <a:gd name="T0" fmla="*/ 19 w 39"/>
                  <a:gd name="T1" fmla="*/ 59 h 59"/>
                  <a:gd name="T2" fmla="*/ 5 w 39"/>
                  <a:gd name="T3" fmla="*/ 52 h 59"/>
                  <a:gd name="T4" fmla="*/ 0 w 39"/>
                  <a:gd name="T5" fmla="*/ 30 h 59"/>
                  <a:gd name="T6" fmla="*/ 5 w 39"/>
                  <a:gd name="T7" fmla="*/ 7 h 59"/>
                  <a:gd name="T8" fmla="*/ 20 w 39"/>
                  <a:gd name="T9" fmla="*/ 0 h 59"/>
                  <a:gd name="T10" fmla="*/ 39 w 39"/>
                  <a:gd name="T11" fmla="*/ 29 h 59"/>
                  <a:gd name="T12" fmla="*/ 34 w 39"/>
                  <a:gd name="T13" fmla="*/ 51 h 59"/>
                  <a:gd name="T14" fmla="*/ 19 w 39"/>
                  <a:gd name="T15" fmla="*/ 59 h 59"/>
                  <a:gd name="T16" fmla="*/ 20 w 39"/>
                  <a:gd name="T17" fmla="*/ 7 h 59"/>
                  <a:gd name="T18" fmla="*/ 9 w 39"/>
                  <a:gd name="T19" fmla="*/ 30 h 59"/>
                  <a:gd name="T20" fmla="*/ 19 w 39"/>
                  <a:gd name="T21" fmla="*/ 52 h 59"/>
                  <a:gd name="T22" fmla="*/ 29 w 39"/>
                  <a:gd name="T23" fmla="*/ 30 h 59"/>
                  <a:gd name="T24" fmla="*/ 20 w 39"/>
                  <a:gd name="T2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9">
                    <a:moveTo>
                      <a:pt x="19" y="59"/>
                    </a:moveTo>
                    <a:cubicBezTo>
                      <a:pt x="13" y="59"/>
                      <a:pt x="8" y="57"/>
                      <a:pt x="5" y="52"/>
                    </a:cubicBezTo>
                    <a:cubicBezTo>
                      <a:pt x="1" y="47"/>
                      <a:pt x="0" y="40"/>
                      <a:pt x="0" y="30"/>
                    </a:cubicBezTo>
                    <a:cubicBezTo>
                      <a:pt x="0" y="20"/>
                      <a:pt x="1" y="13"/>
                      <a:pt x="5" y="7"/>
                    </a:cubicBezTo>
                    <a:cubicBezTo>
                      <a:pt x="8" y="2"/>
                      <a:pt x="13" y="0"/>
                      <a:pt x="20" y="0"/>
                    </a:cubicBezTo>
                    <a:cubicBezTo>
                      <a:pt x="33" y="0"/>
                      <a:pt x="39" y="9"/>
                      <a:pt x="39" y="29"/>
                    </a:cubicBezTo>
                    <a:cubicBezTo>
                      <a:pt x="39" y="39"/>
                      <a:pt x="37" y="46"/>
                      <a:pt x="34" y="51"/>
                    </a:cubicBezTo>
                    <a:cubicBezTo>
                      <a:pt x="30" y="56"/>
                      <a:pt x="25" y="59"/>
                      <a:pt x="19" y="59"/>
                    </a:cubicBezTo>
                    <a:close/>
                    <a:moveTo>
                      <a:pt x="20" y="7"/>
                    </a:moveTo>
                    <a:cubicBezTo>
                      <a:pt x="13" y="7"/>
                      <a:pt x="9" y="15"/>
                      <a:pt x="9" y="30"/>
                    </a:cubicBezTo>
                    <a:cubicBezTo>
                      <a:pt x="9" y="44"/>
                      <a:pt x="13" y="52"/>
                      <a:pt x="19" y="52"/>
                    </a:cubicBezTo>
                    <a:cubicBezTo>
                      <a:pt x="26" y="52"/>
                      <a:pt x="29" y="44"/>
                      <a:pt x="29" y="30"/>
                    </a:cubicBezTo>
                    <a:cubicBezTo>
                      <a:pt x="29" y="15"/>
                      <a:pt x="26" y="7"/>
                      <a:pt x="20" y="7"/>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8" name="Freeform 77"/>
              <p:cNvSpPr>
                <a:spLocks noEditPoints="1"/>
              </p:cNvSpPr>
              <p:nvPr/>
            </p:nvSpPr>
            <p:spPr bwMode="auto">
              <a:xfrm>
                <a:off x="10838740" y="3542174"/>
                <a:ext cx="110471" cy="168387"/>
              </a:xfrm>
              <a:custGeom>
                <a:avLst/>
                <a:gdLst>
                  <a:gd name="T0" fmla="*/ 19 w 39"/>
                  <a:gd name="T1" fmla="*/ 59 h 59"/>
                  <a:gd name="T2" fmla="*/ 5 w 39"/>
                  <a:gd name="T3" fmla="*/ 52 h 59"/>
                  <a:gd name="T4" fmla="*/ 0 w 39"/>
                  <a:gd name="T5" fmla="*/ 30 h 59"/>
                  <a:gd name="T6" fmla="*/ 5 w 39"/>
                  <a:gd name="T7" fmla="*/ 7 h 59"/>
                  <a:gd name="T8" fmla="*/ 20 w 39"/>
                  <a:gd name="T9" fmla="*/ 0 h 59"/>
                  <a:gd name="T10" fmla="*/ 39 w 39"/>
                  <a:gd name="T11" fmla="*/ 29 h 59"/>
                  <a:gd name="T12" fmla="*/ 34 w 39"/>
                  <a:gd name="T13" fmla="*/ 51 h 59"/>
                  <a:gd name="T14" fmla="*/ 19 w 39"/>
                  <a:gd name="T15" fmla="*/ 59 h 59"/>
                  <a:gd name="T16" fmla="*/ 20 w 39"/>
                  <a:gd name="T17" fmla="*/ 7 h 59"/>
                  <a:gd name="T18" fmla="*/ 9 w 39"/>
                  <a:gd name="T19" fmla="*/ 30 h 59"/>
                  <a:gd name="T20" fmla="*/ 20 w 39"/>
                  <a:gd name="T21" fmla="*/ 52 h 59"/>
                  <a:gd name="T22" fmla="*/ 30 w 39"/>
                  <a:gd name="T23" fmla="*/ 30 h 59"/>
                  <a:gd name="T24" fmla="*/ 20 w 39"/>
                  <a:gd name="T2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9">
                    <a:moveTo>
                      <a:pt x="19" y="59"/>
                    </a:moveTo>
                    <a:cubicBezTo>
                      <a:pt x="13" y="59"/>
                      <a:pt x="8" y="57"/>
                      <a:pt x="5" y="52"/>
                    </a:cubicBezTo>
                    <a:cubicBezTo>
                      <a:pt x="2" y="47"/>
                      <a:pt x="0" y="40"/>
                      <a:pt x="0" y="30"/>
                    </a:cubicBezTo>
                    <a:cubicBezTo>
                      <a:pt x="0" y="20"/>
                      <a:pt x="2" y="13"/>
                      <a:pt x="5" y="7"/>
                    </a:cubicBezTo>
                    <a:cubicBezTo>
                      <a:pt x="9" y="2"/>
                      <a:pt x="14" y="0"/>
                      <a:pt x="20" y="0"/>
                    </a:cubicBezTo>
                    <a:cubicBezTo>
                      <a:pt x="33" y="0"/>
                      <a:pt x="39" y="9"/>
                      <a:pt x="39" y="29"/>
                    </a:cubicBezTo>
                    <a:cubicBezTo>
                      <a:pt x="39" y="39"/>
                      <a:pt x="38" y="46"/>
                      <a:pt x="34" y="51"/>
                    </a:cubicBezTo>
                    <a:cubicBezTo>
                      <a:pt x="30" y="56"/>
                      <a:pt x="25" y="59"/>
                      <a:pt x="19" y="59"/>
                    </a:cubicBezTo>
                    <a:close/>
                    <a:moveTo>
                      <a:pt x="20" y="7"/>
                    </a:moveTo>
                    <a:cubicBezTo>
                      <a:pt x="13" y="7"/>
                      <a:pt x="9" y="15"/>
                      <a:pt x="9" y="30"/>
                    </a:cubicBezTo>
                    <a:cubicBezTo>
                      <a:pt x="9" y="44"/>
                      <a:pt x="13" y="52"/>
                      <a:pt x="20" y="52"/>
                    </a:cubicBezTo>
                    <a:cubicBezTo>
                      <a:pt x="27" y="52"/>
                      <a:pt x="30" y="44"/>
                      <a:pt x="30" y="30"/>
                    </a:cubicBezTo>
                    <a:cubicBezTo>
                      <a:pt x="30" y="15"/>
                      <a:pt x="27" y="7"/>
                      <a:pt x="20" y="7"/>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79" name="Freeform 78"/>
              <p:cNvSpPr>
                <a:spLocks/>
              </p:cNvSpPr>
              <p:nvPr/>
            </p:nvSpPr>
            <p:spPr bwMode="auto">
              <a:xfrm>
                <a:off x="10695672" y="3174622"/>
                <a:ext cx="59762" cy="162954"/>
              </a:xfrm>
              <a:custGeom>
                <a:avLst/>
                <a:gdLst>
                  <a:gd name="T0" fmla="*/ 21 w 21"/>
                  <a:gd name="T1" fmla="*/ 0 h 57"/>
                  <a:gd name="T2" fmla="*/ 21 w 21"/>
                  <a:gd name="T3" fmla="*/ 57 h 57"/>
                  <a:gd name="T4" fmla="*/ 12 w 21"/>
                  <a:gd name="T5" fmla="*/ 57 h 57"/>
                  <a:gd name="T6" fmla="*/ 12 w 21"/>
                  <a:gd name="T7" fmla="*/ 11 h 57"/>
                  <a:gd name="T8" fmla="*/ 7 w 21"/>
                  <a:gd name="T9" fmla="*/ 14 h 57"/>
                  <a:gd name="T10" fmla="*/ 0 w 21"/>
                  <a:gd name="T11" fmla="*/ 16 h 57"/>
                  <a:gd name="T12" fmla="*/ 0 w 21"/>
                  <a:gd name="T13" fmla="*/ 8 h 57"/>
                  <a:gd name="T14" fmla="*/ 5 w 21"/>
                  <a:gd name="T15" fmla="*/ 7 h 57"/>
                  <a:gd name="T16" fmla="*/ 9 w 21"/>
                  <a:gd name="T17" fmla="*/ 5 h 57"/>
                  <a:gd name="T18" fmla="*/ 13 w 21"/>
                  <a:gd name="T19" fmla="*/ 3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0" y="12"/>
                      <a:pt x="9" y="13"/>
                      <a:pt x="7" y="14"/>
                    </a:cubicBezTo>
                    <a:cubicBezTo>
                      <a:pt x="5" y="15"/>
                      <a:pt x="3" y="15"/>
                      <a:pt x="0" y="16"/>
                    </a:cubicBezTo>
                    <a:cubicBezTo>
                      <a:pt x="0" y="8"/>
                      <a:pt x="0" y="8"/>
                      <a:pt x="0" y="8"/>
                    </a:cubicBezTo>
                    <a:cubicBezTo>
                      <a:pt x="2" y="8"/>
                      <a:pt x="3" y="7"/>
                      <a:pt x="5" y="7"/>
                    </a:cubicBezTo>
                    <a:cubicBezTo>
                      <a:pt x="6" y="6"/>
                      <a:pt x="7" y="6"/>
                      <a:pt x="9" y="5"/>
                    </a:cubicBezTo>
                    <a:cubicBezTo>
                      <a:pt x="10" y="4"/>
                      <a:pt x="11" y="3"/>
                      <a:pt x="13" y="3"/>
                    </a:cubicBezTo>
                    <a:cubicBezTo>
                      <a:pt x="14" y="2"/>
                      <a:pt x="16"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0" name="Freeform 79"/>
              <p:cNvSpPr>
                <a:spLocks noEditPoints="1"/>
              </p:cNvSpPr>
              <p:nvPr/>
            </p:nvSpPr>
            <p:spPr bwMode="auto">
              <a:xfrm>
                <a:off x="10780788" y="3171001"/>
                <a:ext cx="114093" cy="168386"/>
              </a:xfrm>
              <a:custGeom>
                <a:avLst/>
                <a:gdLst>
                  <a:gd name="T0" fmla="*/ 19 w 40"/>
                  <a:gd name="T1" fmla="*/ 59 h 59"/>
                  <a:gd name="T2" fmla="*/ 5 w 40"/>
                  <a:gd name="T3" fmla="*/ 52 h 59"/>
                  <a:gd name="T4" fmla="*/ 0 w 40"/>
                  <a:gd name="T5" fmla="*/ 31 h 59"/>
                  <a:gd name="T6" fmla="*/ 6 w 40"/>
                  <a:gd name="T7" fmla="*/ 8 h 59"/>
                  <a:gd name="T8" fmla="*/ 21 w 40"/>
                  <a:gd name="T9" fmla="*/ 0 h 59"/>
                  <a:gd name="T10" fmla="*/ 40 w 40"/>
                  <a:gd name="T11" fmla="*/ 29 h 59"/>
                  <a:gd name="T12" fmla="*/ 34 w 40"/>
                  <a:gd name="T13" fmla="*/ 52 h 59"/>
                  <a:gd name="T14" fmla="*/ 19 w 40"/>
                  <a:gd name="T15" fmla="*/ 59 h 59"/>
                  <a:gd name="T16" fmla="*/ 20 w 40"/>
                  <a:gd name="T17" fmla="*/ 7 h 59"/>
                  <a:gd name="T18" fmla="*/ 10 w 40"/>
                  <a:gd name="T19" fmla="*/ 30 h 59"/>
                  <a:gd name="T20" fmla="*/ 20 w 40"/>
                  <a:gd name="T21" fmla="*/ 52 h 59"/>
                  <a:gd name="T22" fmla="*/ 30 w 40"/>
                  <a:gd name="T23" fmla="*/ 30 h 59"/>
                  <a:gd name="T24" fmla="*/ 20 w 40"/>
                  <a:gd name="T2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9">
                    <a:moveTo>
                      <a:pt x="19" y="59"/>
                    </a:moveTo>
                    <a:cubicBezTo>
                      <a:pt x="13" y="59"/>
                      <a:pt x="9" y="57"/>
                      <a:pt x="5" y="52"/>
                    </a:cubicBezTo>
                    <a:cubicBezTo>
                      <a:pt x="2" y="47"/>
                      <a:pt x="0" y="40"/>
                      <a:pt x="0" y="31"/>
                    </a:cubicBezTo>
                    <a:cubicBezTo>
                      <a:pt x="0" y="20"/>
                      <a:pt x="2" y="13"/>
                      <a:pt x="6" y="8"/>
                    </a:cubicBezTo>
                    <a:cubicBezTo>
                      <a:pt x="9" y="2"/>
                      <a:pt x="14" y="0"/>
                      <a:pt x="21" y="0"/>
                    </a:cubicBezTo>
                    <a:cubicBezTo>
                      <a:pt x="33" y="0"/>
                      <a:pt x="40" y="10"/>
                      <a:pt x="40" y="29"/>
                    </a:cubicBezTo>
                    <a:cubicBezTo>
                      <a:pt x="40" y="39"/>
                      <a:pt x="38" y="46"/>
                      <a:pt x="34" y="52"/>
                    </a:cubicBezTo>
                    <a:cubicBezTo>
                      <a:pt x="31" y="57"/>
                      <a:pt x="26" y="59"/>
                      <a:pt x="19" y="59"/>
                    </a:cubicBezTo>
                    <a:close/>
                    <a:moveTo>
                      <a:pt x="20" y="7"/>
                    </a:moveTo>
                    <a:cubicBezTo>
                      <a:pt x="13" y="7"/>
                      <a:pt x="10" y="15"/>
                      <a:pt x="10" y="30"/>
                    </a:cubicBezTo>
                    <a:cubicBezTo>
                      <a:pt x="10" y="45"/>
                      <a:pt x="13" y="52"/>
                      <a:pt x="20" y="52"/>
                    </a:cubicBezTo>
                    <a:cubicBezTo>
                      <a:pt x="27" y="52"/>
                      <a:pt x="30" y="44"/>
                      <a:pt x="30" y="30"/>
                    </a:cubicBezTo>
                    <a:cubicBezTo>
                      <a:pt x="30" y="15"/>
                      <a:pt x="27" y="7"/>
                      <a:pt x="20" y="7"/>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1" name="Freeform 80"/>
              <p:cNvSpPr>
                <a:spLocks noEditPoints="1"/>
              </p:cNvSpPr>
              <p:nvPr/>
            </p:nvSpPr>
            <p:spPr bwMode="auto">
              <a:xfrm>
                <a:off x="10918423" y="3171001"/>
                <a:ext cx="112281" cy="168386"/>
              </a:xfrm>
              <a:custGeom>
                <a:avLst/>
                <a:gdLst>
                  <a:gd name="T0" fmla="*/ 19 w 39"/>
                  <a:gd name="T1" fmla="*/ 59 h 59"/>
                  <a:gd name="T2" fmla="*/ 5 w 39"/>
                  <a:gd name="T3" fmla="*/ 52 h 59"/>
                  <a:gd name="T4" fmla="*/ 0 w 39"/>
                  <a:gd name="T5" fmla="*/ 31 h 59"/>
                  <a:gd name="T6" fmla="*/ 5 w 39"/>
                  <a:gd name="T7" fmla="*/ 8 h 59"/>
                  <a:gd name="T8" fmla="*/ 20 w 39"/>
                  <a:gd name="T9" fmla="*/ 0 h 59"/>
                  <a:gd name="T10" fmla="*/ 39 w 39"/>
                  <a:gd name="T11" fmla="*/ 29 h 59"/>
                  <a:gd name="T12" fmla="*/ 34 w 39"/>
                  <a:gd name="T13" fmla="*/ 52 h 59"/>
                  <a:gd name="T14" fmla="*/ 19 w 39"/>
                  <a:gd name="T15" fmla="*/ 59 h 59"/>
                  <a:gd name="T16" fmla="*/ 20 w 39"/>
                  <a:gd name="T17" fmla="*/ 7 h 59"/>
                  <a:gd name="T18" fmla="*/ 9 w 39"/>
                  <a:gd name="T19" fmla="*/ 30 h 59"/>
                  <a:gd name="T20" fmla="*/ 19 w 39"/>
                  <a:gd name="T21" fmla="*/ 52 h 59"/>
                  <a:gd name="T22" fmla="*/ 30 w 39"/>
                  <a:gd name="T23" fmla="*/ 30 h 59"/>
                  <a:gd name="T24" fmla="*/ 20 w 39"/>
                  <a:gd name="T2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9">
                    <a:moveTo>
                      <a:pt x="19" y="59"/>
                    </a:moveTo>
                    <a:cubicBezTo>
                      <a:pt x="13" y="59"/>
                      <a:pt x="8" y="57"/>
                      <a:pt x="5" y="52"/>
                    </a:cubicBezTo>
                    <a:cubicBezTo>
                      <a:pt x="1" y="47"/>
                      <a:pt x="0" y="40"/>
                      <a:pt x="0" y="31"/>
                    </a:cubicBezTo>
                    <a:cubicBezTo>
                      <a:pt x="0" y="20"/>
                      <a:pt x="1" y="13"/>
                      <a:pt x="5" y="8"/>
                    </a:cubicBezTo>
                    <a:cubicBezTo>
                      <a:pt x="8" y="2"/>
                      <a:pt x="14" y="0"/>
                      <a:pt x="20" y="0"/>
                    </a:cubicBezTo>
                    <a:cubicBezTo>
                      <a:pt x="33" y="0"/>
                      <a:pt x="39" y="10"/>
                      <a:pt x="39" y="29"/>
                    </a:cubicBezTo>
                    <a:cubicBezTo>
                      <a:pt x="39" y="39"/>
                      <a:pt x="37" y="46"/>
                      <a:pt x="34" y="52"/>
                    </a:cubicBezTo>
                    <a:cubicBezTo>
                      <a:pt x="30" y="57"/>
                      <a:pt x="25" y="59"/>
                      <a:pt x="19" y="59"/>
                    </a:cubicBezTo>
                    <a:close/>
                    <a:moveTo>
                      <a:pt x="20" y="7"/>
                    </a:moveTo>
                    <a:cubicBezTo>
                      <a:pt x="13" y="7"/>
                      <a:pt x="9" y="15"/>
                      <a:pt x="9" y="30"/>
                    </a:cubicBezTo>
                    <a:cubicBezTo>
                      <a:pt x="9" y="45"/>
                      <a:pt x="13" y="52"/>
                      <a:pt x="19" y="52"/>
                    </a:cubicBezTo>
                    <a:cubicBezTo>
                      <a:pt x="26" y="52"/>
                      <a:pt x="30" y="44"/>
                      <a:pt x="30" y="30"/>
                    </a:cubicBezTo>
                    <a:cubicBezTo>
                      <a:pt x="30" y="15"/>
                      <a:pt x="26" y="7"/>
                      <a:pt x="20" y="7"/>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2" name="Freeform 81"/>
              <p:cNvSpPr>
                <a:spLocks noEditPoints="1"/>
              </p:cNvSpPr>
              <p:nvPr/>
            </p:nvSpPr>
            <p:spPr bwMode="auto">
              <a:xfrm>
                <a:off x="10976374" y="3542174"/>
                <a:ext cx="110471" cy="168387"/>
              </a:xfrm>
              <a:custGeom>
                <a:avLst/>
                <a:gdLst>
                  <a:gd name="T0" fmla="*/ 19 w 39"/>
                  <a:gd name="T1" fmla="*/ 59 h 59"/>
                  <a:gd name="T2" fmla="*/ 5 w 39"/>
                  <a:gd name="T3" fmla="*/ 52 h 59"/>
                  <a:gd name="T4" fmla="*/ 0 w 39"/>
                  <a:gd name="T5" fmla="*/ 30 h 59"/>
                  <a:gd name="T6" fmla="*/ 5 w 39"/>
                  <a:gd name="T7" fmla="*/ 7 h 59"/>
                  <a:gd name="T8" fmla="*/ 20 w 39"/>
                  <a:gd name="T9" fmla="*/ 0 h 59"/>
                  <a:gd name="T10" fmla="*/ 39 w 39"/>
                  <a:gd name="T11" fmla="*/ 29 h 59"/>
                  <a:gd name="T12" fmla="*/ 34 w 39"/>
                  <a:gd name="T13" fmla="*/ 51 h 59"/>
                  <a:gd name="T14" fmla="*/ 19 w 39"/>
                  <a:gd name="T15" fmla="*/ 59 h 59"/>
                  <a:gd name="T16" fmla="*/ 20 w 39"/>
                  <a:gd name="T17" fmla="*/ 7 h 59"/>
                  <a:gd name="T18" fmla="*/ 10 w 39"/>
                  <a:gd name="T19" fmla="*/ 30 h 59"/>
                  <a:gd name="T20" fmla="*/ 20 w 39"/>
                  <a:gd name="T21" fmla="*/ 52 h 59"/>
                  <a:gd name="T22" fmla="*/ 30 w 39"/>
                  <a:gd name="T23" fmla="*/ 30 h 59"/>
                  <a:gd name="T24" fmla="*/ 20 w 39"/>
                  <a:gd name="T2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9">
                    <a:moveTo>
                      <a:pt x="19" y="59"/>
                    </a:moveTo>
                    <a:cubicBezTo>
                      <a:pt x="13" y="59"/>
                      <a:pt x="8" y="57"/>
                      <a:pt x="5" y="52"/>
                    </a:cubicBezTo>
                    <a:cubicBezTo>
                      <a:pt x="2" y="47"/>
                      <a:pt x="0" y="40"/>
                      <a:pt x="0" y="30"/>
                    </a:cubicBezTo>
                    <a:cubicBezTo>
                      <a:pt x="0" y="20"/>
                      <a:pt x="2" y="13"/>
                      <a:pt x="5" y="7"/>
                    </a:cubicBezTo>
                    <a:cubicBezTo>
                      <a:pt x="9" y="2"/>
                      <a:pt x="14" y="0"/>
                      <a:pt x="20" y="0"/>
                    </a:cubicBezTo>
                    <a:cubicBezTo>
                      <a:pt x="33" y="0"/>
                      <a:pt x="39" y="9"/>
                      <a:pt x="39" y="29"/>
                    </a:cubicBezTo>
                    <a:cubicBezTo>
                      <a:pt x="39" y="39"/>
                      <a:pt x="38" y="46"/>
                      <a:pt x="34" y="51"/>
                    </a:cubicBezTo>
                    <a:cubicBezTo>
                      <a:pt x="30" y="56"/>
                      <a:pt x="26" y="59"/>
                      <a:pt x="19" y="59"/>
                    </a:cubicBezTo>
                    <a:close/>
                    <a:moveTo>
                      <a:pt x="20" y="7"/>
                    </a:moveTo>
                    <a:cubicBezTo>
                      <a:pt x="13" y="7"/>
                      <a:pt x="10" y="15"/>
                      <a:pt x="10" y="30"/>
                    </a:cubicBezTo>
                    <a:cubicBezTo>
                      <a:pt x="10" y="44"/>
                      <a:pt x="13" y="52"/>
                      <a:pt x="20" y="52"/>
                    </a:cubicBezTo>
                    <a:cubicBezTo>
                      <a:pt x="27" y="52"/>
                      <a:pt x="30" y="44"/>
                      <a:pt x="30" y="30"/>
                    </a:cubicBezTo>
                    <a:cubicBezTo>
                      <a:pt x="30" y="15"/>
                      <a:pt x="27" y="7"/>
                      <a:pt x="20" y="7"/>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3" name="Freeform 82"/>
              <p:cNvSpPr>
                <a:spLocks noEditPoints="1"/>
              </p:cNvSpPr>
              <p:nvPr/>
            </p:nvSpPr>
            <p:spPr bwMode="auto">
              <a:xfrm>
                <a:off x="11184638" y="3542174"/>
                <a:ext cx="114091" cy="168387"/>
              </a:xfrm>
              <a:custGeom>
                <a:avLst/>
                <a:gdLst>
                  <a:gd name="T0" fmla="*/ 20 w 40"/>
                  <a:gd name="T1" fmla="*/ 59 h 59"/>
                  <a:gd name="T2" fmla="*/ 6 w 40"/>
                  <a:gd name="T3" fmla="*/ 52 h 59"/>
                  <a:gd name="T4" fmla="*/ 0 w 40"/>
                  <a:gd name="T5" fmla="*/ 30 h 59"/>
                  <a:gd name="T6" fmla="*/ 6 w 40"/>
                  <a:gd name="T7" fmla="*/ 7 h 59"/>
                  <a:gd name="T8" fmla="*/ 21 w 40"/>
                  <a:gd name="T9" fmla="*/ 0 h 59"/>
                  <a:gd name="T10" fmla="*/ 40 w 40"/>
                  <a:gd name="T11" fmla="*/ 29 h 59"/>
                  <a:gd name="T12" fmla="*/ 35 w 40"/>
                  <a:gd name="T13" fmla="*/ 51 h 59"/>
                  <a:gd name="T14" fmla="*/ 20 w 40"/>
                  <a:gd name="T15" fmla="*/ 59 h 59"/>
                  <a:gd name="T16" fmla="*/ 20 w 40"/>
                  <a:gd name="T17" fmla="*/ 7 h 59"/>
                  <a:gd name="T18" fmla="*/ 10 w 40"/>
                  <a:gd name="T19" fmla="*/ 30 h 59"/>
                  <a:gd name="T20" fmla="*/ 20 w 40"/>
                  <a:gd name="T21" fmla="*/ 52 h 59"/>
                  <a:gd name="T22" fmla="*/ 30 w 40"/>
                  <a:gd name="T23" fmla="*/ 30 h 59"/>
                  <a:gd name="T24" fmla="*/ 20 w 40"/>
                  <a:gd name="T2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9">
                    <a:moveTo>
                      <a:pt x="20" y="59"/>
                    </a:moveTo>
                    <a:cubicBezTo>
                      <a:pt x="14" y="59"/>
                      <a:pt x="9" y="57"/>
                      <a:pt x="6" y="52"/>
                    </a:cubicBezTo>
                    <a:cubicBezTo>
                      <a:pt x="2" y="47"/>
                      <a:pt x="0" y="40"/>
                      <a:pt x="0" y="30"/>
                    </a:cubicBezTo>
                    <a:cubicBezTo>
                      <a:pt x="0" y="20"/>
                      <a:pt x="2" y="13"/>
                      <a:pt x="6" y="7"/>
                    </a:cubicBezTo>
                    <a:cubicBezTo>
                      <a:pt x="9" y="2"/>
                      <a:pt x="14" y="0"/>
                      <a:pt x="21" y="0"/>
                    </a:cubicBezTo>
                    <a:cubicBezTo>
                      <a:pt x="34" y="0"/>
                      <a:pt x="40" y="9"/>
                      <a:pt x="40" y="29"/>
                    </a:cubicBezTo>
                    <a:cubicBezTo>
                      <a:pt x="40" y="39"/>
                      <a:pt x="38" y="46"/>
                      <a:pt x="35" y="51"/>
                    </a:cubicBezTo>
                    <a:cubicBezTo>
                      <a:pt x="31" y="56"/>
                      <a:pt x="26" y="59"/>
                      <a:pt x="20" y="59"/>
                    </a:cubicBezTo>
                    <a:close/>
                    <a:moveTo>
                      <a:pt x="20" y="7"/>
                    </a:moveTo>
                    <a:cubicBezTo>
                      <a:pt x="13" y="7"/>
                      <a:pt x="10" y="15"/>
                      <a:pt x="10" y="30"/>
                    </a:cubicBezTo>
                    <a:cubicBezTo>
                      <a:pt x="10" y="44"/>
                      <a:pt x="13" y="52"/>
                      <a:pt x="20" y="52"/>
                    </a:cubicBezTo>
                    <a:cubicBezTo>
                      <a:pt x="27" y="52"/>
                      <a:pt x="30" y="44"/>
                      <a:pt x="30" y="30"/>
                    </a:cubicBezTo>
                    <a:cubicBezTo>
                      <a:pt x="30" y="15"/>
                      <a:pt x="27" y="7"/>
                      <a:pt x="20" y="7"/>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4" name="Freeform 83"/>
              <p:cNvSpPr>
                <a:spLocks noEditPoints="1"/>
              </p:cNvSpPr>
              <p:nvPr/>
            </p:nvSpPr>
            <p:spPr bwMode="auto">
              <a:xfrm>
                <a:off x="10646775" y="3723235"/>
                <a:ext cx="112281" cy="172008"/>
              </a:xfrm>
              <a:custGeom>
                <a:avLst/>
                <a:gdLst>
                  <a:gd name="T0" fmla="*/ 19 w 39"/>
                  <a:gd name="T1" fmla="*/ 60 h 60"/>
                  <a:gd name="T2" fmla="*/ 5 w 39"/>
                  <a:gd name="T3" fmla="*/ 53 h 60"/>
                  <a:gd name="T4" fmla="*/ 0 w 39"/>
                  <a:gd name="T5" fmla="*/ 31 h 60"/>
                  <a:gd name="T6" fmla="*/ 5 w 39"/>
                  <a:gd name="T7" fmla="*/ 8 h 60"/>
                  <a:gd name="T8" fmla="*/ 20 w 39"/>
                  <a:gd name="T9" fmla="*/ 0 h 60"/>
                  <a:gd name="T10" fmla="*/ 39 w 39"/>
                  <a:gd name="T11" fmla="*/ 30 h 60"/>
                  <a:gd name="T12" fmla="*/ 34 w 39"/>
                  <a:gd name="T13" fmla="*/ 52 h 60"/>
                  <a:gd name="T14" fmla="*/ 19 w 39"/>
                  <a:gd name="T15" fmla="*/ 60 h 60"/>
                  <a:gd name="T16" fmla="*/ 20 w 39"/>
                  <a:gd name="T17" fmla="*/ 8 h 60"/>
                  <a:gd name="T18" fmla="*/ 9 w 39"/>
                  <a:gd name="T19" fmla="*/ 31 h 60"/>
                  <a:gd name="T20" fmla="*/ 20 w 39"/>
                  <a:gd name="T21" fmla="*/ 53 h 60"/>
                  <a:gd name="T22" fmla="*/ 30 w 39"/>
                  <a:gd name="T23" fmla="*/ 31 h 60"/>
                  <a:gd name="T24" fmla="*/ 20 w 39"/>
                  <a:gd name="T25"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0">
                    <a:moveTo>
                      <a:pt x="19" y="60"/>
                    </a:moveTo>
                    <a:cubicBezTo>
                      <a:pt x="13" y="60"/>
                      <a:pt x="8" y="57"/>
                      <a:pt x="5" y="53"/>
                    </a:cubicBezTo>
                    <a:cubicBezTo>
                      <a:pt x="2" y="48"/>
                      <a:pt x="0" y="41"/>
                      <a:pt x="0" y="31"/>
                    </a:cubicBezTo>
                    <a:cubicBezTo>
                      <a:pt x="0" y="21"/>
                      <a:pt x="2" y="14"/>
                      <a:pt x="5" y="8"/>
                    </a:cubicBezTo>
                    <a:cubicBezTo>
                      <a:pt x="9" y="3"/>
                      <a:pt x="14" y="0"/>
                      <a:pt x="20" y="0"/>
                    </a:cubicBezTo>
                    <a:cubicBezTo>
                      <a:pt x="33" y="0"/>
                      <a:pt x="39" y="10"/>
                      <a:pt x="39" y="30"/>
                    </a:cubicBezTo>
                    <a:cubicBezTo>
                      <a:pt x="39" y="40"/>
                      <a:pt x="38" y="47"/>
                      <a:pt x="34" y="52"/>
                    </a:cubicBezTo>
                    <a:cubicBezTo>
                      <a:pt x="30" y="57"/>
                      <a:pt x="25" y="60"/>
                      <a:pt x="19" y="60"/>
                    </a:cubicBezTo>
                    <a:close/>
                    <a:moveTo>
                      <a:pt x="20" y="8"/>
                    </a:moveTo>
                    <a:cubicBezTo>
                      <a:pt x="13" y="8"/>
                      <a:pt x="9" y="16"/>
                      <a:pt x="9" y="31"/>
                    </a:cubicBezTo>
                    <a:cubicBezTo>
                      <a:pt x="9" y="45"/>
                      <a:pt x="13" y="53"/>
                      <a:pt x="20" y="53"/>
                    </a:cubicBezTo>
                    <a:cubicBezTo>
                      <a:pt x="26" y="53"/>
                      <a:pt x="30" y="45"/>
                      <a:pt x="30" y="31"/>
                    </a:cubicBezTo>
                    <a:cubicBezTo>
                      <a:pt x="30" y="15"/>
                      <a:pt x="26" y="8"/>
                      <a:pt x="20" y="8"/>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5" name="Freeform 84"/>
              <p:cNvSpPr>
                <a:spLocks/>
              </p:cNvSpPr>
              <p:nvPr/>
            </p:nvSpPr>
            <p:spPr bwMode="auto">
              <a:xfrm>
                <a:off x="10778978" y="3355683"/>
                <a:ext cx="59762" cy="164764"/>
              </a:xfrm>
              <a:custGeom>
                <a:avLst/>
                <a:gdLst>
                  <a:gd name="T0" fmla="*/ 21 w 21"/>
                  <a:gd name="T1" fmla="*/ 0 h 57"/>
                  <a:gd name="T2" fmla="*/ 21 w 21"/>
                  <a:gd name="T3" fmla="*/ 57 h 57"/>
                  <a:gd name="T4" fmla="*/ 12 w 21"/>
                  <a:gd name="T5" fmla="*/ 57 h 57"/>
                  <a:gd name="T6" fmla="*/ 12 w 21"/>
                  <a:gd name="T7" fmla="*/ 11 h 57"/>
                  <a:gd name="T8" fmla="*/ 7 w 21"/>
                  <a:gd name="T9" fmla="*/ 14 h 57"/>
                  <a:gd name="T10" fmla="*/ 0 w 21"/>
                  <a:gd name="T11" fmla="*/ 16 h 57"/>
                  <a:gd name="T12" fmla="*/ 0 w 21"/>
                  <a:gd name="T13" fmla="*/ 9 h 57"/>
                  <a:gd name="T14" fmla="*/ 5 w 21"/>
                  <a:gd name="T15" fmla="*/ 7 h 57"/>
                  <a:gd name="T16" fmla="*/ 9 w 21"/>
                  <a:gd name="T17" fmla="*/ 5 h 57"/>
                  <a:gd name="T18" fmla="*/ 13 w 21"/>
                  <a:gd name="T19" fmla="*/ 3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0" y="12"/>
                      <a:pt x="8" y="13"/>
                      <a:pt x="7" y="14"/>
                    </a:cubicBezTo>
                    <a:cubicBezTo>
                      <a:pt x="5" y="15"/>
                      <a:pt x="3" y="16"/>
                      <a:pt x="0" y="16"/>
                    </a:cubicBezTo>
                    <a:cubicBezTo>
                      <a:pt x="0" y="9"/>
                      <a:pt x="0" y="9"/>
                      <a:pt x="0" y="9"/>
                    </a:cubicBezTo>
                    <a:cubicBezTo>
                      <a:pt x="2" y="8"/>
                      <a:pt x="3" y="8"/>
                      <a:pt x="5" y="7"/>
                    </a:cubicBezTo>
                    <a:cubicBezTo>
                      <a:pt x="6" y="6"/>
                      <a:pt x="7" y="6"/>
                      <a:pt x="9" y="5"/>
                    </a:cubicBezTo>
                    <a:cubicBezTo>
                      <a:pt x="10" y="5"/>
                      <a:pt x="11" y="4"/>
                      <a:pt x="13" y="3"/>
                    </a:cubicBezTo>
                    <a:cubicBezTo>
                      <a:pt x="14" y="2"/>
                      <a:pt x="16"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6" name="Freeform 85"/>
              <p:cNvSpPr>
                <a:spLocks noEditPoints="1"/>
              </p:cNvSpPr>
              <p:nvPr/>
            </p:nvSpPr>
            <p:spPr bwMode="auto">
              <a:xfrm>
                <a:off x="10864093" y="3353871"/>
                <a:ext cx="112281" cy="170197"/>
              </a:xfrm>
              <a:custGeom>
                <a:avLst/>
                <a:gdLst>
                  <a:gd name="T0" fmla="*/ 19 w 39"/>
                  <a:gd name="T1" fmla="*/ 60 h 60"/>
                  <a:gd name="T2" fmla="*/ 5 w 39"/>
                  <a:gd name="T3" fmla="*/ 53 h 60"/>
                  <a:gd name="T4" fmla="*/ 0 w 39"/>
                  <a:gd name="T5" fmla="*/ 31 h 60"/>
                  <a:gd name="T6" fmla="*/ 5 w 39"/>
                  <a:gd name="T7" fmla="*/ 8 h 60"/>
                  <a:gd name="T8" fmla="*/ 20 w 39"/>
                  <a:gd name="T9" fmla="*/ 0 h 60"/>
                  <a:gd name="T10" fmla="*/ 39 w 39"/>
                  <a:gd name="T11" fmla="*/ 30 h 60"/>
                  <a:gd name="T12" fmla="*/ 34 w 39"/>
                  <a:gd name="T13" fmla="*/ 52 h 60"/>
                  <a:gd name="T14" fmla="*/ 19 w 39"/>
                  <a:gd name="T15" fmla="*/ 60 h 60"/>
                  <a:gd name="T16" fmla="*/ 20 w 39"/>
                  <a:gd name="T17" fmla="*/ 8 h 60"/>
                  <a:gd name="T18" fmla="*/ 9 w 39"/>
                  <a:gd name="T19" fmla="*/ 31 h 60"/>
                  <a:gd name="T20" fmla="*/ 19 w 39"/>
                  <a:gd name="T21" fmla="*/ 52 h 60"/>
                  <a:gd name="T22" fmla="*/ 30 w 39"/>
                  <a:gd name="T23" fmla="*/ 31 h 60"/>
                  <a:gd name="T24" fmla="*/ 20 w 39"/>
                  <a:gd name="T25"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0">
                    <a:moveTo>
                      <a:pt x="19" y="60"/>
                    </a:moveTo>
                    <a:cubicBezTo>
                      <a:pt x="13" y="60"/>
                      <a:pt x="8" y="57"/>
                      <a:pt x="5" y="53"/>
                    </a:cubicBezTo>
                    <a:cubicBezTo>
                      <a:pt x="1" y="48"/>
                      <a:pt x="0" y="41"/>
                      <a:pt x="0" y="31"/>
                    </a:cubicBezTo>
                    <a:cubicBezTo>
                      <a:pt x="0" y="21"/>
                      <a:pt x="1" y="13"/>
                      <a:pt x="5" y="8"/>
                    </a:cubicBezTo>
                    <a:cubicBezTo>
                      <a:pt x="8" y="3"/>
                      <a:pt x="13" y="0"/>
                      <a:pt x="20" y="0"/>
                    </a:cubicBezTo>
                    <a:cubicBezTo>
                      <a:pt x="33" y="0"/>
                      <a:pt x="39" y="10"/>
                      <a:pt x="39" y="30"/>
                    </a:cubicBezTo>
                    <a:cubicBezTo>
                      <a:pt x="39" y="40"/>
                      <a:pt x="37" y="47"/>
                      <a:pt x="34" y="52"/>
                    </a:cubicBezTo>
                    <a:cubicBezTo>
                      <a:pt x="30" y="57"/>
                      <a:pt x="25" y="60"/>
                      <a:pt x="19" y="60"/>
                    </a:cubicBezTo>
                    <a:close/>
                    <a:moveTo>
                      <a:pt x="20" y="8"/>
                    </a:moveTo>
                    <a:cubicBezTo>
                      <a:pt x="13" y="8"/>
                      <a:pt x="9" y="16"/>
                      <a:pt x="9" y="31"/>
                    </a:cubicBezTo>
                    <a:cubicBezTo>
                      <a:pt x="9" y="45"/>
                      <a:pt x="13" y="52"/>
                      <a:pt x="19" y="52"/>
                    </a:cubicBezTo>
                    <a:cubicBezTo>
                      <a:pt x="26" y="52"/>
                      <a:pt x="30" y="45"/>
                      <a:pt x="30" y="31"/>
                    </a:cubicBezTo>
                    <a:cubicBezTo>
                      <a:pt x="30" y="15"/>
                      <a:pt x="26" y="8"/>
                      <a:pt x="20" y="8"/>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7" name="Freeform 86"/>
              <p:cNvSpPr>
                <a:spLocks/>
              </p:cNvSpPr>
              <p:nvPr/>
            </p:nvSpPr>
            <p:spPr bwMode="auto">
              <a:xfrm>
                <a:off x="10990862" y="3355683"/>
                <a:ext cx="57952" cy="164764"/>
              </a:xfrm>
              <a:custGeom>
                <a:avLst/>
                <a:gdLst>
                  <a:gd name="T0" fmla="*/ 21 w 21"/>
                  <a:gd name="T1" fmla="*/ 0 h 57"/>
                  <a:gd name="T2" fmla="*/ 21 w 21"/>
                  <a:gd name="T3" fmla="*/ 57 h 57"/>
                  <a:gd name="T4" fmla="*/ 12 w 21"/>
                  <a:gd name="T5" fmla="*/ 57 h 57"/>
                  <a:gd name="T6" fmla="*/ 12 w 21"/>
                  <a:gd name="T7" fmla="*/ 11 h 57"/>
                  <a:gd name="T8" fmla="*/ 6 w 21"/>
                  <a:gd name="T9" fmla="*/ 14 h 57"/>
                  <a:gd name="T10" fmla="*/ 0 w 21"/>
                  <a:gd name="T11" fmla="*/ 16 h 57"/>
                  <a:gd name="T12" fmla="*/ 0 w 21"/>
                  <a:gd name="T13" fmla="*/ 9 h 57"/>
                  <a:gd name="T14" fmla="*/ 4 w 21"/>
                  <a:gd name="T15" fmla="*/ 7 h 57"/>
                  <a:gd name="T16" fmla="*/ 9 w 21"/>
                  <a:gd name="T17" fmla="*/ 5 h 57"/>
                  <a:gd name="T18" fmla="*/ 13 w 21"/>
                  <a:gd name="T19" fmla="*/ 3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0" y="12"/>
                      <a:pt x="8" y="13"/>
                      <a:pt x="6" y="14"/>
                    </a:cubicBezTo>
                    <a:cubicBezTo>
                      <a:pt x="5" y="15"/>
                      <a:pt x="2" y="16"/>
                      <a:pt x="0" y="16"/>
                    </a:cubicBezTo>
                    <a:cubicBezTo>
                      <a:pt x="0" y="9"/>
                      <a:pt x="0" y="9"/>
                      <a:pt x="0" y="9"/>
                    </a:cubicBezTo>
                    <a:cubicBezTo>
                      <a:pt x="1" y="8"/>
                      <a:pt x="3" y="8"/>
                      <a:pt x="4" y="7"/>
                    </a:cubicBezTo>
                    <a:cubicBezTo>
                      <a:pt x="6" y="6"/>
                      <a:pt x="7" y="6"/>
                      <a:pt x="9" y="5"/>
                    </a:cubicBezTo>
                    <a:cubicBezTo>
                      <a:pt x="10" y="5"/>
                      <a:pt x="11" y="4"/>
                      <a:pt x="13" y="3"/>
                    </a:cubicBezTo>
                    <a:cubicBezTo>
                      <a:pt x="14" y="2"/>
                      <a:pt x="16"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8" name="Freeform 87"/>
              <p:cNvSpPr>
                <a:spLocks noEditPoints="1"/>
              </p:cNvSpPr>
              <p:nvPr/>
            </p:nvSpPr>
            <p:spPr bwMode="auto">
              <a:xfrm>
                <a:off x="11072357" y="3353871"/>
                <a:ext cx="115903" cy="170197"/>
              </a:xfrm>
              <a:custGeom>
                <a:avLst/>
                <a:gdLst>
                  <a:gd name="T0" fmla="*/ 20 w 40"/>
                  <a:gd name="T1" fmla="*/ 60 h 60"/>
                  <a:gd name="T2" fmla="*/ 6 w 40"/>
                  <a:gd name="T3" fmla="*/ 53 h 60"/>
                  <a:gd name="T4" fmla="*/ 0 w 40"/>
                  <a:gd name="T5" fmla="*/ 31 h 60"/>
                  <a:gd name="T6" fmla="*/ 6 w 40"/>
                  <a:gd name="T7" fmla="*/ 8 h 60"/>
                  <a:gd name="T8" fmla="*/ 21 w 40"/>
                  <a:gd name="T9" fmla="*/ 0 h 60"/>
                  <a:gd name="T10" fmla="*/ 40 w 40"/>
                  <a:gd name="T11" fmla="*/ 30 h 60"/>
                  <a:gd name="T12" fmla="*/ 35 w 40"/>
                  <a:gd name="T13" fmla="*/ 52 h 60"/>
                  <a:gd name="T14" fmla="*/ 20 w 40"/>
                  <a:gd name="T15" fmla="*/ 60 h 60"/>
                  <a:gd name="T16" fmla="*/ 20 w 40"/>
                  <a:gd name="T17" fmla="*/ 8 h 60"/>
                  <a:gd name="T18" fmla="*/ 10 w 40"/>
                  <a:gd name="T19" fmla="*/ 31 h 60"/>
                  <a:gd name="T20" fmla="*/ 20 w 40"/>
                  <a:gd name="T21" fmla="*/ 52 h 60"/>
                  <a:gd name="T22" fmla="*/ 30 w 40"/>
                  <a:gd name="T23" fmla="*/ 31 h 60"/>
                  <a:gd name="T24" fmla="*/ 20 w 40"/>
                  <a:gd name="T25"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0">
                    <a:moveTo>
                      <a:pt x="20" y="60"/>
                    </a:moveTo>
                    <a:cubicBezTo>
                      <a:pt x="14" y="60"/>
                      <a:pt x="9" y="57"/>
                      <a:pt x="6" y="53"/>
                    </a:cubicBezTo>
                    <a:cubicBezTo>
                      <a:pt x="2" y="48"/>
                      <a:pt x="0" y="41"/>
                      <a:pt x="0" y="31"/>
                    </a:cubicBezTo>
                    <a:cubicBezTo>
                      <a:pt x="0" y="21"/>
                      <a:pt x="2" y="13"/>
                      <a:pt x="6" y="8"/>
                    </a:cubicBezTo>
                    <a:cubicBezTo>
                      <a:pt x="9" y="3"/>
                      <a:pt x="14" y="0"/>
                      <a:pt x="21" y="0"/>
                    </a:cubicBezTo>
                    <a:cubicBezTo>
                      <a:pt x="34" y="0"/>
                      <a:pt x="40" y="10"/>
                      <a:pt x="40" y="30"/>
                    </a:cubicBezTo>
                    <a:cubicBezTo>
                      <a:pt x="40" y="40"/>
                      <a:pt x="38" y="47"/>
                      <a:pt x="35" y="52"/>
                    </a:cubicBezTo>
                    <a:cubicBezTo>
                      <a:pt x="31" y="57"/>
                      <a:pt x="26" y="60"/>
                      <a:pt x="20" y="60"/>
                    </a:cubicBezTo>
                    <a:close/>
                    <a:moveTo>
                      <a:pt x="20" y="8"/>
                    </a:moveTo>
                    <a:cubicBezTo>
                      <a:pt x="13" y="8"/>
                      <a:pt x="10" y="16"/>
                      <a:pt x="10" y="31"/>
                    </a:cubicBezTo>
                    <a:cubicBezTo>
                      <a:pt x="10" y="45"/>
                      <a:pt x="13" y="52"/>
                      <a:pt x="20" y="52"/>
                    </a:cubicBezTo>
                    <a:cubicBezTo>
                      <a:pt x="27" y="52"/>
                      <a:pt x="30" y="45"/>
                      <a:pt x="30" y="31"/>
                    </a:cubicBezTo>
                    <a:cubicBezTo>
                      <a:pt x="30" y="15"/>
                      <a:pt x="27" y="8"/>
                      <a:pt x="20" y="8"/>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89" name="Freeform 88"/>
              <p:cNvSpPr>
                <a:spLocks/>
              </p:cNvSpPr>
              <p:nvPr/>
            </p:nvSpPr>
            <p:spPr bwMode="auto">
              <a:xfrm>
                <a:off x="10353396" y="3355683"/>
                <a:ext cx="57952" cy="164764"/>
              </a:xfrm>
              <a:custGeom>
                <a:avLst/>
                <a:gdLst>
                  <a:gd name="T0" fmla="*/ 21 w 21"/>
                  <a:gd name="T1" fmla="*/ 0 h 57"/>
                  <a:gd name="T2" fmla="*/ 21 w 21"/>
                  <a:gd name="T3" fmla="*/ 57 h 57"/>
                  <a:gd name="T4" fmla="*/ 12 w 21"/>
                  <a:gd name="T5" fmla="*/ 57 h 57"/>
                  <a:gd name="T6" fmla="*/ 12 w 21"/>
                  <a:gd name="T7" fmla="*/ 11 h 57"/>
                  <a:gd name="T8" fmla="*/ 6 w 21"/>
                  <a:gd name="T9" fmla="*/ 14 h 57"/>
                  <a:gd name="T10" fmla="*/ 0 w 21"/>
                  <a:gd name="T11" fmla="*/ 16 h 57"/>
                  <a:gd name="T12" fmla="*/ 0 w 21"/>
                  <a:gd name="T13" fmla="*/ 9 h 57"/>
                  <a:gd name="T14" fmla="*/ 4 w 21"/>
                  <a:gd name="T15" fmla="*/ 7 h 57"/>
                  <a:gd name="T16" fmla="*/ 8 w 21"/>
                  <a:gd name="T17" fmla="*/ 5 h 57"/>
                  <a:gd name="T18" fmla="*/ 13 w 21"/>
                  <a:gd name="T19" fmla="*/ 3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0" y="12"/>
                      <a:pt x="8" y="13"/>
                      <a:pt x="6" y="14"/>
                    </a:cubicBezTo>
                    <a:cubicBezTo>
                      <a:pt x="5" y="15"/>
                      <a:pt x="2" y="16"/>
                      <a:pt x="0" y="16"/>
                    </a:cubicBezTo>
                    <a:cubicBezTo>
                      <a:pt x="0" y="9"/>
                      <a:pt x="0" y="9"/>
                      <a:pt x="0" y="9"/>
                    </a:cubicBezTo>
                    <a:cubicBezTo>
                      <a:pt x="1" y="8"/>
                      <a:pt x="3" y="8"/>
                      <a:pt x="4" y="7"/>
                    </a:cubicBezTo>
                    <a:cubicBezTo>
                      <a:pt x="6" y="6"/>
                      <a:pt x="7" y="6"/>
                      <a:pt x="8" y="5"/>
                    </a:cubicBezTo>
                    <a:cubicBezTo>
                      <a:pt x="10" y="5"/>
                      <a:pt x="11" y="4"/>
                      <a:pt x="13" y="3"/>
                    </a:cubicBezTo>
                    <a:cubicBezTo>
                      <a:pt x="14" y="2"/>
                      <a:pt x="15"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90" name="Freeform 89"/>
              <p:cNvSpPr>
                <a:spLocks/>
              </p:cNvSpPr>
              <p:nvPr/>
            </p:nvSpPr>
            <p:spPr bwMode="auto">
              <a:xfrm>
                <a:off x="10561659" y="3355683"/>
                <a:ext cx="59762" cy="164764"/>
              </a:xfrm>
              <a:custGeom>
                <a:avLst/>
                <a:gdLst>
                  <a:gd name="T0" fmla="*/ 21 w 21"/>
                  <a:gd name="T1" fmla="*/ 0 h 57"/>
                  <a:gd name="T2" fmla="*/ 21 w 21"/>
                  <a:gd name="T3" fmla="*/ 57 h 57"/>
                  <a:gd name="T4" fmla="*/ 12 w 21"/>
                  <a:gd name="T5" fmla="*/ 57 h 57"/>
                  <a:gd name="T6" fmla="*/ 12 w 21"/>
                  <a:gd name="T7" fmla="*/ 11 h 57"/>
                  <a:gd name="T8" fmla="*/ 6 w 21"/>
                  <a:gd name="T9" fmla="*/ 14 h 57"/>
                  <a:gd name="T10" fmla="*/ 0 w 21"/>
                  <a:gd name="T11" fmla="*/ 16 h 57"/>
                  <a:gd name="T12" fmla="*/ 0 w 21"/>
                  <a:gd name="T13" fmla="*/ 9 h 57"/>
                  <a:gd name="T14" fmla="*/ 4 w 21"/>
                  <a:gd name="T15" fmla="*/ 7 h 57"/>
                  <a:gd name="T16" fmla="*/ 8 w 21"/>
                  <a:gd name="T17" fmla="*/ 5 h 57"/>
                  <a:gd name="T18" fmla="*/ 13 w 21"/>
                  <a:gd name="T19" fmla="*/ 3 h 57"/>
                  <a:gd name="T20" fmla="*/ 17 w 21"/>
                  <a:gd name="T21" fmla="*/ 0 h 57"/>
                  <a:gd name="T22" fmla="*/ 21 w 2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57">
                    <a:moveTo>
                      <a:pt x="21" y="0"/>
                    </a:moveTo>
                    <a:cubicBezTo>
                      <a:pt x="21" y="57"/>
                      <a:pt x="21" y="57"/>
                      <a:pt x="21" y="57"/>
                    </a:cubicBezTo>
                    <a:cubicBezTo>
                      <a:pt x="12" y="57"/>
                      <a:pt x="12" y="57"/>
                      <a:pt x="12" y="57"/>
                    </a:cubicBezTo>
                    <a:cubicBezTo>
                      <a:pt x="12" y="11"/>
                      <a:pt x="12" y="11"/>
                      <a:pt x="12" y="11"/>
                    </a:cubicBezTo>
                    <a:cubicBezTo>
                      <a:pt x="10" y="12"/>
                      <a:pt x="8" y="13"/>
                      <a:pt x="6" y="14"/>
                    </a:cubicBezTo>
                    <a:cubicBezTo>
                      <a:pt x="4" y="15"/>
                      <a:pt x="2" y="16"/>
                      <a:pt x="0" y="16"/>
                    </a:cubicBezTo>
                    <a:cubicBezTo>
                      <a:pt x="0" y="9"/>
                      <a:pt x="0" y="9"/>
                      <a:pt x="0" y="9"/>
                    </a:cubicBezTo>
                    <a:cubicBezTo>
                      <a:pt x="1" y="8"/>
                      <a:pt x="3" y="8"/>
                      <a:pt x="4" y="7"/>
                    </a:cubicBezTo>
                    <a:cubicBezTo>
                      <a:pt x="6" y="6"/>
                      <a:pt x="7" y="6"/>
                      <a:pt x="8" y="5"/>
                    </a:cubicBezTo>
                    <a:cubicBezTo>
                      <a:pt x="10" y="5"/>
                      <a:pt x="11" y="4"/>
                      <a:pt x="13" y="3"/>
                    </a:cubicBezTo>
                    <a:cubicBezTo>
                      <a:pt x="14" y="2"/>
                      <a:pt x="15" y="1"/>
                      <a:pt x="17" y="0"/>
                    </a:cubicBezTo>
                    <a:lnTo>
                      <a:pt x="21" y="0"/>
                    </a:ln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91" name="Freeform 90"/>
              <p:cNvSpPr>
                <a:spLocks noEditPoints="1"/>
              </p:cNvSpPr>
              <p:nvPr/>
            </p:nvSpPr>
            <p:spPr bwMode="auto">
              <a:xfrm>
                <a:off x="10436701" y="3353871"/>
                <a:ext cx="114093" cy="170197"/>
              </a:xfrm>
              <a:custGeom>
                <a:avLst/>
                <a:gdLst>
                  <a:gd name="T0" fmla="*/ 19 w 40"/>
                  <a:gd name="T1" fmla="*/ 60 h 60"/>
                  <a:gd name="T2" fmla="*/ 5 w 40"/>
                  <a:gd name="T3" fmla="*/ 53 h 60"/>
                  <a:gd name="T4" fmla="*/ 0 w 40"/>
                  <a:gd name="T5" fmla="*/ 31 h 60"/>
                  <a:gd name="T6" fmla="*/ 6 w 40"/>
                  <a:gd name="T7" fmla="*/ 8 h 60"/>
                  <a:gd name="T8" fmla="*/ 21 w 40"/>
                  <a:gd name="T9" fmla="*/ 0 h 60"/>
                  <a:gd name="T10" fmla="*/ 40 w 40"/>
                  <a:gd name="T11" fmla="*/ 30 h 60"/>
                  <a:gd name="T12" fmla="*/ 34 w 40"/>
                  <a:gd name="T13" fmla="*/ 52 h 60"/>
                  <a:gd name="T14" fmla="*/ 19 w 40"/>
                  <a:gd name="T15" fmla="*/ 60 h 60"/>
                  <a:gd name="T16" fmla="*/ 20 w 40"/>
                  <a:gd name="T17" fmla="*/ 8 h 60"/>
                  <a:gd name="T18" fmla="*/ 10 w 40"/>
                  <a:gd name="T19" fmla="*/ 31 h 60"/>
                  <a:gd name="T20" fmla="*/ 20 w 40"/>
                  <a:gd name="T21" fmla="*/ 52 h 60"/>
                  <a:gd name="T22" fmla="*/ 30 w 40"/>
                  <a:gd name="T23" fmla="*/ 31 h 60"/>
                  <a:gd name="T24" fmla="*/ 20 w 40"/>
                  <a:gd name="T25"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0">
                    <a:moveTo>
                      <a:pt x="19" y="60"/>
                    </a:moveTo>
                    <a:cubicBezTo>
                      <a:pt x="13" y="60"/>
                      <a:pt x="9" y="57"/>
                      <a:pt x="5" y="53"/>
                    </a:cubicBezTo>
                    <a:cubicBezTo>
                      <a:pt x="2" y="48"/>
                      <a:pt x="0" y="41"/>
                      <a:pt x="0" y="31"/>
                    </a:cubicBezTo>
                    <a:cubicBezTo>
                      <a:pt x="0" y="21"/>
                      <a:pt x="2" y="13"/>
                      <a:pt x="6" y="8"/>
                    </a:cubicBezTo>
                    <a:cubicBezTo>
                      <a:pt x="9" y="3"/>
                      <a:pt x="14" y="0"/>
                      <a:pt x="21" y="0"/>
                    </a:cubicBezTo>
                    <a:cubicBezTo>
                      <a:pt x="34" y="0"/>
                      <a:pt x="40" y="10"/>
                      <a:pt x="40" y="30"/>
                    </a:cubicBezTo>
                    <a:cubicBezTo>
                      <a:pt x="40" y="40"/>
                      <a:pt x="38" y="47"/>
                      <a:pt x="34" y="52"/>
                    </a:cubicBezTo>
                    <a:cubicBezTo>
                      <a:pt x="31" y="57"/>
                      <a:pt x="26" y="60"/>
                      <a:pt x="19" y="60"/>
                    </a:cubicBezTo>
                    <a:close/>
                    <a:moveTo>
                      <a:pt x="20" y="8"/>
                    </a:moveTo>
                    <a:cubicBezTo>
                      <a:pt x="13" y="8"/>
                      <a:pt x="10" y="16"/>
                      <a:pt x="10" y="31"/>
                    </a:cubicBezTo>
                    <a:cubicBezTo>
                      <a:pt x="10" y="45"/>
                      <a:pt x="13" y="52"/>
                      <a:pt x="20" y="52"/>
                    </a:cubicBezTo>
                    <a:cubicBezTo>
                      <a:pt x="27" y="52"/>
                      <a:pt x="30" y="45"/>
                      <a:pt x="30" y="31"/>
                    </a:cubicBezTo>
                    <a:cubicBezTo>
                      <a:pt x="30" y="15"/>
                      <a:pt x="27" y="8"/>
                      <a:pt x="20" y="8"/>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sp>
            <p:nvSpPr>
              <p:cNvPr id="92" name="Freeform 91"/>
              <p:cNvSpPr>
                <a:spLocks noEditPoints="1"/>
              </p:cNvSpPr>
              <p:nvPr/>
            </p:nvSpPr>
            <p:spPr bwMode="auto">
              <a:xfrm>
                <a:off x="10646775" y="3353871"/>
                <a:ext cx="112281" cy="170197"/>
              </a:xfrm>
              <a:custGeom>
                <a:avLst/>
                <a:gdLst>
                  <a:gd name="T0" fmla="*/ 19 w 39"/>
                  <a:gd name="T1" fmla="*/ 60 h 60"/>
                  <a:gd name="T2" fmla="*/ 5 w 39"/>
                  <a:gd name="T3" fmla="*/ 53 h 60"/>
                  <a:gd name="T4" fmla="*/ 0 w 39"/>
                  <a:gd name="T5" fmla="*/ 31 h 60"/>
                  <a:gd name="T6" fmla="*/ 5 w 39"/>
                  <a:gd name="T7" fmla="*/ 8 h 60"/>
                  <a:gd name="T8" fmla="*/ 20 w 39"/>
                  <a:gd name="T9" fmla="*/ 0 h 60"/>
                  <a:gd name="T10" fmla="*/ 39 w 39"/>
                  <a:gd name="T11" fmla="*/ 30 h 60"/>
                  <a:gd name="T12" fmla="*/ 34 w 39"/>
                  <a:gd name="T13" fmla="*/ 52 h 60"/>
                  <a:gd name="T14" fmla="*/ 19 w 39"/>
                  <a:gd name="T15" fmla="*/ 60 h 60"/>
                  <a:gd name="T16" fmla="*/ 20 w 39"/>
                  <a:gd name="T17" fmla="*/ 8 h 60"/>
                  <a:gd name="T18" fmla="*/ 9 w 39"/>
                  <a:gd name="T19" fmla="*/ 31 h 60"/>
                  <a:gd name="T20" fmla="*/ 20 w 39"/>
                  <a:gd name="T21" fmla="*/ 52 h 60"/>
                  <a:gd name="T22" fmla="*/ 30 w 39"/>
                  <a:gd name="T23" fmla="*/ 31 h 60"/>
                  <a:gd name="T24" fmla="*/ 20 w 39"/>
                  <a:gd name="T25"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60">
                    <a:moveTo>
                      <a:pt x="19" y="60"/>
                    </a:moveTo>
                    <a:cubicBezTo>
                      <a:pt x="13" y="60"/>
                      <a:pt x="8" y="57"/>
                      <a:pt x="5" y="53"/>
                    </a:cubicBezTo>
                    <a:cubicBezTo>
                      <a:pt x="2" y="48"/>
                      <a:pt x="0" y="41"/>
                      <a:pt x="0" y="31"/>
                    </a:cubicBezTo>
                    <a:cubicBezTo>
                      <a:pt x="0" y="21"/>
                      <a:pt x="2" y="13"/>
                      <a:pt x="5" y="8"/>
                    </a:cubicBezTo>
                    <a:cubicBezTo>
                      <a:pt x="9" y="3"/>
                      <a:pt x="14" y="0"/>
                      <a:pt x="20" y="0"/>
                    </a:cubicBezTo>
                    <a:cubicBezTo>
                      <a:pt x="33" y="0"/>
                      <a:pt x="39" y="10"/>
                      <a:pt x="39" y="30"/>
                    </a:cubicBezTo>
                    <a:cubicBezTo>
                      <a:pt x="39" y="40"/>
                      <a:pt x="38" y="47"/>
                      <a:pt x="34" y="52"/>
                    </a:cubicBezTo>
                    <a:cubicBezTo>
                      <a:pt x="30" y="57"/>
                      <a:pt x="25" y="60"/>
                      <a:pt x="19" y="60"/>
                    </a:cubicBezTo>
                    <a:close/>
                    <a:moveTo>
                      <a:pt x="20" y="8"/>
                    </a:moveTo>
                    <a:cubicBezTo>
                      <a:pt x="13" y="8"/>
                      <a:pt x="9" y="16"/>
                      <a:pt x="9" y="31"/>
                    </a:cubicBezTo>
                    <a:cubicBezTo>
                      <a:pt x="9" y="45"/>
                      <a:pt x="13" y="52"/>
                      <a:pt x="20" y="52"/>
                    </a:cubicBezTo>
                    <a:cubicBezTo>
                      <a:pt x="26" y="52"/>
                      <a:pt x="30" y="45"/>
                      <a:pt x="30" y="31"/>
                    </a:cubicBezTo>
                    <a:cubicBezTo>
                      <a:pt x="30" y="15"/>
                      <a:pt x="26" y="8"/>
                      <a:pt x="20" y="8"/>
                    </a:cubicBezTo>
                    <a:close/>
                  </a:path>
                </a:pathLst>
              </a:custGeom>
              <a:solidFill>
                <a:srgbClr val="6DC2E9"/>
              </a:solidFill>
              <a:ln>
                <a:noFill/>
              </a:ln>
            </p:spPr>
            <p:txBody>
              <a:bodyPr/>
              <a:lstStyle/>
              <a:p>
                <a:pPr marL="0" marR="0" lvl="0" indent="0" algn="l" defTabSz="932316"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505050"/>
                  </a:solidFill>
                  <a:effectLst/>
                  <a:uLnTx/>
                  <a:uFillTx/>
                  <a:latin typeface="Segoe UI"/>
                  <a:ea typeface="ＭＳ Ｐゴシック" charset="0"/>
                  <a:cs typeface="+mn-cs"/>
                </a:endParaRPr>
              </a:p>
            </p:txBody>
          </p:sp>
        </p:grpSp>
      </p:grpSp>
      <p:sp>
        <p:nvSpPr>
          <p:cNvPr id="124" name="Title 1"/>
          <p:cNvSpPr txBox="1">
            <a:spLocks/>
          </p:cNvSpPr>
          <p:nvPr/>
        </p:nvSpPr>
        <p:spPr>
          <a:xfrm>
            <a:off x="274638" y="296863"/>
            <a:ext cx="11922125" cy="1622425"/>
          </a:xfrm>
          <a:prstGeom prst="rect">
            <a:avLst/>
          </a:prstGeom>
        </p:spPr>
        <p:txBody>
          <a:bodyPr/>
          <a:lstStyle>
            <a:lvl1pPr algn="l" defTabSz="932901" rtl="0" eaLnBrk="1" latinLnBrk="0" hangingPunct="1">
              <a:lnSpc>
                <a:spcPct val="90000"/>
              </a:lnSpc>
              <a:spcBef>
                <a:spcPct val="0"/>
              </a:spcBef>
              <a:buNone/>
              <a:defRPr lang="en-US" sz="5200" b="0" kern="1200" cap="none" spc="-102" baseline="0">
                <a:ln w="3175">
                  <a:noFill/>
                </a:ln>
                <a:solidFill>
                  <a:schemeClr val="tx2"/>
                </a:solidFill>
                <a:effectLst/>
                <a:latin typeface="+mj-lt"/>
                <a:ea typeface="+mn-ea"/>
                <a:cs typeface="Segoe UI" pitchFamily="34" charset="0"/>
              </a:defRPr>
            </a:lvl1pPr>
          </a:lstStyle>
          <a:p>
            <a:pPr marL="0" marR="0" lvl="0" indent="0" algn="l" defTabSz="932901"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102" normalizeH="0" baseline="0" noProof="0" dirty="0">
              <a:ln w="3175">
                <a:noFill/>
              </a:ln>
              <a:solidFill>
                <a:srgbClr val="FFFFFF"/>
              </a:solidFill>
              <a:effectLst/>
              <a:uLnTx/>
              <a:uFillTx/>
              <a:latin typeface="Segoe UI Light"/>
              <a:ea typeface="+mn-ea"/>
              <a:cs typeface="Segoe UI" pitchFamily="34" charset="0"/>
            </a:endParaRPr>
          </a:p>
        </p:txBody>
      </p:sp>
      <p:sp>
        <p:nvSpPr>
          <p:cNvPr id="4" name="Title 3"/>
          <p:cNvSpPr>
            <a:spLocks noGrp="1"/>
          </p:cNvSpPr>
          <p:nvPr>
            <p:ph type="title"/>
          </p:nvPr>
        </p:nvSpPr>
        <p:spPr/>
        <p:txBody>
          <a:bodyPr/>
          <a:lstStyle/>
          <a:p>
            <a:r>
              <a:rPr lang="en-US" smtClean="0"/>
              <a:t>Microsoft Azure + Hadoop</a:t>
            </a:r>
            <a:endParaRPr lang="en-US" dirty="0"/>
          </a:p>
        </p:txBody>
      </p:sp>
      <p:sp>
        <p:nvSpPr>
          <p:cNvPr id="5" name="Text Placeholder 4"/>
          <p:cNvSpPr>
            <a:spLocks noGrp="1"/>
          </p:cNvSpPr>
          <p:nvPr>
            <p:ph type="body" sz="quarter" idx="4294967295"/>
          </p:nvPr>
        </p:nvSpPr>
        <p:spPr>
          <a:xfrm>
            <a:off x="298703" y="1190224"/>
            <a:ext cx="11731625" cy="627864"/>
          </a:xfrm>
        </p:spPr>
        <p:txBody>
          <a:bodyPr/>
          <a:lstStyle/>
          <a:p>
            <a:pPr marL="0" indent="0">
              <a:buNone/>
            </a:pPr>
            <a:r>
              <a:rPr lang="en-US" sz="3200" spc="0" dirty="0" smtClean="0">
                <a:gradFill>
                  <a:gsLst>
                    <a:gs pos="1250">
                      <a:schemeClr val="accent2"/>
                    </a:gs>
                    <a:gs pos="100000">
                      <a:schemeClr val="accent2"/>
                    </a:gs>
                  </a:gsLst>
                  <a:lin ang="5400000" scaled="0"/>
                </a:gradFill>
              </a:rPr>
              <a:t>HDInsight is our 100% Apache Hadoop-based service in the cloud</a:t>
            </a:r>
            <a:endParaRPr lang="en-US" sz="3200" spc="0" dirty="0">
              <a:gradFill>
                <a:gsLst>
                  <a:gs pos="1250">
                    <a:schemeClr val="accent2"/>
                  </a:gs>
                  <a:gs pos="100000">
                    <a:schemeClr val="accent2"/>
                  </a:gs>
                </a:gsLst>
                <a:lin ang="5400000" scaled="0"/>
              </a:gradFill>
            </a:endParaRPr>
          </a:p>
        </p:txBody>
      </p:sp>
      <p:pic>
        <p:nvPicPr>
          <p:cNvPr id="122" name="Picture 2" descr="C:\Users\claudette\Documents\2011 Jobs\logos\hado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264" y="4751182"/>
            <a:ext cx="2176852" cy="513958"/>
          </a:xfrm>
          <a:prstGeom prst="rect">
            <a:avLst/>
          </a:prstGeom>
          <a:noFill/>
          <a:extLst/>
        </p:spPr>
      </p:pic>
      <p:sp>
        <p:nvSpPr>
          <p:cNvPr id="3" name="Rectangle 2"/>
          <p:cNvSpPr/>
          <p:nvPr/>
        </p:nvSpPr>
        <p:spPr bwMode="auto">
          <a:xfrm>
            <a:off x="-1" y="2064052"/>
            <a:ext cx="5847348" cy="75350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Scale elastically on demand</a:t>
            </a:r>
            <a:endParaRPr kumimoji="0" lang="en-US" sz="20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3" name="Rectangle 122"/>
          <p:cNvSpPr/>
          <p:nvPr/>
        </p:nvSpPr>
        <p:spPr bwMode="auto">
          <a:xfrm>
            <a:off x="-1" y="2899446"/>
            <a:ext cx="5847348" cy="75350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Crunch all data: structured, </a:t>
            </a:r>
            <a:r>
              <a:rPr kumimoji="0" lang="en-US" sz="20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r>
            <a:br>
              <a:rPr kumimoji="0" lang="en-US" sz="20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20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semi-structured</a:t>
            </a: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unstructured</a:t>
            </a:r>
          </a:p>
        </p:txBody>
      </p:sp>
      <p:sp>
        <p:nvSpPr>
          <p:cNvPr id="126" name="Rectangle 125"/>
          <p:cNvSpPr/>
          <p:nvPr/>
        </p:nvSpPr>
        <p:spPr bwMode="auto">
          <a:xfrm>
            <a:off x="-1" y="3734840"/>
            <a:ext cx="5847348" cy="75350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Develop in language of choice</a:t>
            </a:r>
            <a:endParaRPr kumimoji="0" lang="en-US" sz="20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7" name="Rectangle 126"/>
          <p:cNvSpPr/>
          <p:nvPr/>
        </p:nvSpPr>
        <p:spPr bwMode="auto">
          <a:xfrm>
            <a:off x="-1" y="4570234"/>
            <a:ext cx="5847348" cy="75350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Visualize Hadoop data in Excel</a:t>
            </a:r>
            <a:endParaRPr kumimoji="0" lang="en-US" sz="20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8" name="Rectangle 127"/>
          <p:cNvSpPr/>
          <p:nvPr/>
        </p:nvSpPr>
        <p:spPr bwMode="auto">
          <a:xfrm>
            <a:off x="-1" y="5405628"/>
            <a:ext cx="5847348" cy="75350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Connect on-premises Hadoop clusters </a:t>
            </a:r>
            <a:r>
              <a:rPr kumimoji="0" lang="en-US" sz="20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r>
            <a:br>
              <a:rPr kumimoji="0" lang="en-US" sz="20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20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with </a:t>
            </a: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the cloud</a:t>
            </a:r>
          </a:p>
        </p:txBody>
      </p:sp>
      <p:sp>
        <p:nvSpPr>
          <p:cNvPr id="129" name="Rectangle 128"/>
          <p:cNvSpPr/>
          <p:nvPr/>
        </p:nvSpPr>
        <p:spPr bwMode="auto">
          <a:xfrm>
            <a:off x="-1" y="6241022"/>
            <a:ext cx="5847348" cy="75350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Includes NoSQL transactional capabilities</a:t>
            </a:r>
            <a:endParaRPr kumimoji="0" lang="en-US" sz="20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692155914"/>
      </p:ext>
    </p:extLst>
  </p:cSld>
  <p:clrMapOvr>
    <a:masterClrMapping/>
  </p:clrMapOvr>
  <mc:AlternateContent xmlns:mc="http://schemas.openxmlformats.org/markup-compatibility/2006" xmlns:p14="http://schemas.microsoft.com/office/powerpoint/2010/main">
    <mc:Choice Requires="p14">
      <p:transition>
        <p14:prism isContent="1"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1000" fill="hold"/>
                                        <p:tgtEl>
                                          <p:spTgt spid="123"/>
                                        </p:tgtEl>
                                        <p:attrNameLst>
                                          <p:attrName>ppt_x</p:attrName>
                                        </p:attrNameLst>
                                      </p:cBhvr>
                                      <p:tavLst>
                                        <p:tav tm="0">
                                          <p:val>
                                            <p:strVal val="0-#ppt_w/2"/>
                                          </p:val>
                                        </p:tav>
                                        <p:tav tm="100000">
                                          <p:val>
                                            <p:strVal val="#ppt_x"/>
                                          </p:val>
                                        </p:tav>
                                      </p:tavLst>
                                    </p:anim>
                                    <p:anim calcmode="lin" valueType="num">
                                      <p:cBhvr additive="base">
                                        <p:cTn id="12" dur="1000" fill="hold"/>
                                        <p:tgtEl>
                                          <p:spTgt spid="12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1000" fill="hold"/>
                                        <p:tgtEl>
                                          <p:spTgt spid="126"/>
                                        </p:tgtEl>
                                        <p:attrNameLst>
                                          <p:attrName>ppt_x</p:attrName>
                                        </p:attrNameLst>
                                      </p:cBhvr>
                                      <p:tavLst>
                                        <p:tav tm="0">
                                          <p:val>
                                            <p:strVal val="0-#ppt_w/2"/>
                                          </p:val>
                                        </p:tav>
                                        <p:tav tm="100000">
                                          <p:val>
                                            <p:strVal val="#ppt_x"/>
                                          </p:val>
                                        </p:tav>
                                      </p:tavLst>
                                    </p:anim>
                                    <p:anim calcmode="lin" valueType="num">
                                      <p:cBhvr additive="base">
                                        <p:cTn id="16" dur="1000" fill="hold"/>
                                        <p:tgtEl>
                                          <p:spTgt spid="12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1000" fill="hold"/>
                                        <p:tgtEl>
                                          <p:spTgt spid="127"/>
                                        </p:tgtEl>
                                        <p:attrNameLst>
                                          <p:attrName>ppt_x</p:attrName>
                                        </p:attrNameLst>
                                      </p:cBhvr>
                                      <p:tavLst>
                                        <p:tav tm="0">
                                          <p:val>
                                            <p:strVal val="0-#ppt_w/2"/>
                                          </p:val>
                                        </p:tav>
                                        <p:tav tm="100000">
                                          <p:val>
                                            <p:strVal val="#ppt_x"/>
                                          </p:val>
                                        </p:tav>
                                      </p:tavLst>
                                    </p:anim>
                                    <p:anim calcmode="lin" valueType="num">
                                      <p:cBhvr additive="base">
                                        <p:cTn id="20" dur="10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28"/>
                                        </p:tgtEl>
                                        <p:attrNameLst>
                                          <p:attrName>style.visibility</p:attrName>
                                        </p:attrNameLst>
                                      </p:cBhvr>
                                      <p:to>
                                        <p:strVal val="visible"/>
                                      </p:to>
                                    </p:set>
                                    <p:anim calcmode="lin" valueType="num">
                                      <p:cBhvr additive="base">
                                        <p:cTn id="23" dur="1000" fill="hold"/>
                                        <p:tgtEl>
                                          <p:spTgt spid="128"/>
                                        </p:tgtEl>
                                        <p:attrNameLst>
                                          <p:attrName>ppt_x</p:attrName>
                                        </p:attrNameLst>
                                      </p:cBhvr>
                                      <p:tavLst>
                                        <p:tav tm="0">
                                          <p:val>
                                            <p:strVal val="0-#ppt_w/2"/>
                                          </p:val>
                                        </p:tav>
                                        <p:tav tm="100000">
                                          <p:val>
                                            <p:strVal val="#ppt_x"/>
                                          </p:val>
                                        </p:tav>
                                      </p:tavLst>
                                    </p:anim>
                                    <p:anim calcmode="lin" valueType="num">
                                      <p:cBhvr additive="base">
                                        <p:cTn id="24" dur="1000" fill="hold"/>
                                        <p:tgtEl>
                                          <p:spTgt spid="12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129"/>
                                        </p:tgtEl>
                                        <p:attrNameLst>
                                          <p:attrName>style.visibility</p:attrName>
                                        </p:attrNameLst>
                                      </p:cBhvr>
                                      <p:to>
                                        <p:strVal val="visible"/>
                                      </p:to>
                                    </p:set>
                                    <p:anim calcmode="lin" valueType="num">
                                      <p:cBhvr additive="base">
                                        <p:cTn id="27" dur="1000" fill="hold"/>
                                        <p:tgtEl>
                                          <p:spTgt spid="129"/>
                                        </p:tgtEl>
                                        <p:attrNameLst>
                                          <p:attrName>ppt_x</p:attrName>
                                        </p:attrNameLst>
                                      </p:cBhvr>
                                      <p:tavLst>
                                        <p:tav tm="0">
                                          <p:val>
                                            <p:strVal val="0-#ppt_w/2"/>
                                          </p:val>
                                        </p:tav>
                                        <p:tav tm="100000">
                                          <p:val>
                                            <p:strVal val="#ppt_x"/>
                                          </p:val>
                                        </p:tav>
                                      </p:tavLst>
                                    </p:anim>
                                    <p:anim calcmode="lin" valueType="num">
                                      <p:cBhvr additive="base">
                                        <p:cTn id="28" dur="10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3" grpId="0" animBg="1"/>
      <p:bldP spid="126" grpId="0" animBg="1"/>
      <p:bldP spid="127" grpId="0" animBg="1"/>
      <p:bldP spid="128" grpId="0" animBg="1"/>
      <p:bldP spid="1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Openess 16-9_June-2014">
  <a:themeElements>
    <a:clrScheme name="Openess">
      <a:dk1>
        <a:srgbClr val="505050"/>
      </a:dk1>
      <a:lt1>
        <a:sysClr val="window" lastClr="FFFFFF"/>
      </a:lt1>
      <a:dk2>
        <a:srgbClr val="000000"/>
      </a:dk2>
      <a:lt2>
        <a:srgbClr val="E7E6E6"/>
      </a:lt2>
      <a:accent1>
        <a:srgbClr val="00188F"/>
      </a:accent1>
      <a:accent2>
        <a:srgbClr val="0072C6"/>
      </a:accent2>
      <a:accent3>
        <a:srgbClr val="008272"/>
      </a:accent3>
      <a:accent4>
        <a:srgbClr val="FF8C00"/>
      </a:accent4>
      <a:accent5>
        <a:srgbClr val="B4009E"/>
      </a:accent5>
      <a:accent6>
        <a:srgbClr val="68217A"/>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peness_2014_Template_16x9_r01.potx" id="{9AEF40BC-4E1A-4D6C-A429-0C2A87387DC2}" vid="{027EFA41-86E4-4FBF-AB40-2EAD28114D7D}"/>
    </a:ext>
  </a:extLst>
</a:theme>
</file>

<file path=ppt/theme/theme4.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31" ma:contentTypeDescription="" ma:contentTypeScope="" ma:versionID="28a0e1e968601a1c81852ae65fa1865e">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43b636ccea03c570055a729947795418"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41"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4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Jay.Schmelzer@microsoft.com</DisplayName>
        <AccountId>4616</AccountId>
        <AccountType/>
      </UserInfo>
    </MS_x0020_Speaker>
    <External_x0020_Speaker xmlns="e36bfbf9-5e42-489c-a259-4c54eb22cb57">Jay Schmelzer</External_x0020_Speaker>
    <Session_x0020_Code xmlns="e36bfbf9-5e42-489c-a259-4c54eb22cb57">2-588</Session_x0020_Code>
    <Presentation_x0020_Date xmlns="e36bfbf9-5e42-489c-a259-4c54eb22cb57">2014-04-03T07:00:00+00:00</Presentation_x0020_Date>
    <MS_x0020_Content_x0020_Owner xmlns="e36bfbf9-5e42-489c-a259-4c54eb22cb57">
      <UserInfo>
        <DisplayName>Jay Schmelzer</DisplayName>
        <AccountId>4616</AccountId>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9816DAC6-8543-4B60-BAFA-82A324129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230e9df3-be65-4c73-a93b-d1236ebd677e"/>
    <ds:schemaRef ds:uri="e36bfbf9-5e42-489c-a259-4c54eb22cb5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Build_2014_Template</Template>
  <TotalTime>465</TotalTime>
  <Words>1451</Words>
  <Application>Microsoft Office PowerPoint</Application>
  <PresentationFormat>Custom</PresentationFormat>
  <Paragraphs>165</Paragraphs>
  <Slides>17</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ＭＳ Ｐゴシック</vt:lpstr>
      <vt:lpstr>Arial</vt:lpstr>
      <vt:lpstr>Avenir LT Pro 45 Book</vt:lpstr>
      <vt:lpstr>Calibri</vt:lpstr>
      <vt:lpstr>Consolas</vt:lpstr>
      <vt:lpstr>Segoe UI</vt:lpstr>
      <vt:lpstr>Segoe UI Light</vt:lpstr>
      <vt:lpstr>Times New Roman</vt:lpstr>
      <vt:lpstr>Wingdings</vt:lpstr>
      <vt:lpstr>5-30536_Build_2014_Breakout_Template_White_16x9</vt:lpstr>
      <vt:lpstr>1_5-30536_Build_2014_Breakout_Template_Blue_16x9</vt:lpstr>
      <vt:lpstr>Openess 16-9_June-2014</vt:lpstr>
      <vt:lpstr>1_5-30536_Build_2014_Breakout_Template_White_16x9</vt:lpstr>
      <vt:lpstr>Cloud + Open Source + Microsoft = Azure</vt:lpstr>
      <vt:lpstr>Open Source at Microsoft?</vt:lpstr>
      <vt:lpstr>Isn’t that a sign of the apocalypse?</vt:lpstr>
      <vt:lpstr>Our commitment  to openness and collaboration is ingrained in our approach to</vt:lpstr>
      <vt:lpstr>Microsoft Azure is an Open Cloud</vt:lpstr>
      <vt:lpstr>Microsoft Azure is an Open Cloud We’ve delivered an open, broad, and flexible cloud across the stack</vt:lpstr>
      <vt:lpstr>Microsoft Azure Virtual Machines Infrastructure as a Service introduces new functionality that allows full control and management of both Windows and Linux virtual machines along with an extensive virtual networking offering. </vt:lpstr>
      <vt:lpstr>VMDepot: Microsoft Azure + Open Source Software</vt:lpstr>
      <vt:lpstr>Microsoft Azure + Hadoop</vt:lpstr>
      <vt:lpstr>PowerPoint Presentation</vt:lpstr>
      <vt:lpstr>PowerPoint Presentation</vt:lpstr>
      <vt:lpstr>Microsoft + Open Source Momentum</vt:lpstr>
      <vt:lpstr>Open Source on Azure Customers </vt:lpstr>
      <vt:lpstr>What Our Customers Say: British &amp; Irish Lions</vt:lpstr>
      <vt:lpstr>BizSpark – A Global Program for Startups www.microsoft.com/bizspark</vt:lpstr>
      <vt:lpstr>Questions?</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 and Future of .NET in a World of Devices and Services</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Jennifer Marsman</cp:lastModifiedBy>
  <cp:revision>43</cp:revision>
  <dcterms:created xsi:type="dcterms:W3CDTF">2014-04-03T00:38:25Z</dcterms:created>
  <dcterms:modified xsi:type="dcterms:W3CDTF">2015-04-23T19:01:40Z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y fmtid="{D5CDD505-2E9C-101B-9397-08002B2CF9AE}" pid="13" name="DocVizMetadataToken">
    <vt:lpwstr>300x359x1</vt:lpwstr>
  </property>
  <property fmtid="{D5CDD505-2E9C-101B-9397-08002B2CF9AE}" pid="14" name="DocVizPreviewMetadata_Count">
    <vt:i4>21</vt:i4>
  </property>
  <property fmtid="{D5CDD505-2E9C-101B-9397-08002B2CF9AE}" pid="15" name="DocVizPreviewMetadata_0">
    <vt:lpwstr>300x359x1</vt:lpwstr>
  </property>
</Properties>
</file>