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Montserrat-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3d18fdbcd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d18fdbc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3d18fdbc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d18fdbc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3d18fdbc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d18fdbc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3d18fdbc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3d18fdbc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33d18fdbc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3d18fdbc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33d18fdbc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3d18fdbc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33d18fdbc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d18fdbc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3d18fdbc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d18fdbc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3d18fdbc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d18fdbc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3d18fdbc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d18fdbc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3d18fdbc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d18fdbc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gif"/><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Burlesque 101</a:t>
            </a:r>
            <a:endParaRPr/>
          </a:p>
        </p:txBody>
      </p:sp>
      <p:sp>
        <p:nvSpPr>
          <p:cNvPr id="59" name="Google Shape;59;p13"/>
          <p:cNvSpPr txBox="1"/>
          <p:nvPr>
            <p:ph idx="1" type="subTitle"/>
          </p:nvPr>
        </p:nvSpPr>
        <p:spPr>
          <a:xfrm>
            <a:off x="344250" y="3550650"/>
            <a:ext cx="60090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With Tommy Gun and Darryn Storm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American Burlesque</a:t>
            </a:r>
            <a:endParaRPr/>
          </a:p>
        </p:txBody>
      </p:sp>
      <p:sp>
        <p:nvSpPr>
          <p:cNvPr id="125" name="Google Shape;125;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Victorian burlesque fell out of fashion in England in the </a:t>
            </a:r>
            <a:br>
              <a:rPr lang="en"/>
            </a:br>
            <a:r>
              <a:rPr lang="en"/>
              <a:t>1890s, but continued to be popular in the US</a:t>
            </a:r>
            <a:endParaRPr/>
          </a:p>
          <a:p>
            <a:pPr indent="-342900" lvl="0" marL="457200" rtl="0" algn="l">
              <a:spcBef>
                <a:spcPts val="0"/>
              </a:spcBef>
              <a:spcAft>
                <a:spcPts val="0"/>
              </a:spcAft>
              <a:buSzPts val="1800"/>
              <a:buChar char="●"/>
            </a:pPr>
            <a:r>
              <a:rPr lang="en"/>
              <a:t>Burlesque shows began to take on a structure similar to </a:t>
            </a:r>
            <a:br>
              <a:rPr lang="en"/>
            </a:br>
            <a:r>
              <a:rPr lang="en"/>
              <a:t>that of minstrel shows:</a:t>
            </a:r>
            <a:endParaRPr/>
          </a:p>
          <a:p>
            <a:pPr indent="-317500" lvl="1" marL="914400" rtl="0" algn="l">
              <a:spcBef>
                <a:spcPts val="0"/>
              </a:spcBef>
              <a:spcAft>
                <a:spcPts val="0"/>
              </a:spcAft>
              <a:buSzPts val="1400"/>
              <a:buChar char="○"/>
            </a:pPr>
            <a:r>
              <a:rPr lang="en"/>
              <a:t>1st act: comedy sketches, parody songs</a:t>
            </a:r>
            <a:endParaRPr/>
          </a:p>
          <a:p>
            <a:pPr indent="-317500" lvl="1" marL="914400" rtl="0" algn="l">
              <a:spcBef>
                <a:spcPts val="0"/>
              </a:spcBef>
              <a:spcAft>
                <a:spcPts val="0"/>
              </a:spcAft>
              <a:buSzPts val="1400"/>
              <a:buChar char="○"/>
            </a:pPr>
            <a:r>
              <a:rPr lang="en"/>
              <a:t>2nd act: male variety acts such as magicians and acrobats</a:t>
            </a:r>
            <a:endParaRPr/>
          </a:p>
          <a:p>
            <a:pPr indent="-317500" lvl="1" marL="914400" rtl="0" algn="l">
              <a:spcBef>
                <a:spcPts val="0"/>
              </a:spcBef>
              <a:spcAft>
                <a:spcPts val="0"/>
              </a:spcAft>
              <a:buSzPts val="1400"/>
              <a:buChar char="○"/>
            </a:pPr>
            <a:r>
              <a:rPr lang="en"/>
              <a:t>3rd act: chorus numbers, or victorian style parody of a play or current event</a:t>
            </a:r>
            <a:endParaRPr/>
          </a:p>
          <a:p>
            <a:pPr indent="-317500" lvl="1" marL="914400" rtl="0" algn="l">
              <a:spcBef>
                <a:spcPts val="0"/>
              </a:spcBef>
              <a:spcAft>
                <a:spcPts val="0"/>
              </a:spcAft>
              <a:buSzPts val="1400"/>
              <a:buChar char="○"/>
            </a:pPr>
            <a:r>
              <a:rPr lang="en"/>
              <a:t>Conclusion: exotic dancer or boxing match</a:t>
            </a:r>
            <a:endParaRPr/>
          </a:p>
          <a:p>
            <a:pPr indent="-342900" lvl="0" marL="457200" rtl="0" algn="l">
              <a:spcBef>
                <a:spcPts val="0"/>
              </a:spcBef>
              <a:spcAft>
                <a:spcPts val="0"/>
              </a:spcAft>
              <a:buSzPts val="1800"/>
              <a:buChar char="●"/>
            </a:pPr>
            <a:r>
              <a:rPr lang="en"/>
              <a:t>Emphasis on exotic dancing and female nudity increased in the early 1900s, and burlesque shows began to become more popular than less politically charged vaudeville shows (which were similar variety shows, the subject matter just tended to be lighter). </a:t>
            </a:r>
            <a:endParaRPr/>
          </a:p>
        </p:txBody>
      </p:sp>
      <p:pic>
        <p:nvPicPr>
          <p:cNvPr id="126" name="Google Shape;126;p22"/>
          <p:cNvPicPr preferRelativeResize="0"/>
          <p:nvPr/>
        </p:nvPicPr>
        <p:blipFill>
          <a:blip r:embed="rId3">
            <a:alphaModFix/>
          </a:blip>
          <a:stretch>
            <a:fillRect/>
          </a:stretch>
        </p:blipFill>
        <p:spPr>
          <a:xfrm>
            <a:off x="6902925" y="309975"/>
            <a:ext cx="1833075" cy="258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1930’s-Today</a:t>
            </a:r>
            <a:endParaRPr/>
          </a:p>
        </p:txBody>
      </p:sp>
      <p:sp>
        <p:nvSpPr>
          <p:cNvPr id="132" name="Google Shape;132;p23"/>
          <p:cNvSpPr txBox="1"/>
          <p:nvPr>
            <p:ph idx="1" type="body"/>
          </p:nvPr>
        </p:nvSpPr>
        <p:spPr>
          <a:xfrm>
            <a:off x="311700" y="1128875"/>
            <a:ext cx="58941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By the late 1930’s a typical burlesque show consisted of 6 or so ecdysiasts, a comedian or two, and an emcee. This is similar to the format of many shows today!</a:t>
            </a:r>
            <a:endParaRPr/>
          </a:p>
          <a:p>
            <a:pPr indent="-342900" lvl="0" marL="457200" rtl="0" algn="l">
              <a:spcBef>
                <a:spcPts val="0"/>
              </a:spcBef>
              <a:spcAft>
                <a:spcPts val="0"/>
              </a:spcAft>
              <a:buSzPts val="1800"/>
              <a:buChar char="●"/>
            </a:pPr>
            <a:r>
              <a:rPr lang="en"/>
              <a:t>However with </a:t>
            </a:r>
            <a:r>
              <a:rPr lang="en"/>
              <a:t>prohibition</a:t>
            </a:r>
            <a:r>
              <a:rPr lang="en"/>
              <a:t> and then access to films containing nudity, burlesque fell out of fashion by the 1970’s.</a:t>
            </a:r>
            <a:endParaRPr/>
          </a:p>
          <a:p>
            <a:pPr indent="-342900" lvl="0" marL="457200" rtl="0" algn="l">
              <a:spcBef>
                <a:spcPts val="0"/>
              </a:spcBef>
              <a:spcAft>
                <a:spcPts val="0"/>
              </a:spcAft>
              <a:buSzPts val="1800"/>
              <a:buChar char="●"/>
            </a:pPr>
            <a:r>
              <a:rPr lang="en"/>
              <a:t>In the 1990’s burlesque began to see a revival (the advent of neo-burlesque) and has been steadily gaining in mainstream popularity over the last couple decades as it encompases more styles and becomes more accessible.</a:t>
            </a:r>
            <a:endParaRPr/>
          </a:p>
        </p:txBody>
      </p:sp>
      <p:pic>
        <p:nvPicPr>
          <p:cNvPr id="133" name="Google Shape;133;p23"/>
          <p:cNvPicPr preferRelativeResize="0"/>
          <p:nvPr/>
        </p:nvPicPr>
        <p:blipFill>
          <a:blip r:embed="rId3">
            <a:alphaModFix/>
          </a:blip>
          <a:stretch>
            <a:fillRect/>
          </a:stretch>
        </p:blipFill>
        <p:spPr>
          <a:xfrm>
            <a:off x="6268725" y="1002753"/>
            <a:ext cx="2563575" cy="379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Staple burlesque moves!</a:t>
            </a:r>
            <a:endParaRPr/>
          </a:p>
        </p:txBody>
      </p:sp>
      <p:sp>
        <p:nvSpPr>
          <p:cNvPr id="139" name="Google Shape;139;p24"/>
          <p:cNvSpPr txBox="1"/>
          <p:nvPr>
            <p:ph idx="1" type="body"/>
          </p:nvPr>
        </p:nvSpPr>
        <p:spPr>
          <a:xfrm>
            <a:off x="3295800" y="1223125"/>
            <a:ext cx="2552400" cy="158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Glove peels</a:t>
            </a:r>
            <a:endParaRPr/>
          </a:p>
          <a:p>
            <a:pPr indent="-342900" lvl="0" marL="457200" rtl="0" algn="l">
              <a:spcBef>
                <a:spcPts val="0"/>
              </a:spcBef>
              <a:spcAft>
                <a:spcPts val="0"/>
              </a:spcAft>
              <a:buSzPts val="1800"/>
              <a:buChar char="●"/>
            </a:pPr>
            <a:r>
              <a:rPr lang="en"/>
              <a:t>Feather boas</a:t>
            </a:r>
            <a:endParaRPr/>
          </a:p>
          <a:p>
            <a:pPr indent="-342900" lvl="0" marL="457200" rtl="0" algn="l">
              <a:spcBef>
                <a:spcPts val="0"/>
              </a:spcBef>
              <a:spcAft>
                <a:spcPts val="0"/>
              </a:spcAft>
              <a:buSzPts val="1800"/>
              <a:buChar char="●"/>
            </a:pPr>
            <a:r>
              <a:rPr lang="en"/>
              <a:t>Bumps and grinds</a:t>
            </a:r>
            <a:endParaRPr/>
          </a:p>
          <a:p>
            <a:pPr indent="-342900" lvl="0" marL="457200" rtl="0" algn="l">
              <a:spcBef>
                <a:spcPts val="0"/>
              </a:spcBef>
              <a:spcAft>
                <a:spcPts val="0"/>
              </a:spcAft>
              <a:buSzPts val="1800"/>
              <a:buChar char="●"/>
            </a:pPr>
            <a:r>
              <a:rPr lang="en"/>
              <a:t>Shimmies </a:t>
            </a:r>
            <a:endParaRPr/>
          </a:p>
        </p:txBody>
      </p:sp>
      <p:pic>
        <p:nvPicPr>
          <p:cNvPr id="140" name="Google Shape;140;p24"/>
          <p:cNvPicPr preferRelativeResize="0"/>
          <p:nvPr/>
        </p:nvPicPr>
        <p:blipFill>
          <a:blip r:embed="rId3">
            <a:alphaModFix/>
          </a:blip>
          <a:stretch>
            <a:fillRect/>
          </a:stretch>
        </p:blipFill>
        <p:spPr>
          <a:xfrm>
            <a:off x="311700" y="1170125"/>
            <a:ext cx="3048000" cy="2286000"/>
          </a:xfrm>
          <a:prstGeom prst="rect">
            <a:avLst/>
          </a:prstGeom>
          <a:noFill/>
          <a:ln>
            <a:noFill/>
          </a:ln>
        </p:spPr>
      </p:pic>
      <p:pic>
        <p:nvPicPr>
          <p:cNvPr id="141" name="Google Shape;141;p24"/>
          <p:cNvPicPr preferRelativeResize="0"/>
          <p:nvPr/>
        </p:nvPicPr>
        <p:blipFill>
          <a:blip r:embed="rId4">
            <a:alphaModFix/>
          </a:blip>
          <a:stretch>
            <a:fillRect/>
          </a:stretch>
        </p:blipFill>
        <p:spPr>
          <a:xfrm>
            <a:off x="5943600" y="1170125"/>
            <a:ext cx="30480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the heck are we going to cover?</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Who the heck are we?</a:t>
            </a:r>
            <a:endParaRPr/>
          </a:p>
          <a:p>
            <a:pPr indent="-342900" lvl="0" marL="457200" rtl="0" algn="l">
              <a:spcBef>
                <a:spcPts val="0"/>
              </a:spcBef>
              <a:spcAft>
                <a:spcPts val="0"/>
              </a:spcAft>
              <a:buSzPts val="1800"/>
              <a:buChar char="●"/>
            </a:pPr>
            <a:r>
              <a:rPr lang="en"/>
              <a:t>What even is burlesque?</a:t>
            </a:r>
            <a:endParaRPr/>
          </a:p>
          <a:p>
            <a:pPr indent="-317500" lvl="1" marL="914400" rtl="0" algn="l">
              <a:spcBef>
                <a:spcPts val="0"/>
              </a:spcBef>
              <a:spcAft>
                <a:spcPts val="0"/>
              </a:spcAft>
              <a:buSzPts val="1400"/>
              <a:buChar char="○"/>
            </a:pPr>
            <a:r>
              <a:rPr lang="en"/>
              <a:t>Including different genres</a:t>
            </a:r>
            <a:endParaRPr/>
          </a:p>
          <a:p>
            <a:pPr indent="-342900" lvl="0" marL="457200" rtl="0" algn="l">
              <a:spcBef>
                <a:spcPts val="0"/>
              </a:spcBef>
              <a:spcAft>
                <a:spcPts val="0"/>
              </a:spcAft>
              <a:buSzPts val="1800"/>
              <a:buChar char="●"/>
            </a:pPr>
            <a:r>
              <a:rPr lang="en"/>
              <a:t>A brief history of burlesque</a:t>
            </a:r>
            <a:endParaRPr/>
          </a:p>
          <a:p>
            <a:pPr indent="-342900" lvl="0" marL="457200" rtl="0" algn="l">
              <a:spcBef>
                <a:spcPts val="0"/>
              </a:spcBef>
              <a:spcAft>
                <a:spcPts val="0"/>
              </a:spcAft>
              <a:buSzPts val="1800"/>
              <a:buChar char="●"/>
            </a:pPr>
            <a:r>
              <a:rPr lang="en"/>
              <a:t>Staple burly moves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Tommy Gun</a:t>
            </a:r>
            <a:endParaRPr/>
          </a:p>
        </p:txBody>
      </p:sp>
      <p:sp>
        <p:nvSpPr>
          <p:cNvPr id="71" name="Google Shape;71;p15"/>
          <p:cNvSpPr txBox="1"/>
          <p:nvPr>
            <p:ph idx="1" type="body"/>
          </p:nvPr>
        </p:nvSpPr>
        <p:spPr>
          <a:xfrm>
            <a:off x="311700" y="1234050"/>
            <a:ext cx="4747500" cy="333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Performed in Rocky Horror Picture Show shadow casts in Flint, MI off and on from 2006 - 2015</a:t>
            </a:r>
            <a:endParaRPr/>
          </a:p>
          <a:p>
            <a:pPr indent="-317500" lvl="0" marL="457200" rtl="0" algn="l">
              <a:spcBef>
                <a:spcPts val="0"/>
              </a:spcBef>
              <a:spcAft>
                <a:spcPts val="0"/>
              </a:spcAft>
              <a:buSzPts val="1400"/>
              <a:buChar char="●"/>
            </a:pPr>
            <a:r>
              <a:rPr lang="en"/>
              <a:t>Discovered burlesque in 2011-ish, began pursuing it in 2015</a:t>
            </a:r>
            <a:endParaRPr/>
          </a:p>
          <a:p>
            <a:pPr indent="-317500" lvl="0" marL="457200" rtl="0" algn="l">
              <a:spcBef>
                <a:spcPts val="0"/>
              </a:spcBef>
              <a:spcAft>
                <a:spcPts val="0"/>
              </a:spcAft>
              <a:buSzPts val="1400"/>
              <a:buChar char="●"/>
            </a:pPr>
            <a:r>
              <a:rPr lang="en"/>
              <a:t>Started performing burlesque &amp; aerial silks in 2017</a:t>
            </a:r>
            <a:endParaRPr/>
          </a:p>
          <a:p>
            <a:pPr indent="-317500" lvl="0" marL="457200" rtl="0" algn="l">
              <a:spcBef>
                <a:spcPts val="0"/>
              </a:spcBef>
              <a:spcAft>
                <a:spcPts val="0"/>
              </a:spcAft>
              <a:buSzPts val="1400"/>
              <a:buChar char="●"/>
            </a:pPr>
            <a:r>
              <a:rPr lang="en"/>
              <a:t>Train(ed) at</a:t>
            </a:r>
            <a:endParaRPr/>
          </a:p>
          <a:p>
            <a:pPr indent="-304800" lvl="1" marL="914400" rtl="0" algn="l">
              <a:spcBef>
                <a:spcPts val="0"/>
              </a:spcBef>
              <a:spcAft>
                <a:spcPts val="0"/>
              </a:spcAft>
              <a:buSzPts val="1200"/>
              <a:buChar char="○"/>
            </a:pPr>
            <a:r>
              <a:rPr lang="en"/>
              <a:t>Aerial Dragonfly in Ferndale, MI</a:t>
            </a:r>
            <a:endParaRPr/>
          </a:p>
          <a:p>
            <a:pPr indent="-304800" lvl="1" marL="914400" rtl="0" algn="l">
              <a:spcBef>
                <a:spcPts val="0"/>
              </a:spcBef>
              <a:spcAft>
                <a:spcPts val="0"/>
              </a:spcAft>
              <a:buSzPts val="1200"/>
              <a:buChar char="○"/>
            </a:pPr>
            <a:r>
              <a:rPr lang="en"/>
              <a:t>Detroit School of Burlesque</a:t>
            </a:r>
            <a:endParaRPr/>
          </a:p>
          <a:p>
            <a:pPr indent="-317500" lvl="0" marL="457200" rtl="0" algn="l">
              <a:spcBef>
                <a:spcPts val="0"/>
              </a:spcBef>
              <a:spcAft>
                <a:spcPts val="0"/>
              </a:spcAft>
              <a:buSzPts val="1400"/>
              <a:buChar char="●"/>
            </a:pPr>
            <a:r>
              <a:rPr lang="en"/>
              <a:t>Website: https://www.tommygunburlesque.com/</a:t>
            </a:r>
            <a:endParaRPr/>
          </a:p>
          <a:p>
            <a:pPr indent="-317500" lvl="0" marL="457200" rtl="0" algn="l">
              <a:spcBef>
                <a:spcPts val="0"/>
              </a:spcBef>
              <a:spcAft>
                <a:spcPts val="0"/>
              </a:spcAft>
              <a:buSzPts val="1400"/>
              <a:buChar char="●"/>
            </a:pPr>
            <a:r>
              <a:rPr lang="en"/>
              <a:t>Facebook: https://www.facebook.com/tommygunburlesque/</a:t>
            </a:r>
            <a:endParaRPr/>
          </a:p>
          <a:p>
            <a:pPr indent="-317500" lvl="0" marL="457200" rtl="0" algn="l">
              <a:spcBef>
                <a:spcPts val="0"/>
              </a:spcBef>
              <a:spcAft>
                <a:spcPts val="0"/>
              </a:spcAft>
              <a:buSzPts val="1400"/>
              <a:buChar char="●"/>
            </a:pPr>
            <a:r>
              <a:rPr lang="en"/>
              <a:t>Instagram: @mstommygun</a:t>
            </a:r>
            <a:endParaRPr/>
          </a:p>
        </p:txBody>
      </p:sp>
      <p:pic>
        <p:nvPicPr>
          <p:cNvPr id="72" name="Google Shape;72;p15"/>
          <p:cNvPicPr preferRelativeResize="0"/>
          <p:nvPr/>
        </p:nvPicPr>
        <p:blipFill rotWithShape="1">
          <a:blip r:embed="rId3">
            <a:alphaModFix/>
          </a:blip>
          <a:srcRect b="0" l="15476" r="0" t="0"/>
          <a:stretch/>
        </p:blipFill>
        <p:spPr>
          <a:xfrm>
            <a:off x="5185650" y="1234050"/>
            <a:ext cx="3646648" cy="3334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Darryn Storm</a:t>
            </a:r>
            <a:endParaRPr/>
          </a:p>
        </p:txBody>
      </p:sp>
      <p:sp>
        <p:nvSpPr>
          <p:cNvPr id="78" name="Google Shape;78;p16"/>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Darryn Storm blew into the burlesque scene with enough force to send you running for cover - or tickets to the next show. With years of training in dance and a penchant for physicality, there’s no doubt she has the moves to keep you captivated.</a:t>
            </a:r>
            <a:endParaRPr sz="1500"/>
          </a:p>
          <a:p>
            <a:pPr indent="0" lvl="0" marL="0" rtl="0" algn="l">
              <a:spcBef>
                <a:spcPts val="1600"/>
              </a:spcBef>
              <a:spcAft>
                <a:spcPts val="0"/>
              </a:spcAft>
              <a:buNone/>
            </a:pPr>
            <a:r>
              <a:rPr lang="en" sz="1500"/>
              <a:t>Facebook: https://www.facebook.com/DarrynStormBurlesque/</a:t>
            </a:r>
            <a:endParaRPr sz="1500"/>
          </a:p>
          <a:p>
            <a:pPr indent="0" lvl="0" marL="0" rtl="0" algn="l">
              <a:spcBef>
                <a:spcPts val="1600"/>
              </a:spcBef>
              <a:spcAft>
                <a:spcPts val="1600"/>
              </a:spcAft>
              <a:buNone/>
            </a:pPr>
            <a:r>
              <a:rPr lang="en" sz="1500"/>
              <a:t>Instagram: @darryn_storm</a:t>
            </a:r>
            <a:endParaRPr sz="1500"/>
          </a:p>
        </p:txBody>
      </p:sp>
      <p:pic>
        <p:nvPicPr>
          <p:cNvPr id="79" name="Google Shape;79;p16"/>
          <p:cNvPicPr preferRelativeResize="0"/>
          <p:nvPr/>
        </p:nvPicPr>
        <p:blipFill>
          <a:blip r:embed="rId3">
            <a:alphaModFix/>
          </a:blip>
          <a:stretch>
            <a:fillRect/>
          </a:stretch>
        </p:blipFill>
        <p:spPr>
          <a:xfrm>
            <a:off x="532525" y="1206175"/>
            <a:ext cx="3411876" cy="3390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burlesque?</a:t>
            </a:r>
            <a:endParaRPr/>
          </a:p>
        </p:txBody>
      </p:sp>
      <p:sp>
        <p:nvSpPr>
          <p:cNvPr id="85" name="Google Shape;85;p17"/>
          <p:cNvSpPr txBox="1"/>
          <p:nvPr>
            <p:ph idx="1" type="body"/>
          </p:nvPr>
        </p:nvSpPr>
        <p:spPr>
          <a:xfrm>
            <a:off x="311700" y="1234075"/>
            <a:ext cx="53484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It’s not like the Cher movie!</a:t>
            </a:r>
            <a:endParaRPr/>
          </a:p>
          <a:p>
            <a:pPr indent="-342900" lvl="0" marL="457200" rtl="0" algn="l">
              <a:spcBef>
                <a:spcPts val="0"/>
              </a:spcBef>
              <a:spcAft>
                <a:spcPts val="0"/>
              </a:spcAft>
              <a:buSzPts val="1800"/>
              <a:buChar char="●"/>
            </a:pPr>
            <a:r>
              <a:rPr lang="en"/>
              <a:t>Today, “burlesque” is mostly synonymous with striptease.</a:t>
            </a:r>
            <a:endParaRPr/>
          </a:p>
          <a:p>
            <a:pPr indent="-317500" lvl="1" marL="914400" rtl="0" algn="l">
              <a:spcBef>
                <a:spcPts val="0"/>
              </a:spcBef>
              <a:spcAft>
                <a:spcPts val="0"/>
              </a:spcAft>
              <a:buSzPts val="1400"/>
              <a:buChar char="○"/>
            </a:pPr>
            <a:r>
              <a:rPr lang="en"/>
              <a:t>This can take a lot of different forms! Think of it like performance art...but often sillier and sparklier.</a:t>
            </a:r>
            <a:endParaRPr/>
          </a:p>
          <a:p>
            <a:pPr indent="-342900" lvl="0" marL="457200" rtl="0" algn="l">
              <a:spcBef>
                <a:spcPts val="0"/>
              </a:spcBef>
              <a:spcAft>
                <a:spcPts val="0"/>
              </a:spcAft>
              <a:buSzPts val="1800"/>
              <a:buChar char="●"/>
            </a:pPr>
            <a:r>
              <a:rPr lang="en"/>
              <a:t>Burlesque shows may contain almost entirely striptease acts, but they regularly also feature variety acts such as comedians, singers, acrobats, sideshow acts, etc.</a:t>
            </a:r>
            <a:endParaRPr/>
          </a:p>
        </p:txBody>
      </p:sp>
      <p:pic>
        <p:nvPicPr>
          <p:cNvPr id="86" name="Google Shape;86;p17"/>
          <p:cNvPicPr preferRelativeResize="0"/>
          <p:nvPr/>
        </p:nvPicPr>
        <p:blipFill>
          <a:blip r:embed="rId3">
            <a:alphaModFix/>
          </a:blip>
          <a:stretch>
            <a:fillRect/>
          </a:stretch>
        </p:blipFill>
        <p:spPr>
          <a:xfrm>
            <a:off x="5980950" y="747913"/>
            <a:ext cx="2547317"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Burlesque Genres</a:t>
            </a:r>
            <a:endParaRPr/>
          </a:p>
        </p:txBody>
      </p:sp>
      <p:sp>
        <p:nvSpPr>
          <p:cNvPr id="92" name="Google Shape;92;p18"/>
          <p:cNvSpPr txBox="1"/>
          <p:nvPr>
            <p:ph idx="1" type="body"/>
          </p:nvPr>
        </p:nvSpPr>
        <p:spPr>
          <a:xfrm>
            <a:off x="311700" y="1017725"/>
            <a:ext cx="4260300" cy="15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Classic</a:t>
            </a:r>
            <a:endParaRPr/>
          </a:p>
          <a:p>
            <a:pPr indent="-317500" lvl="0" marL="457200" rtl="0" algn="l">
              <a:spcBef>
                <a:spcPts val="1600"/>
              </a:spcBef>
              <a:spcAft>
                <a:spcPts val="0"/>
              </a:spcAft>
              <a:buSzPts val="1400"/>
              <a:buChar char="●"/>
            </a:pPr>
            <a:r>
              <a:rPr lang="en"/>
              <a:t>Classic, often jazzy music</a:t>
            </a:r>
            <a:endParaRPr/>
          </a:p>
          <a:p>
            <a:pPr indent="-317500" lvl="0" marL="457200" rtl="0" algn="l">
              <a:spcBef>
                <a:spcPts val="0"/>
              </a:spcBef>
              <a:spcAft>
                <a:spcPts val="0"/>
              </a:spcAft>
              <a:buSzPts val="1400"/>
              <a:buChar char="●"/>
            </a:pPr>
            <a:r>
              <a:rPr lang="en"/>
              <a:t> Luxurious, glamorous costumes and props: gowns, gloves, corsets, feather fans, boas</a:t>
            </a:r>
            <a:endParaRPr/>
          </a:p>
          <a:p>
            <a:pPr indent="-317500" lvl="0" marL="457200" rtl="0" algn="l">
              <a:spcBef>
                <a:spcPts val="0"/>
              </a:spcBef>
              <a:spcAft>
                <a:spcPts val="0"/>
              </a:spcAft>
              <a:buSzPts val="1400"/>
              <a:buChar char="●"/>
            </a:pPr>
            <a:r>
              <a:rPr lang="en"/>
              <a:t>Vintage styling for hair and makeup</a:t>
            </a:r>
            <a:endParaRPr/>
          </a:p>
        </p:txBody>
      </p:sp>
      <p:sp>
        <p:nvSpPr>
          <p:cNvPr id="93" name="Google Shape;93;p18"/>
          <p:cNvSpPr txBox="1"/>
          <p:nvPr>
            <p:ph idx="2" type="body"/>
          </p:nvPr>
        </p:nvSpPr>
        <p:spPr>
          <a:xfrm>
            <a:off x="4572000" y="1118125"/>
            <a:ext cx="4260300" cy="14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Neo-burlesque (new burlesque)</a:t>
            </a:r>
            <a:endParaRPr/>
          </a:p>
          <a:p>
            <a:pPr indent="-317500" lvl="0" marL="457200" rtl="0" algn="l">
              <a:spcBef>
                <a:spcPts val="1600"/>
              </a:spcBef>
              <a:spcAft>
                <a:spcPts val="0"/>
              </a:spcAft>
              <a:buSzPts val="1400"/>
              <a:buChar char="●"/>
            </a:pPr>
            <a:r>
              <a:rPr lang="en"/>
              <a:t>Usually modern music, could be any genre</a:t>
            </a:r>
            <a:endParaRPr/>
          </a:p>
          <a:p>
            <a:pPr indent="-317500" lvl="0" marL="457200" rtl="0" algn="l">
              <a:spcBef>
                <a:spcPts val="0"/>
              </a:spcBef>
              <a:spcAft>
                <a:spcPts val="0"/>
              </a:spcAft>
              <a:buSzPts val="1400"/>
              <a:buChar char="●"/>
            </a:pPr>
            <a:r>
              <a:rPr lang="en"/>
              <a:t>Encompasses many different styles of dance </a:t>
            </a:r>
            <a:endParaRPr/>
          </a:p>
          <a:p>
            <a:pPr indent="-317500" lvl="0" marL="457200" rtl="0" algn="l">
              <a:spcBef>
                <a:spcPts val="0"/>
              </a:spcBef>
              <a:spcAft>
                <a:spcPts val="0"/>
              </a:spcAft>
              <a:buSzPts val="1400"/>
              <a:buChar char="●"/>
            </a:pPr>
            <a:r>
              <a:rPr lang="en"/>
              <a:t>Wide range of costumes and props</a:t>
            </a:r>
            <a:endParaRPr/>
          </a:p>
        </p:txBody>
      </p:sp>
      <p:pic>
        <p:nvPicPr>
          <p:cNvPr id="94" name="Google Shape;94;p18"/>
          <p:cNvPicPr preferRelativeResize="0"/>
          <p:nvPr/>
        </p:nvPicPr>
        <p:blipFill>
          <a:blip r:embed="rId3">
            <a:alphaModFix/>
          </a:blip>
          <a:stretch>
            <a:fillRect/>
          </a:stretch>
        </p:blipFill>
        <p:spPr>
          <a:xfrm>
            <a:off x="1292700" y="2613425"/>
            <a:ext cx="2445925" cy="2445925"/>
          </a:xfrm>
          <a:prstGeom prst="rect">
            <a:avLst/>
          </a:prstGeom>
          <a:noFill/>
          <a:ln>
            <a:noFill/>
          </a:ln>
        </p:spPr>
      </p:pic>
      <p:pic>
        <p:nvPicPr>
          <p:cNvPr id="95" name="Google Shape;95;p18"/>
          <p:cNvPicPr preferRelativeResize="0"/>
          <p:nvPr/>
        </p:nvPicPr>
        <p:blipFill>
          <a:blip r:embed="rId4">
            <a:alphaModFix/>
          </a:blip>
          <a:stretch>
            <a:fillRect/>
          </a:stretch>
        </p:blipFill>
        <p:spPr>
          <a:xfrm>
            <a:off x="4894208" y="2550500"/>
            <a:ext cx="3615891"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Burlesque Genres cont.</a:t>
            </a:r>
            <a:endParaRPr/>
          </a:p>
        </p:txBody>
      </p:sp>
      <p:sp>
        <p:nvSpPr>
          <p:cNvPr id="101" name="Google Shape;101;p19"/>
          <p:cNvSpPr txBox="1"/>
          <p:nvPr>
            <p:ph idx="1" type="body"/>
          </p:nvPr>
        </p:nvSpPr>
        <p:spPr>
          <a:xfrm>
            <a:off x="147250" y="1234050"/>
            <a:ext cx="21774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Nerdlesque</a:t>
            </a:r>
            <a:endParaRPr/>
          </a:p>
          <a:p>
            <a:pPr indent="-317500" lvl="0" marL="457200" rtl="0" algn="l">
              <a:spcBef>
                <a:spcPts val="1600"/>
              </a:spcBef>
              <a:spcAft>
                <a:spcPts val="0"/>
              </a:spcAft>
              <a:buSzPts val="1400"/>
              <a:buChar char="●"/>
            </a:pPr>
            <a:r>
              <a:rPr lang="en"/>
              <a:t>Intersection between cosplay and burlesque (often interpretations of a character rather than accurate costuming)</a:t>
            </a:r>
            <a:endParaRPr/>
          </a:p>
          <a:p>
            <a:pPr indent="-317500" lvl="0" marL="457200" rtl="0" algn="l">
              <a:spcBef>
                <a:spcPts val="0"/>
              </a:spcBef>
              <a:spcAft>
                <a:spcPts val="0"/>
              </a:spcAft>
              <a:buSzPts val="1400"/>
              <a:buChar char="●"/>
            </a:pPr>
            <a:r>
              <a:rPr lang="en"/>
              <a:t>Theme shows are currently becoming increasingly common</a:t>
            </a:r>
            <a:endParaRPr/>
          </a:p>
        </p:txBody>
      </p:sp>
      <p:sp>
        <p:nvSpPr>
          <p:cNvPr id="102" name="Google Shape;102;p19"/>
          <p:cNvSpPr txBox="1"/>
          <p:nvPr>
            <p:ph idx="2" type="body"/>
          </p:nvPr>
        </p:nvSpPr>
        <p:spPr>
          <a:xfrm>
            <a:off x="4369675" y="1155600"/>
            <a:ext cx="21774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Boylesque</a:t>
            </a:r>
            <a:endParaRPr/>
          </a:p>
          <a:p>
            <a:pPr indent="-317500" lvl="0" marL="457200" rtl="0" algn="l">
              <a:spcBef>
                <a:spcPts val="1600"/>
              </a:spcBef>
              <a:spcAft>
                <a:spcPts val="0"/>
              </a:spcAft>
              <a:buSzPts val="1400"/>
              <a:buChar char="●"/>
            </a:pPr>
            <a:r>
              <a:rPr lang="en"/>
              <a:t>Burlesque is historically a women’s art form, male identifying performers are typically referred to “boylesque” performers although their burly style may fit into a number of other genres. </a:t>
            </a:r>
            <a:endParaRPr/>
          </a:p>
        </p:txBody>
      </p:sp>
      <p:pic>
        <p:nvPicPr>
          <p:cNvPr id="103" name="Google Shape;103;p19"/>
          <p:cNvPicPr preferRelativeResize="0"/>
          <p:nvPr/>
        </p:nvPicPr>
        <p:blipFill>
          <a:blip r:embed="rId3">
            <a:alphaModFix/>
          </a:blip>
          <a:stretch>
            <a:fillRect/>
          </a:stretch>
        </p:blipFill>
        <p:spPr>
          <a:xfrm>
            <a:off x="2324650" y="1155596"/>
            <a:ext cx="2045026" cy="3067529"/>
          </a:xfrm>
          <a:prstGeom prst="rect">
            <a:avLst/>
          </a:prstGeom>
          <a:noFill/>
          <a:ln>
            <a:noFill/>
          </a:ln>
        </p:spPr>
      </p:pic>
      <p:pic>
        <p:nvPicPr>
          <p:cNvPr id="104" name="Google Shape;104;p19"/>
          <p:cNvPicPr preferRelativeResize="0"/>
          <p:nvPr/>
        </p:nvPicPr>
        <p:blipFill>
          <a:blip r:embed="rId4">
            <a:alphaModFix/>
          </a:blip>
          <a:stretch>
            <a:fillRect/>
          </a:stretch>
        </p:blipFill>
        <p:spPr>
          <a:xfrm>
            <a:off x="6550900" y="1155600"/>
            <a:ext cx="2281400" cy="3181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Mainstream Burlesque vs. “Real life” </a:t>
            </a:r>
            <a:endParaRPr/>
          </a:p>
        </p:txBody>
      </p:sp>
      <p:sp>
        <p:nvSpPr>
          <p:cNvPr id="110" name="Google Shape;110;p20"/>
          <p:cNvSpPr txBox="1"/>
          <p:nvPr>
            <p:ph idx="1" type="body"/>
          </p:nvPr>
        </p:nvSpPr>
        <p:spPr>
          <a:xfrm>
            <a:off x="329700" y="1078475"/>
            <a:ext cx="4926600" cy="21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vast majority of performers, burlesque is a hobby and not a career.</a:t>
            </a:r>
            <a:endParaRPr/>
          </a:p>
          <a:p>
            <a:pPr indent="0" lvl="0" marL="0" rtl="0" algn="l">
              <a:spcBef>
                <a:spcPts val="1600"/>
              </a:spcBef>
              <a:spcAft>
                <a:spcPts val="0"/>
              </a:spcAft>
              <a:buNone/>
            </a:pPr>
            <a:r>
              <a:rPr lang="en"/>
              <a:t>Unfortunately the most popular, well-known performers that have made a career out of burlesque (like Dita von Teese) are primarily thin white women. </a:t>
            </a:r>
            <a:endParaRPr/>
          </a:p>
          <a:p>
            <a:pPr indent="0" lvl="0" marL="0" rtl="0" algn="l">
              <a:spcBef>
                <a:spcPts val="1600"/>
              </a:spcBef>
              <a:spcAft>
                <a:spcPts val="1600"/>
              </a:spcAft>
              <a:buNone/>
            </a:pPr>
            <a:r>
              <a:rPr lang="en"/>
              <a:t> </a:t>
            </a:r>
            <a:endParaRPr/>
          </a:p>
        </p:txBody>
      </p:sp>
      <p:pic>
        <p:nvPicPr>
          <p:cNvPr id="111" name="Google Shape;111;p20"/>
          <p:cNvPicPr preferRelativeResize="0"/>
          <p:nvPr/>
        </p:nvPicPr>
        <p:blipFill>
          <a:blip r:embed="rId3">
            <a:alphaModFix/>
          </a:blip>
          <a:stretch>
            <a:fillRect/>
          </a:stretch>
        </p:blipFill>
        <p:spPr>
          <a:xfrm>
            <a:off x="5238175" y="1234075"/>
            <a:ext cx="3594125" cy="1993600"/>
          </a:xfrm>
          <a:prstGeom prst="rect">
            <a:avLst/>
          </a:prstGeom>
          <a:noFill/>
          <a:ln>
            <a:noFill/>
          </a:ln>
        </p:spPr>
      </p:pic>
      <p:sp>
        <p:nvSpPr>
          <p:cNvPr id="112" name="Google Shape;112;p20"/>
          <p:cNvSpPr txBox="1"/>
          <p:nvPr/>
        </p:nvSpPr>
        <p:spPr>
          <a:xfrm>
            <a:off x="329700" y="3227675"/>
            <a:ext cx="8484600" cy="17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This is not an accurate representation of the burlesque community however! Local burlesque shows tend to be extremely body positive and showcase a wide variety of body types.</a:t>
            </a:r>
            <a:endParaRPr sz="1800">
              <a:solidFill>
                <a:schemeClr val="dk2"/>
              </a:solidFill>
              <a:latin typeface="Playfair Display"/>
              <a:ea typeface="Playfair Display"/>
              <a:cs typeface="Playfair Display"/>
              <a:sym typeface="Playfair Display"/>
            </a:endParaRPr>
          </a:p>
          <a:p>
            <a:pPr indent="0" lvl="0" marL="0" rtl="0" algn="l">
              <a:lnSpc>
                <a:spcPct val="115000"/>
              </a:lnSpc>
              <a:spcBef>
                <a:spcPts val="1600"/>
              </a:spcBef>
              <a:spcAft>
                <a:spcPts val="160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POC and differently abled people to still tend to be under represented, but this is changing!</a:t>
            </a:r>
            <a:endParaRPr>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did burlesque become a thing anyway?</a:t>
            </a:r>
            <a:endParaRPr/>
          </a:p>
        </p:txBody>
      </p:sp>
      <p:sp>
        <p:nvSpPr>
          <p:cNvPr id="118" name="Google Shape;118;p21"/>
          <p:cNvSpPr txBox="1"/>
          <p:nvPr>
            <p:ph idx="1" type="body"/>
          </p:nvPr>
        </p:nvSpPr>
        <p:spPr>
          <a:xfrm>
            <a:off x="311700" y="1149750"/>
            <a:ext cx="8520600" cy="378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word “burlesque” comes from Italian, and essentially </a:t>
            </a:r>
            <a:br>
              <a:rPr lang="en"/>
            </a:br>
            <a:r>
              <a:rPr lang="en"/>
              <a:t>means “mockery”</a:t>
            </a:r>
            <a:endParaRPr/>
          </a:p>
          <a:p>
            <a:pPr indent="-342900" lvl="0" marL="457200" rtl="0" algn="l">
              <a:spcBef>
                <a:spcPts val="0"/>
              </a:spcBef>
              <a:spcAft>
                <a:spcPts val="0"/>
              </a:spcAft>
              <a:buSzPts val="1800"/>
              <a:buChar char="●"/>
            </a:pPr>
            <a:r>
              <a:rPr lang="en"/>
              <a:t>The term first appeared in the 16th century, as the name of </a:t>
            </a:r>
            <a:br>
              <a:rPr lang="en"/>
            </a:br>
            <a:r>
              <a:rPr lang="en"/>
              <a:t>an Italian opera</a:t>
            </a:r>
            <a:endParaRPr/>
          </a:p>
          <a:p>
            <a:pPr indent="-342900" lvl="0" marL="457200" rtl="0" algn="l">
              <a:spcBef>
                <a:spcPts val="0"/>
              </a:spcBef>
              <a:spcAft>
                <a:spcPts val="0"/>
              </a:spcAft>
              <a:buSzPts val="1800"/>
              <a:buChar char="●"/>
            </a:pPr>
            <a:r>
              <a:rPr lang="en"/>
              <a:t>In the 17th century the term spread to France, Spain, and England as a literary genre comprised of satire and parody</a:t>
            </a:r>
            <a:endParaRPr/>
          </a:p>
          <a:p>
            <a:pPr indent="-317500" lvl="1" marL="914400" rtl="0" algn="l">
              <a:spcBef>
                <a:spcPts val="0"/>
              </a:spcBef>
              <a:spcAft>
                <a:spcPts val="0"/>
              </a:spcAft>
              <a:buSzPts val="1400"/>
              <a:buChar char="○"/>
            </a:pPr>
            <a:r>
              <a:rPr lang="en"/>
              <a:t>Ex. Some of </a:t>
            </a:r>
            <a:r>
              <a:rPr lang="en"/>
              <a:t>Shakespeare's</a:t>
            </a:r>
            <a:r>
              <a:rPr lang="en"/>
              <a:t> work, including </a:t>
            </a:r>
            <a:r>
              <a:rPr i="1" lang="en"/>
              <a:t>A Midsummer Night’s Dream</a:t>
            </a:r>
            <a:r>
              <a:rPr lang="en"/>
              <a:t> is considered burlesque, in that it is intentionally ridiculous and mocks certain types of people</a:t>
            </a:r>
            <a:endParaRPr/>
          </a:p>
          <a:p>
            <a:pPr indent="-342900" lvl="0" marL="457200" rtl="0" algn="l">
              <a:spcBef>
                <a:spcPts val="0"/>
              </a:spcBef>
              <a:spcAft>
                <a:spcPts val="0"/>
              </a:spcAft>
              <a:buSzPts val="1800"/>
              <a:buChar char="●"/>
            </a:pPr>
            <a:r>
              <a:rPr lang="en"/>
              <a:t>In the 1800’s, initially in London but then also in New York, travesties (now also known as Victorian burlesque) began popping up.</a:t>
            </a:r>
            <a:endParaRPr/>
          </a:p>
          <a:p>
            <a:pPr indent="-317500" lvl="1" marL="914400" rtl="0" algn="l">
              <a:spcBef>
                <a:spcPts val="0"/>
              </a:spcBef>
              <a:spcAft>
                <a:spcPts val="0"/>
              </a:spcAft>
              <a:buSzPts val="1400"/>
              <a:buChar char="○"/>
            </a:pPr>
            <a:r>
              <a:rPr lang="en"/>
              <a:t>These were largely rique parodies of well known operas and plays</a:t>
            </a:r>
            <a:endParaRPr/>
          </a:p>
          <a:p>
            <a:pPr indent="-317500" lvl="1" marL="914400" rtl="0" algn="l">
              <a:spcBef>
                <a:spcPts val="0"/>
              </a:spcBef>
              <a:spcAft>
                <a:spcPts val="0"/>
              </a:spcAft>
              <a:buSzPts val="1400"/>
              <a:buChar char="○"/>
            </a:pPr>
            <a:r>
              <a:rPr lang="en"/>
              <a:t>Burlesque shows were more accessible than say the opera, and were basically making fun of high society and the bourgeoisie</a:t>
            </a:r>
            <a:endParaRPr/>
          </a:p>
        </p:txBody>
      </p:sp>
      <p:pic>
        <p:nvPicPr>
          <p:cNvPr id="119" name="Google Shape;119;p21"/>
          <p:cNvPicPr preferRelativeResize="0"/>
          <p:nvPr/>
        </p:nvPicPr>
        <p:blipFill>
          <a:blip r:embed="rId3">
            <a:alphaModFix/>
          </a:blip>
          <a:stretch>
            <a:fillRect/>
          </a:stretch>
        </p:blipFill>
        <p:spPr>
          <a:xfrm>
            <a:off x="7114471" y="90596"/>
            <a:ext cx="1511925" cy="2385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